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XML" TargetMode="External"/><Relationship Id="rId2" Type="http://schemas.openxmlformats.org/officeDocument/2006/relationships/hyperlink" Target="https://es.wikipedia.org/wiki/Java_(lenguaje_de_programaci%C3%B3n)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s.wikipedia.org/wiki/HTML5" TargetMode="External"/><Relationship Id="rId4" Type="http://schemas.openxmlformats.org/officeDocument/2006/relationships/hyperlink" Target="https://es.wikipedia.org/wiki/X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¿QUÉ ES UN CONTROLADOR?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D018-EC9D-FA6B-456B-B26072A95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66D2EEE-E56D-3EC2-371D-A0136BEE6DF8}"/>
              </a:ext>
            </a:extLst>
          </p:cNvPr>
          <p:cNvSpPr txBox="1"/>
          <p:nvPr/>
        </p:nvSpPr>
        <p:spPr>
          <a:xfrm>
            <a:off x="2434804" y="26686"/>
            <a:ext cx="8011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¿QUÉ ES UN CONTROLADOR?</a:t>
            </a:r>
            <a:endParaRPr lang="es-ES" sz="4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A51A01-6544-7FB5-8FD8-96C90C0C8A51}"/>
              </a:ext>
            </a:extLst>
          </p:cNvPr>
          <p:cNvSpPr txBox="1"/>
          <p:nvPr/>
        </p:nvSpPr>
        <p:spPr>
          <a:xfrm>
            <a:off x="260950" y="770943"/>
            <a:ext cx="117297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000" dirty="0">
                <a:latin typeface="Amasis MT Pro Black" panose="02040A04050005020304" pitchFamily="18" charset="0"/>
              </a:rPr>
              <a:t>Es un componente clave dentro de la arquitectura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Spring MVC (Model – View - Controller)</a:t>
            </a:r>
            <a:r>
              <a:rPr lang="es-ES" sz="4000" dirty="0">
                <a:latin typeface="Amasis MT Pro Black" panose="02040A04050005020304" pitchFamily="18" charset="0"/>
              </a:rPr>
              <a:t> que maneja las solicitudes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HTTP (GET, POST, PUT, DELETE)</a:t>
            </a:r>
          </a:p>
        </p:txBody>
      </p:sp>
      <p:pic>
        <p:nvPicPr>
          <p:cNvPr id="1026" name="Picture 2" descr="Vamos falar sobre MVC ?">
            <a:extLst>
              <a:ext uri="{FF2B5EF4-FFF2-40B4-BE49-F238E27FC236}">
                <a16:creationId xmlns:a16="http://schemas.microsoft.com/office/drawing/2014/main" id="{5C8CFB10-8C09-0E23-A772-404A9300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59" y="3422241"/>
            <a:ext cx="4431949" cy="3254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F1921-6D4F-4251-FC54-572B32D6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D2FF0AB-3E1F-670E-23CE-C975B37B4A85}"/>
              </a:ext>
            </a:extLst>
          </p:cNvPr>
          <p:cNvSpPr txBox="1"/>
          <p:nvPr/>
        </p:nvSpPr>
        <p:spPr>
          <a:xfrm>
            <a:off x="2434804" y="26686"/>
            <a:ext cx="8011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¿QUÉ ES UN CONTROLADOR?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D9171F-3336-B6DC-C293-D11291880973}"/>
              </a:ext>
            </a:extLst>
          </p:cNvPr>
          <p:cNvSpPr txBox="1"/>
          <p:nvPr/>
        </p:nvSpPr>
        <p:spPr>
          <a:xfrm>
            <a:off x="172528" y="768909"/>
            <a:ext cx="117491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defRPr sz="4000">
                <a:latin typeface="Amasis MT Pro Black" panose="02040A04050005020304" pitchFamily="18" charset="0"/>
              </a:defRPr>
            </a:lvl1pPr>
          </a:lstStyle>
          <a:p>
            <a:r>
              <a:rPr lang="es-ES" dirty="0"/>
              <a:t>Es responsable de recibir las solicitudes del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es-ES" dirty="0"/>
              <a:t>, interactuar con la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del negocio </a:t>
            </a:r>
            <a:r>
              <a:rPr lang="es-ES" dirty="0"/>
              <a:t>y devolver una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</a:t>
            </a:r>
            <a:r>
              <a:rPr lang="es-ES" dirty="0"/>
              <a:t>, generalmente en forma de una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o datos.</a:t>
            </a:r>
          </a:p>
        </p:txBody>
      </p:sp>
      <p:pic>
        <p:nvPicPr>
          <p:cNvPr id="2050" name="Picture 2" descr="Patrón MVC – Ingenieria del Software.">
            <a:extLst>
              <a:ext uri="{FF2B5EF4-FFF2-40B4-BE49-F238E27FC236}">
                <a16:creationId xmlns:a16="http://schemas.microsoft.com/office/drawing/2014/main" id="{0ADC811E-D916-79D4-0178-FB3A3B4B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88" y="2993366"/>
            <a:ext cx="4638136" cy="3696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2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CA5A1-572A-192D-B3FB-B8CED2397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151E4E-7FBA-F062-2ADB-79441028567C}"/>
              </a:ext>
            </a:extLst>
          </p:cNvPr>
          <p:cNvSpPr txBox="1"/>
          <p:nvPr/>
        </p:nvSpPr>
        <p:spPr>
          <a:xfrm>
            <a:off x="337871" y="26686"/>
            <a:ext cx="11611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CARACTERÍSTICAS DE UN CONTROLADOR EN SPRING</a:t>
            </a:r>
            <a:endParaRPr lang="es-ES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079E4A-226D-79B5-6D96-E84ECC1BE138}"/>
              </a:ext>
            </a:extLst>
          </p:cNvPr>
          <p:cNvSpPr txBox="1"/>
          <p:nvPr/>
        </p:nvSpPr>
        <p:spPr>
          <a:xfrm>
            <a:off x="303364" y="599110"/>
            <a:ext cx="116801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Anotación @Controller o @RestController</a:t>
            </a:r>
          </a:p>
          <a:p>
            <a:pPr algn="just"/>
            <a:endParaRPr lang="es-E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s-E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@Controller: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Indica que la clase es un controlador que generalmente devuelve vistas (por ejemplo,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páginas HTML o Thymeleaf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</a:p>
          <a:p>
            <a:pPr algn="just"/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@RestController: 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Es una combinación de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@Controller 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y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@ResponseBody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, utilizada cuando se trabaja con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APIs REST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, devolviendo directamente datos JSON o XML.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833535-3AAB-0D44-EE91-C097E160C622}"/>
              </a:ext>
            </a:extLst>
          </p:cNvPr>
          <p:cNvSpPr txBox="1"/>
          <p:nvPr/>
        </p:nvSpPr>
        <p:spPr>
          <a:xfrm>
            <a:off x="1699402" y="5218524"/>
            <a:ext cx="104092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just"/>
            <a:r>
              <a:rPr lang="es-ES" sz="2400" dirty="0"/>
              <a:t>Thymeleaf</a:t>
            </a:r>
            <a:r>
              <a:rPr lang="es-ES" sz="2400" dirty="0">
                <a:solidFill>
                  <a:schemeClr val="tx1"/>
                </a:solidFill>
              </a:rPr>
              <a:t> es una biblioteca </a:t>
            </a:r>
            <a:r>
              <a:rPr lang="es-ES" sz="2400" dirty="0">
                <a:hlinkClick r:id="rId2" tooltip="Java (lenguaje de programación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s-ES" sz="2400" dirty="0">
                <a:solidFill>
                  <a:schemeClr val="tx1"/>
                </a:solidFill>
              </a:rPr>
              <a:t> que implementa un motor de plantillas de </a:t>
            </a:r>
            <a:r>
              <a:rPr lang="es-ES" sz="2400" dirty="0">
                <a:hlinkClick r:id="rId3" tooltip="X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es-ES" sz="2400" dirty="0"/>
              <a:t>/</a:t>
            </a:r>
            <a:r>
              <a:rPr lang="es-ES" sz="2400" dirty="0">
                <a:hlinkClick r:id="rId4" tooltip="X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XHTML</a:t>
            </a:r>
            <a:r>
              <a:rPr lang="es-ES" sz="2400" dirty="0"/>
              <a:t>/</a:t>
            </a:r>
            <a:r>
              <a:rPr lang="es-ES" sz="2400" dirty="0">
                <a:hlinkClick r:id="rId5" tooltip="HTML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</a:t>
            </a:r>
            <a:r>
              <a:rPr lang="es-ES" sz="2400" dirty="0"/>
              <a:t> </a:t>
            </a:r>
            <a:r>
              <a:rPr lang="es-ES" sz="2400" dirty="0">
                <a:solidFill>
                  <a:schemeClr val="tx1"/>
                </a:solidFill>
              </a:rPr>
              <a:t>(también extensible a otros formatos) que puede ser utilizado tanto en </a:t>
            </a:r>
            <a:r>
              <a:rPr lang="es-ES" sz="2400" dirty="0"/>
              <a:t>modo web</a:t>
            </a:r>
            <a:r>
              <a:rPr lang="es-ES" sz="2400" dirty="0">
                <a:solidFill>
                  <a:schemeClr val="tx1"/>
                </a:solidFill>
              </a:rPr>
              <a:t> como en otros entornos </a:t>
            </a:r>
            <a:r>
              <a:rPr lang="es-ES" sz="2400" dirty="0"/>
              <a:t>no web.</a:t>
            </a:r>
          </a:p>
        </p:txBody>
      </p:sp>
    </p:spTree>
    <p:extLst>
      <p:ext uri="{BB962C8B-B14F-4D97-AF65-F5344CB8AC3E}">
        <p14:creationId xmlns:p14="http://schemas.microsoft.com/office/powerpoint/2010/main" val="11482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84462-0CB5-A8C2-E9CC-B8002EF45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CC32ED-9EE4-2B00-1C20-E3BEFD4AA701}"/>
              </a:ext>
            </a:extLst>
          </p:cNvPr>
          <p:cNvSpPr txBox="1"/>
          <p:nvPr/>
        </p:nvSpPr>
        <p:spPr>
          <a:xfrm>
            <a:off x="337871" y="26686"/>
            <a:ext cx="11611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CARACTERÍSTICAS DE UN CONTROLADOR EN SPRING</a:t>
            </a:r>
            <a:endParaRPr lang="es-ES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FBD9-0BAF-B990-8EAB-230F352552EB}"/>
              </a:ext>
            </a:extLst>
          </p:cNvPr>
          <p:cNvSpPr txBox="1"/>
          <p:nvPr/>
        </p:nvSpPr>
        <p:spPr>
          <a:xfrm>
            <a:off x="235069" y="943485"/>
            <a:ext cx="1171395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ES" sz="4000" dirty="0"/>
              <a:t>Manejo de solicitudes con @RequestMapping o variantes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Define rutas específicas para los métodos del controlador.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s-ES" dirty="0">
              <a:solidFill>
                <a:schemeClr val="tx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Variantes como </a:t>
            </a:r>
            <a:r>
              <a:rPr lang="es-ES" dirty="0"/>
              <a:t>@GetMapping, @PostMapping, @PutMapping, y @DeleteMapping</a:t>
            </a:r>
            <a:r>
              <a:rPr lang="es-ES" dirty="0">
                <a:solidFill>
                  <a:schemeClr val="tx1"/>
                </a:solidFill>
              </a:rPr>
              <a:t> se usan para manejar </a:t>
            </a:r>
            <a:r>
              <a:rPr lang="es-ES" dirty="0"/>
              <a:t>métodos HTTP</a:t>
            </a:r>
            <a:r>
              <a:rPr lang="es-ES" dirty="0">
                <a:solidFill>
                  <a:schemeClr val="tx1"/>
                </a:solidFill>
              </a:rPr>
              <a:t> específicos.</a:t>
            </a:r>
          </a:p>
        </p:txBody>
      </p:sp>
    </p:spTree>
    <p:extLst>
      <p:ext uri="{BB962C8B-B14F-4D97-AF65-F5344CB8AC3E}">
        <p14:creationId xmlns:p14="http://schemas.microsoft.com/office/powerpoint/2010/main" val="38810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D79D-DF64-337C-D106-195535C3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AEC2F9-24BC-105D-72F2-71DE75469B9F}"/>
              </a:ext>
            </a:extLst>
          </p:cNvPr>
          <p:cNvSpPr txBox="1"/>
          <p:nvPr/>
        </p:nvSpPr>
        <p:spPr>
          <a:xfrm>
            <a:off x="337871" y="26686"/>
            <a:ext cx="11611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CARACTERÍSTICAS DE UN CONTROLADOR EN SPRING</a:t>
            </a:r>
            <a:endParaRPr lang="es-ES" sz="32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1C4E750-C10A-BDDD-5AA8-61B9AA76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12058"/>
              </p:ext>
            </p:extLst>
          </p:nvPr>
        </p:nvGraphicFramePr>
        <p:xfrm>
          <a:off x="112146" y="980540"/>
          <a:ext cx="11938958" cy="533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61388">
                  <a:extLst>
                    <a:ext uri="{9D8B030D-6E8A-4147-A177-3AD203B41FA5}">
                      <a16:colId xmlns:a16="http://schemas.microsoft.com/office/drawing/2014/main" val="594263434"/>
                    </a:ext>
                  </a:extLst>
                </a:gridCol>
                <a:gridCol w="3672161">
                  <a:extLst>
                    <a:ext uri="{9D8B030D-6E8A-4147-A177-3AD203B41FA5}">
                      <a16:colId xmlns:a16="http://schemas.microsoft.com/office/drawing/2014/main" val="1432839608"/>
                    </a:ext>
                  </a:extLst>
                </a:gridCol>
                <a:gridCol w="4405409">
                  <a:extLst>
                    <a:ext uri="{9D8B030D-6E8A-4147-A177-3AD203B41FA5}">
                      <a16:colId xmlns:a16="http://schemas.microsoft.com/office/drawing/2014/main" val="4214219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Anotación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Método 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masis MT Pro Black" panose="02040A04050005020304" pitchFamily="18" charset="0"/>
                        </a:rPr>
                        <a:t>Uso principal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@GetMapping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Obtener datos o mostrar vistas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0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3200">
                          <a:latin typeface="Amasis MT Pro Black" panose="02040A04050005020304" pitchFamily="18" charset="0"/>
                        </a:rPr>
                        <a:t>@PostMapping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Crear nuevos recursos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15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3200">
                          <a:latin typeface="Amasis MT Pro Black" panose="02040A04050005020304" pitchFamily="18" charset="0"/>
                        </a:rPr>
                        <a:t>@PutMapping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>
                          <a:latin typeface="Amasis MT Pro Black" panose="02040A04050005020304" pitchFamily="18" charset="0"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Actualizar o reemplazar un recurso existente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32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3200">
                          <a:latin typeface="Amasis MT Pro Black" panose="02040A04050005020304" pitchFamily="18" charset="0"/>
                        </a:rPr>
                        <a:t>@DeleteMapping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>
                          <a:latin typeface="Amasis MT Pro Black" panose="02040A04050005020304" pitchFamily="18" charset="0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200" dirty="0">
                          <a:latin typeface="Amasis MT Pro Black" panose="02040A04050005020304" pitchFamily="18" charset="0"/>
                        </a:rPr>
                        <a:t>Eliminar un recurso existente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84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6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591A-B53C-7090-323E-0B8FD3DF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46218F-0C61-C98B-1A3C-72DA268E295D}"/>
              </a:ext>
            </a:extLst>
          </p:cNvPr>
          <p:cNvSpPr txBox="1"/>
          <p:nvPr/>
        </p:nvSpPr>
        <p:spPr>
          <a:xfrm>
            <a:off x="337871" y="26686"/>
            <a:ext cx="11611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CARACTERÍSTICAS DE UN CONTROLADOR EN SPRING</a:t>
            </a:r>
            <a:endParaRPr lang="es-ES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42B0FA-31F8-9493-287C-DA6F22D32D4E}"/>
              </a:ext>
            </a:extLst>
          </p:cNvPr>
          <p:cNvSpPr txBox="1"/>
          <p:nvPr/>
        </p:nvSpPr>
        <p:spPr>
          <a:xfrm>
            <a:off x="459715" y="1490007"/>
            <a:ext cx="1127257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ES" dirty="0"/>
              <a:t>INTERACCIÓN CON LA CAPA DE SERVICIOS</a:t>
            </a:r>
          </a:p>
          <a:p>
            <a:pPr algn="just"/>
            <a:endParaRPr lang="es-E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s-ES" sz="5400" dirty="0">
                <a:solidFill>
                  <a:schemeClr val="tx1"/>
                </a:solidFill>
              </a:rPr>
              <a:t>Llama a los </a:t>
            </a:r>
            <a:r>
              <a:rPr lang="es-ES" sz="5400" dirty="0"/>
              <a:t>servicios</a:t>
            </a:r>
            <a:r>
              <a:rPr lang="es-ES" sz="5400" dirty="0">
                <a:solidFill>
                  <a:schemeClr val="tx1"/>
                </a:solidFill>
              </a:rPr>
              <a:t> para </a:t>
            </a:r>
            <a:r>
              <a:rPr lang="es-ES" sz="5400" dirty="0"/>
              <a:t>procesar</a:t>
            </a:r>
            <a:r>
              <a:rPr lang="es-ES" sz="5400" dirty="0">
                <a:solidFill>
                  <a:schemeClr val="tx1"/>
                </a:solidFill>
              </a:rPr>
              <a:t> la lógica del negocio y gestionar los </a:t>
            </a:r>
            <a:r>
              <a:rPr lang="es-ES" sz="5400" dirty="0"/>
              <a:t>datos.</a:t>
            </a:r>
          </a:p>
        </p:txBody>
      </p:sp>
    </p:spTree>
    <p:extLst>
      <p:ext uri="{BB962C8B-B14F-4D97-AF65-F5344CB8AC3E}">
        <p14:creationId xmlns:p14="http://schemas.microsoft.com/office/powerpoint/2010/main" val="27826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E7D75-633C-E580-62B2-0560D839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7CBC53-044C-3C5A-D6A4-E8B8FD0410B5}"/>
              </a:ext>
            </a:extLst>
          </p:cNvPr>
          <p:cNvSpPr txBox="1"/>
          <p:nvPr/>
        </p:nvSpPr>
        <p:spPr>
          <a:xfrm>
            <a:off x="337871" y="26686"/>
            <a:ext cx="11611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CARACTERÍSTICAS DE UN CONTROLADOR EN SPRING</a:t>
            </a:r>
            <a:endParaRPr lang="es-ES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EDE594-7D89-7790-6E90-023393BDA56F}"/>
              </a:ext>
            </a:extLst>
          </p:cNvPr>
          <p:cNvSpPr txBox="1"/>
          <p:nvPr/>
        </p:nvSpPr>
        <p:spPr>
          <a:xfrm>
            <a:off x="242980" y="1979610"/>
            <a:ext cx="118009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ES" sz="5400" dirty="0"/>
              <a:t>RETORNO DE RESPUESTAS</a:t>
            </a:r>
          </a:p>
          <a:p>
            <a:endParaRPr lang="es-E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4800" dirty="0">
                <a:solidFill>
                  <a:schemeClr val="bg2">
                    <a:lumMod val="10000"/>
                  </a:schemeClr>
                </a:solidFill>
              </a:rPr>
              <a:t>Retorna vistas con datos en formato JSON/XML en aplicaciones REST.</a:t>
            </a:r>
          </a:p>
        </p:txBody>
      </p:sp>
    </p:spTree>
    <p:extLst>
      <p:ext uri="{BB962C8B-B14F-4D97-AF65-F5344CB8AC3E}">
        <p14:creationId xmlns:p14="http://schemas.microsoft.com/office/powerpoint/2010/main" val="13657294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315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Aharoni</vt:lpstr>
      <vt:lpstr>Amasis MT Pro Black</vt:lpstr>
      <vt:lpstr>Arial</vt:lpstr>
      <vt:lpstr>Felix Titling</vt:lpstr>
      <vt:lpstr>Goudy Old Style</vt:lpstr>
      <vt:lpstr>Wingdings</vt:lpstr>
      <vt:lpstr>ArchwayVTI</vt:lpstr>
      <vt:lpstr>¿QUÉ ES UN CONTROLADOR?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97</cp:revision>
  <dcterms:created xsi:type="dcterms:W3CDTF">2024-12-15T23:07:37Z</dcterms:created>
  <dcterms:modified xsi:type="dcterms:W3CDTF">2024-12-17T03:01:30Z</dcterms:modified>
</cp:coreProperties>
</file>