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8" y="5074990"/>
            <a:ext cx="11999343" cy="1696746"/>
          </a:xfrm>
        </p:spPr>
        <p:txBody>
          <a:bodyPr anchor="ctr" anchorCtr="0">
            <a:normAutofit/>
          </a:bodyPr>
          <a:lstStyle/>
          <a:p>
            <a:pPr algn="ctr"/>
            <a:r>
              <a:rPr lang="es-E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VISTA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0C923-415D-B1E5-F1B5-E421E0FC2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182809E-DC4D-AB9A-AA3A-26CCBF7E4582}"/>
              </a:ext>
            </a:extLst>
          </p:cNvPr>
          <p:cNvSpPr txBox="1"/>
          <p:nvPr/>
        </p:nvSpPr>
        <p:spPr>
          <a:xfrm>
            <a:off x="3534136" y="43937"/>
            <a:ext cx="53229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VISTA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65F744-5961-49E2-5DB9-63D19E1C5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01" y="760449"/>
            <a:ext cx="8389728" cy="5968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844A6A4-2176-C3DB-87DB-23EED1593281}"/>
              </a:ext>
            </a:extLst>
          </p:cNvPr>
          <p:cNvSpPr txBox="1"/>
          <p:nvPr/>
        </p:nvSpPr>
        <p:spPr>
          <a:xfrm>
            <a:off x="5926521" y="3368617"/>
            <a:ext cx="562424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marL="457200" indent="-457200" algn="just">
              <a:buFont typeface="Wingdings" panose="05000000000000000000" pitchFamily="2" charset="2"/>
              <a:buChar char="q"/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La sección </a:t>
            </a:r>
            <a:r>
              <a:rPr lang="es-ES" dirty="0">
                <a:solidFill>
                  <a:srgbClr val="FF0000"/>
                </a:solidFill>
              </a:rPr>
              <a:t>&lt;head&gt;</a:t>
            </a:r>
            <a:r>
              <a:rPr lang="es-ES" dirty="0"/>
              <a:t> contiene información </a:t>
            </a:r>
            <a:r>
              <a:rPr lang="es-ES" dirty="0">
                <a:solidFill>
                  <a:srgbClr val="FF0000"/>
                </a:solidFill>
              </a:rPr>
              <a:t>meta,</a:t>
            </a:r>
            <a:r>
              <a:rPr lang="es-ES" dirty="0"/>
              <a:t> sobre la página web que no se muestra directamente al usuario.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7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80E24-E04D-D0AB-5A09-D3E9738DB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3DCEE92-8E8B-E3E7-E0B1-AC9A2D61A28C}"/>
              </a:ext>
            </a:extLst>
          </p:cNvPr>
          <p:cNvSpPr txBox="1"/>
          <p:nvPr/>
        </p:nvSpPr>
        <p:spPr>
          <a:xfrm>
            <a:off x="3534136" y="43937"/>
            <a:ext cx="53229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VISTA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1CCBE0-7687-C844-920F-73EFBF65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5" y="759306"/>
            <a:ext cx="11944239" cy="4407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260B0D-A179-60AA-20C2-CE67B2C0A021}"/>
              </a:ext>
            </a:extLst>
          </p:cNvPr>
          <p:cNvSpPr txBox="1"/>
          <p:nvPr/>
        </p:nvSpPr>
        <p:spPr>
          <a:xfrm>
            <a:off x="3073155" y="4532793"/>
            <a:ext cx="9003823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marL="457200" indent="-457200" algn="just">
              <a:buFont typeface="Wingdings" panose="05000000000000000000" pitchFamily="2" charset="2"/>
              <a:buChar char="q"/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Define la codificación de </a:t>
            </a:r>
            <a:r>
              <a:rPr lang="es-ES" dirty="0">
                <a:solidFill>
                  <a:srgbClr val="FF0000"/>
                </a:solidFill>
              </a:rPr>
              <a:t>caracteres</a:t>
            </a:r>
            <a:r>
              <a:rPr lang="es-ES" dirty="0"/>
              <a:t> del documento como </a:t>
            </a:r>
            <a:r>
              <a:rPr lang="es-ES" dirty="0">
                <a:solidFill>
                  <a:srgbClr val="FF0000"/>
                </a:solidFill>
              </a:rPr>
              <a:t>UTF-8.</a:t>
            </a:r>
          </a:p>
          <a:p>
            <a:r>
              <a:rPr lang="es-ES" dirty="0"/>
              <a:t>Esto asegura que el texto sea interpretado correctamente, incluyendo </a:t>
            </a:r>
            <a:r>
              <a:rPr lang="es-ES" dirty="0">
                <a:solidFill>
                  <a:srgbClr val="FF0000"/>
                </a:solidFill>
              </a:rPr>
              <a:t>caracteres especiales </a:t>
            </a:r>
            <a:r>
              <a:rPr lang="es-ES" dirty="0"/>
              <a:t>como </a:t>
            </a:r>
            <a:r>
              <a:rPr lang="es-ES" dirty="0">
                <a:solidFill>
                  <a:srgbClr val="FF0000"/>
                </a:solidFill>
              </a:rPr>
              <a:t>acentos y símbolos.</a:t>
            </a:r>
          </a:p>
        </p:txBody>
      </p:sp>
    </p:spTree>
    <p:extLst>
      <p:ext uri="{BB962C8B-B14F-4D97-AF65-F5344CB8AC3E}">
        <p14:creationId xmlns:p14="http://schemas.microsoft.com/office/powerpoint/2010/main" val="6899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10E85-49E8-78E8-35F8-86145B9BB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91019DB-0BD1-B984-EDC1-D33F831374CB}"/>
              </a:ext>
            </a:extLst>
          </p:cNvPr>
          <p:cNvSpPr txBox="1"/>
          <p:nvPr/>
        </p:nvSpPr>
        <p:spPr>
          <a:xfrm>
            <a:off x="3534136" y="43937"/>
            <a:ext cx="53229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VISTA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ABC672-AC1B-6A10-E45F-7F10920F5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9" y="776830"/>
            <a:ext cx="11772624" cy="41919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D92A0F-6AAF-47AC-2ECE-1453C72126E4}"/>
              </a:ext>
            </a:extLst>
          </p:cNvPr>
          <p:cNvSpPr txBox="1"/>
          <p:nvPr/>
        </p:nvSpPr>
        <p:spPr>
          <a:xfrm>
            <a:off x="2156604" y="4485585"/>
            <a:ext cx="982035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marL="457200" indent="-457200" algn="just">
              <a:buFont typeface="Wingdings" panose="05000000000000000000" pitchFamily="2" charset="2"/>
              <a:buChar char="q"/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Con </a:t>
            </a:r>
            <a:r>
              <a:rPr lang="es-ES" dirty="0">
                <a:solidFill>
                  <a:srgbClr val="FF0000"/>
                </a:solidFill>
              </a:rPr>
              <a:t>viewport</a:t>
            </a:r>
            <a:r>
              <a:rPr lang="es-ES" dirty="0"/>
              <a:t> se configura a la </a:t>
            </a:r>
            <a:r>
              <a:rPr lang="es-ES" dirty="0">
                <a:solidFill>
                  <a:srgbClr val="FF0000"/>
                </a:solidFill>
              </a:rPr>
              <a:t>página</a:t>
            </a:r>
            <a:r>
              <a:rPr lang="es-ES" dirty="0"/>
              <a:t> para que se adapte de acuerdo con el </a:t>
            </a:r>
            <a:r>
              <a:rPr lang="es-ES" dirty="0">
                <a:solidFill>
                  <a:srgbClr val="FF0000"/>
                </a:solidFill>
              </a:rPr>
              <a:t>tamaño y características </a:t>
            </a:r>
            <a:r>
              <a:rPr lang="es-ES" dirty="0"/>
              <a:t>de un dispositivo, asegurando que el contenido sea legible y que el diseño funcione bien en pantallas de </a:t>
            </a:r>
            <a:r>
              <a:rPr lang="es-ES" dirty="0">
                <a:solidFill>
                  <a:srgbClr val="FF0000"/>
                </a:solidFill>
              </a:rPr>
              <a:t>diferentes tamaños.</a:t>
            </a:r>
          </a:p>
        </p:txBody>
      </p:sp>
    </p:spTree>
    <p:extLst>
      <p:ext uri="{BB962C8B-B14F-4D97-AF65-F5344CB8AC3E}">
        <p14:creationId xmlns:p14="http://schemas.microsoft.com/office/powerpoint/2010/main" val="150234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DB259-F7C0-B84B-5FFB-EBB011AAB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CF06308-02AF-7055-9905-48D729B52634}"/>
              </a:ext>
            </a:extLst>
          </p:cNvPr>
          <p:cNvSpPr txBox="1"/>
          <p:nvPr/>
        </p:nvSpPr>
        <p:spPr>
          <a:xfrm>
            <a:off x="3534136" y="43937"/>
            <a:ext cx="53229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VISTA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39E708-7AD5-7D79-EDC7-EECF92C61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4" y="872154"/>
            <a:ext cx="11985974" cy="3147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68E7BF1-7880-489E-FA04-B93342DA6A5D}"/>
              </a:ext>
            </a:extLst>
          </p:cNvPr>
          <p:cNvSpPr txBox="1"/>
          <p:nvPr/>
        </p:nvSpPr>
        <p:spPr>
          <a:xfrm>
            <a:off x="2025044" y="3233801"/>
            <a:ext cx="10077811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marL="457200" indent="-457200" algn="just">
              <a:buFont typeface="Wingdings" panose="05000000000000000000" pitchFamily="2" charset="2"/>
              <a:buChar char="q"/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Indica que el diseño debe adaptarse al ancho de la pantalla del dispositivo </a:t>
            </a:r>
            <a:r>
              <a:rPr lang="es-ES" dirty="0">
                <a:solidFill>
                  <a:srgbClr val="FF0000"/>
                </a:solidFill>
              </a:rPr>
              <a:t>(responsivo).</a:t>
            </a:r>
          </a:p>
          <a:p>
            <a:endParaRPr lang="es-ES" dirty="0"/>
          </a:p>
          <a:p>
            <a:r>
              <a:rPr lang="es-ES" dirty="0">
                <a:solidFill>
                  <a:srgbClr val="FF0000"/>
                </a:solidFill>
              </a:rPr>
              <a:t>content=“width=device-width.- </a:t>
            </a:r>
            <a:r>
              <a:rPr lang="es-ES" dirty="0"/>
              <a:t>Ajusta el ancho de la página al ancho del dispositivo.</a:t>
            </a:r>
          </a:p>
          <a:p>
            <a:endParaRPr lang="es-ES" dirty="0"/>
          </a:p>
          <a:p>
            <a:r>
              <a:rPr lang="es-ES" dirty="0">
                <a:solidFill>
                  <a:srgbClr val="FF0000"/>
                </a:solidFill>
              </a:rPr>
              <a:t>initial-scale=1.0” </a:t>
            </a:r>
            <a:r>
              <a:rPr lang="es-ES" dirty="0"/>
              <a:t>.- Establece el nivel de zoom inicial en </a:t>
            </a:r>
            <a:r>
              <a:rPr lang="es-ES" dirty="0">
                <a:solidFill>
                  <a:srgbClr val="FF0000"/>
                </a:solidFill>
              </a:rPr>
              <a:t>1 (sin acercamiento o alejamiento).</a:t>
            </a:r>
          </a:p>
        </p:txBody>
      </p:sp>
    </p:spTree>
    <p:extLst>
      <p:ext uri="{BB962C8B-B14F-4D97-AF65-F5344CB8AC3E}">
        <p14:creationId xmlns:p14="http://schemas.microsoft.com/office/powerpoint/2010/main" val="394061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F4745-6E88-DE17-B651-8E90787A4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59E9999-BB2F-76E1-25F9-AEF3F32AE370}"/>
              </a:ext>
            </a:extLst>
          </p:cNvPr>
          <p:cNvSpPr txBox="1"/>
          <p:nvPr/>
        </p:nvSpPr>
        <p:spPr>
          <a:xfrm>
            <a:off x="3534136" y="43937"/>
            <a:ext cx="53229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VISTA</a:t>
            </a:r>
            <a:endParaRPr lang="es-ES" sz="4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34D10F-47F6-AB83-1F70-1C229E31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8" y="1604356"/>
            <a:ext cx="11861321" cy="35973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232CD41-73DD-F295-5A21-E0D1F52A817A}"/>
              </a:ext>
            </a:extLst>
          </p:cNvPr>
          <p:cNvSpPr txBox="1"/>
          <p:nvPr/>
        </p:nvSpPr>
        <p:spPr>
          <a:xfrm>
            <a:off x="2075880" y="4419862"/>
            <a:ext cx="658842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marL="457200" indent="-457200" algn="just">
              <a:buFont typeface="Wingdings" panose="05000000000000000000" pitchFamily="2" charset="2"/>
              <a:buChar char="q"/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s-ES" dirty="0"/>
              <a:t>Se define un </a:t>
            </a:r>
            <a:r>
              <a:rPr lang="es-ES" dirty="0">
                <a:solidFill>
                  <a:srgbClr val="FF0000"/>
                </a:solidFill>
              </a:rPr>
              <a:t>título</a:t>
            </a:r>
            <a:r>
              <a:rPr lang="es-ES" dirty="0"/>
              <a:t> a la </a:t>
            </a:r>
            <a:r>
              <a:rPr lang="es-ES" dirty="0">
                <a:solidFill>
                  <a:srgbClr val="FF0000"/>
                </a:solidFill>
              </a:rPr>
              <a:t>página web.</a:t>
            </a:r>
          </a:p>
        </p:txBody>
      </p:sp>
    </p:spTree>
    <p:extLst>
      <p:ext uri="{BB962C8B-B14F-4D97-AF65-F5344CB8AC3E}">
        <p14:creationId xmlns:p14="http://schemas.microsoft.com/office/powerpoint/2010/main" val="378043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DBB55-A548-81E0-1E6C-D60617955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3E148E-0055-CABE-ED96-83F226437B34}"/>
              </a:ext>
            </a:extLst>
          </p:cNvPr>
          <p:cNvSpPr txBox="1"/>
          <p:nvPr/>
        </p:nvSpPr>
        <p:spPr>
          <a:xfrm>
            <a:off x="3534136" y="43937"/>
            <a:ext cx="53229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VISTA</a:t>
            </a:r>
            <a:endParaRPr lang="es-ES" sz="4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7F63F3-DB3A-58BC-A4A1-76DF22850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8" y="1207694"/>
            <a:ext cx="11775057" cy="4414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48D193E-8B38-CC6B-C436-5EA8AD913525}"/>
              </a:ext>
            </a:extLst>
          </p:cNvPr>
          <p:cNvSpPr txBox="1"/>
          <p:nvPr/>
        </p:nvSpPr>
        <p:spPr>
          <a:xfrm>
            <a:off x="2020738" y="4201863"/>
            <a:ext cx="9383383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marL="457200" indent="-457200" algn="ctr">
              <a:buFont typeface="Wingdings" panose="05000000000000000000" pitchFamily="2" charset="2"/>
              <a:buChar char="q"/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La etiqueta body, es el </a:t>
            </a:r>
            <a:r>
              <a:rPr lang="es-ES" dirty="0">
                <a:solidFill>
                  <a:srgbClr val="FF0000"/>
                </a:solidFill>
              </a:rPr>
              <a:t>contenido principal </a:t>
            </a:r>
            <a:r>
              <a:rPr lang="es-ES" dirty="0"/>
              <a:t>de la </a:t>
            </a:r>
            <a:r>
              <a:rPr lang="es-ES" dirty="0">
                <a:solidFill>
                  <a:srgbClr val="FF0000"/>
                </a:solidFill>
              </a:rPr>
              <a:t>pagina web </a:t>
            </a:r>
            <a:r>
              <a:rPr lang="es-ES" dirty="0"/>
              <a:t>y es </a:t>
            </a:r>
            <a:r>
              <a:rPr lang="es-ES" dirty="0">
                <a:solidFill>
                  <a:srgbClr val="FF0000"/>
                </a:solidFill>
              </a:rPr>
              <a:t>visible para el usuario.</a:t>
            </a:r>
          </a:p>
        </p:txBody>
      </p:sp>
    </p:spTree>
    <p:extLst>
      <p:ext uri="{BB962C8B-B14F-4D97-AF65-F5344CB8AC3E}">
        <p14:creationId xmlns:p14="http://schemas.microsoft.com/office/powerpoint/2010/main" val="365056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27B47-1DCE-33E5-7F93-F1ED76098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6B370D-1454-D709-E363-8E6BA68EC257}"/>
              </a:ext>
            </a:extLst>
          </p:cNvPr>
          <p:cNvSpPr txBox="1"/>
          <p:nvPr/>
        </p:nvSpPr>
        <p:spPr>
          <a:xfrm>
            <a:off x="3534136" y="43937"/>
            <a:ext cx="53229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VISTA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09800B-519A-7FF2-F32D-C4681A2E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" y="1164566"/>
            <a:ext cx="11913080" cy="4615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E7A331F-B230-4FA4-FCE9-55319016441C}"/>
              </a:ext>
            </a:extLst>
          </p:cNvPr>
          <p:cNvSpPr txBox="1"/>
          <p:nvPr/>
        </p:nvSpPr>
        <p:spPr>
          <a:xfrm>
            <a:off x="2866126" y="5187466"/>
            <a:ext cx="572578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marL="457200" indent="-457200" algn="ctr">
              <a:buFont typeface="Wingdings" panose="05000000000000000000" pitchFamily="2" charset="2"/>
              <a:buChar char="q"/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Contenido de la </a:t>
            </a:r>
            <a:r>
              <a:rPr lang="es-ES" dirty="0">
                <a:solidFill>
                  <a:srgbClr val="FF0000"/>
                </a:solidFill>
              </a:rPr>
              <a:t>pagina web</a:t>
            </a:r>
          </a:p>
        </p:txBody>
      </p:sp>
    </p:spTree>
    <p:extLst>
      <p:ext uri="{BB962C8B-B14F-4D97-AF65-F5344CB8AC3E}">
        <p14:creationId xmlns:p14="http://schemas.microsoft.com/office/powerpoint/2010/main" val="388145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7AC54-50AF-E0DB-7524-417EF11EA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77C18DE-9314-DEF4-67E5-5AD1799FC234}"/>
              </a:ext>
            </a:extLst>
          </p:cNvPr>
          <p:cNvSpPr txBox="1"/>
          <p:nvPr/>
        </p:nvSpPr>
        <p:spPr>
          <a:xfrm>
            <a:off x="4781771" y="43937"/>
            <a:ext cx="53229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VISTA</a:t>
            </a:r>
            <a:endParaRPr lang="es-ES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86ACE85-7748-7FAF-4BF5-0368AC3EE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216" y="751822"/>
            <a:ext cx="7474107" cy="5942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FD7CC92-C255-D2C1-61F9-BCBF155257C3}"/>
              </a:ext>
            </a:extLst>
          </p:cNvPr>
          <p:cNvSpPr txBox="1"/>
          <p:nvPr/>
        </p:nvSpPr>
        <p:spPr>
          <a:xfrm>
            <a:off x="5388634" y="1764100"/>
            <a:ext cx="553815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Expandir la carpeta: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resources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E718DE8-A1FE-E2B9-9469-6B0F38E56444}"/>
              </a:ext>
            </a:extLst>
          </p:cNvPr>
          <p:cNvSpPr txBox="1"/>
          <p:nvPr/>
        </p:nvSpPr>
        <p:spPr>
          <a:xfrm>
            <a:off x="322058" y="2321824"/>
            <a:ext cx="379274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derecho sobre la carpeta: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templates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D8CDA2-867B-C292-D009-B6F32A3D6517}"/>
              </a:ext>
            </a:extLst>
          </p:cNvPr>
          <p:cNvSpPr txBox="1"/>
          <p:nvPr/>
        </p:nvSpPr>
        <p:spPr>
          <a:xfrm>
            <a:off x="5089588" y="2774271"/>
            <a:ext cx="401990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New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45C5E2-626B-AA80-C530-438E5AC101EC}"/>
              </a:ext>
            </a:extLst>
          </p:cNvPr>
          <p:cNvSpPr txBox="1"/>
          <p:nvPr/>
        </p:nvSpPr>
        <p:spPr>
          <a:xfrm>
            <a:off x="3930773" y="5595898"/>
            <a:ext cx="401990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86266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FDCDE-2A33-76B7-87AC-4B0BB1387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0C67B74-7FCE-19CC-AD7E-13770E5E2E75}"/>
              </a:ext>
            </a:extLst>
          </p:cNvPr>
          <p:cNvSpPr txBox="1"/>
          <p:nvPr/>
        </p:nvSpPr>
        <p:spPr>
          <a:xfrm>
            <a:off x="3598833" y="43937"/>
            <a:ext cx="53229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VISTA</a:t>
            </a:r>
            <a:endParaRPr lang="es-ES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04EC57-A29E-3DDC-EF3E-57139DBB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393" y="751823"/>
            <a:ext cx="5099877" cy="59681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C06D13-7AD0-FEE1-F4AF-B0EB6DE3B1DB}"/>
              </a:ext>
            </a:extLst>
          </p:cNvPr>
          <p:cNvSpPr txBox="1"/>
          <p:nvPr/>
        </p:nvSpPr>
        <p:spPr>
          <a:xfrm>
            <a:off x="5095341" y="4845400"/>
            <a:ext cx="565317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Nombre del archivo: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index.html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220776-B1B2-D8D2-EBC8-532C3938822D}"/>
              </a:ext>
            </a:extLst>
          </p:cNvPr>
          <p:cNvSpPr txBox="1"/>
          <p:nvPr/>
        </p:nvSpPr>
        <p:spPr>
          <a:xfrm>
            <a:off x="2767181" y="6186118"/>
            <a:ext cx="400455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el botón: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68129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78375-E45F-8093-8700-A28D90D53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E7705DF-4EC0-BF32-B20E-3BA6B1674823}"/>
              </a:ext>
            </a:extLst>
          </p:cNvPr>
          <p:cNvSpPr txBox="1"/>
          <p:nvPr/>
        </p:nvSpPr>
        <p:spPr>
          <a:xfrm>
            <a:off x="3434501" y="43937"/>
            <a:ext cx="53229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VISTA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BDFC57-20CD-1AFC-D0EB-003CA6AAB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24" y="751823"/>
            <a:ext cx="7073751" cy="5923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CB16443-B0CB-D21B-CA7F-755E4386B28C}"/>
              </a:ext>
            </a:extLst>
          </p:cNvPr>
          <p:cNvSpPr txBox="1"/>
          <p:nvPr/>
        </p:nvSpPr>
        <p:spPr>
          <a:xfrm>
            <a:off x="4551880" y="3801602"/>
            <a:ext cx="485953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Archivo: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index.html</a:t>
            </a:r>
            <a:r>
              <a:rPr lang="es-E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creado</a:t>
            </a:r>
            <a:endParaRPr lang="es-E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00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357FA-EC87-00B9-DAF2-40568A2C1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BDB4872-703D-45E9-DF3B-525323F27F71}"/>
              </a:ext>
            </a:extLst>
          </p:cNvPr>
          <p:cNvSpPr txBox="1"/>
          <p:nvPr/>
        </p:nvSpPr>
        <p:spPr>
          <a:xfrm>
            <a:off x="3534136" y="43937"/>
            <a:ext cx="53229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VISTA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DE9811-DE68-4E64-FC64-AB86483D9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9" y="1319842"/>
            <a:ext cx="11833442" cy="4917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A40474E-4C65-65D8-F092-B1D1552A5DA5}"/>
              </a:ext>
            </a:extLst>
          </p:cNvPr>
          <p:cNvSpPr txBox="1"/>
          <p:nvPr/>
        </p:nvSpPr>
        <p:spPr>
          <a:xfrm>
            <a:off x="2852476" y="1319842"/>
            <a:ext cx="183166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Digitar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&lt;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B0025B7-BB35-52FF-E481-80E2FC1B3C57}"/>
              </a:ext>
            </a:extLst>
          </p:cNvPr>
          <p:cNvSpPr txBox="1"/>
          <p:nvPr/>
        </p:nvSpPr>
        <p:spPr>
          <a:xfrm>
            <a:off x="5006206" y="2412521"/>
            <a:ext cx="411191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Seleccionar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!DOCTYPE</a:t>
            </a:r>
          </a:p>
        </p:txBody>
      </p:sp>
    </p:spTree>
    <p:extLst>
      <p:ext uri="{BB962C8B-B14F-4D97-AF65-F5344CB8AC3E}">
        <p14:creationId xmlns:p14="http://schemas.microsoft.com/office/powerpoint/2010/main" val="317186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6FA66-F122-410B-1E17-C6F43A33A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97AABCD-0E5D-5004-E8C1-C9E3829FFA89}"/>
              </a:ext>
            </a:extLst>
          </p:cNvPr>
          <p:cNvSpPr txBox="1"/>
          <p:nvPr/>
        </p:nvSpPr>
        <p:spPr>
          <a:xfrm>
            <a:off x="3534136" y="43937"/>
            <a:ext cx="53229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VISTA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F5F646-0832-FCF6-DEE0-5342D794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96" y="751823"/>
            <a:ext cx="8080775" cy="59681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97E41D-40E2-CFF2-65B2-E6A7F4A360CE}"/>
              </a:ext>
            </a:extLst>
          </p:cNvPr>
          <p:cNvSpPr txBox="1"/>
          <p:nvPr/>
        </p:nvSpPr>
        <p:spPr>
          <a:xfrm>
            <a:off x="5178005" y="3650285"/>
            <a:ext cx="682996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algn="ctr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dirty="0"/>
              <a:t>Indica que el </a:t>
            </a:r>
            <a:r>
              <a:rPr lang="es-ES" dirty="0">
                <a:solidFill>
                  <a:srgbClr val="FF0000"/>
                </a:solidFill>
              </a:rPr>
              <a:t>documento</a:t>
            </a:r>
            <a:r>
              <a:rPr lang="es-ES" dirty="0"/>
              <a:t> está escrito en </a:t>
            </a:r>
            <a:r>
              <a:rPr lang="es-ES" dirty="0">
                <a:solidFill>
                  <a:srgbClr val="FF0000"/>
                </a:solidFill>
              </a:rPr>
              <a:t>HTML5.</a:t>
            </a:r>
          </a:p>
          <a:p>
            <a:pPr algn="just"/>
            <a:endParaRPr lang="es-ES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dirty="0"/>
              <a:t>Permite que los </a:t>
            </a:r>
            <a:r>
              <a:rPr lang="es-ES" dirty="0">
                <a:solidFill>
                  <a:srgbClr val="FF0000"/>
                </a:solidFill>
              </a:rPr>
              <a:t>navegadores</a:t>
            </a:r>
            <a:r>
              <a:rPr lang="es-ES" dirty="0"/>
              <a:t> interpreten correctamente el contenido del archivo.</a:t>
            </a:r>
          </a:p>
        </p:txBody>
      </p:sp>
    </p:spTree>
    <p:extLst>
      <p:ext uri="{BB962C8B-B14F-4D97-AF65-F5344CB8AC3E}">
        <p14:creationId xmlns:p14="http://schemas.microsoft.com/office/powerpoint/2010/main" val="260451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17511-A0A5-098E-04BF-2EBB2C8CD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B625FB7-0BBF-4EF7-95B2-0A5B03D9BC1D}"/>
              </a:ext>
            </a:extLst>
          </p:cNvPr>
          <p:cNvSpPr txBox="1"/>
          <p:nvPr/>
        </p:nvSpPr>
        <p:spPr>
          <a:xfrm>
            <a:off x="3534136" y="43937"/>
            <a:ext cx="53229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VISTA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490377-38F0-FB0C-3262-94278708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6" y="1409969"/>
            <a:ext cx="11743867" cy="4205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1D3C184-9DDA-6822-78AD-F908C504D434}"/>
              </a:ext>
            </a:extLst>
          </p:cNvPr>
          <p:cNvSpPr txBox="1"/>
          <p:nvPr/>
        </p:nvSpPr>
        <p:spPr>
          <a:xfrm>
            <a:off x="1765548" y="2139351"/>
            <a:ext cx="209908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Digitar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&lt;</a:t>
            </a:r>
            <a:r>
              <a:rPr lang="es-E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ht</a:t>
            </a:r>
            <a:endParaRPr lang="es-E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449955-A7E0-6E3F-F91C-C7B82AAD2259}"/>
              </a:ext>
            </a:extLst>
          </p:cNvPr>
          <p:cNvSpPr txBox="1"/>
          <p:nvPr/>
        </p:nvSpPr>
        <p:spPr>
          <a:xfrm>
            <a:off x="1365857" y="2989662"/>
            <a:ext cx="323202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Seleccionar </a:t>
            </a:r>
            <a:r>
              <a:rPr lang="es-E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73633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83B22-12CA-3DF3-43F3-FBA9B03B1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0B26C81-43EA-91B1-2327-8C5B527F42D7}"/>
              </a:ext>
            </a:extLst>
          </p:cNvPr>
          <p:cNvSpPr txBox="1"/>
          <p:nvPr/>
        </p:nvSpPr>
        <p:spPr>
          <a:xfrm>
            <a:off x="3534136" y="43937"/>
            <a:ext cx="53229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VISTA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4900B6-98BB-36A6-E895-561231052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57" y="825350"/>
            <a:ext cx="10904686" cy="5844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315AA45-7E7F-EECE-6D6E-D72C2D956CD6}"/>
              </a:ext>
            </a:extLst>
          </p:cNvPr>
          <p:cNvSpPr txBox="1"/>
          <p:nvPr/>
        </p:nvSpPr>
        <p:spPr>
          <a:xfrm>
            <a:off x="5255643" y="4124228"/>
            <a:ext cx="609456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marL="457200" indent="-457200" algn="just">
              <a:buFont typeface="Wingdings" panose="05000000000000000000" pitchFamily="2" charset="2"/>
              <a:buChar char="q"/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Marca el </a:t>
            </a:r>
            <a:r>
              <a:rPr lang="es-ES" dirty="0">
                <a:solidFill>
                  <a:srgbClr val="FF0000"/>
                </a:solidFill>
              </a:rPr>
              <a:t>inicio</a:t>
            </a:r>
            <a:r>
              <a:rPr lang="es-ES" dirty="0"/>
              <a:t> y el </a:t>
            </a:r>
            <a:r>
              <a:rPr lang="es-ES" dirty="0">
                <a:solidFill>
                  <a:srgbClr val="FF0000"/>
                </a:solidFill>
              </a:rPr>
              <a:t>fin</a:t>
            </a:r>
            <a:r>
              <a:rPr lang="es-ES" dirty="0"/>
              <a:t> del contenido </a:t>
            </a:r>
            <a:r>
              <a:rPr lang="es-ES" dirty="0">
                <a:solidFill>
                  <a:srgbClr val="FF0000"/>
                </a:solidFill>
              </a:rPr>
              <a:t>HTML.</a:t>
            </a:r>
          </a:p>
        </p:txBody>
      </p:sp>
    </p:spTree>
    <p:extLst>
      <p:ext uri="{BB962C8B-B14F-4D97-AF65-F5344CB8AC3E}">
        <p14:creationId xmlns:p14="http://schemas.microsoft.com/office/powerpoint/2010/main" val="414457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22E0B-C7F1-699B-6C15-C7C9D3D4C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BA0E80E-7C11-BDE0-0534-9B142F3EA920}"/>
              </a:ext>
            </a:extLst>
          </p:cNvPr>
          <p:cNvSpPr txBox="1"/>
          <p:nvPr/>
        </p:nvSpPr>
        <p:spPr>
          <a:xfrm>
            <a:off x="3534136" y="43937"/>
            <a:ext cx="53229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CREAR UNA VISTA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F7D888-C484-A485-6747-1AC1AEE74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94" y="869381"/>
            <a:ext cx="11193702" cy="5660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E017B3B-230D-38DB-DC06-E749C0FFA129}"/>
              </a:ext>
            </a:extLst>
          </p:cNvPr>
          <p:cNvSpPr txBox="1"/>
          <p:nvPr/>
        </p:nvSpPr>
        <p:spPr>
          <a:xfrm>
            <a:off x="4330460" y="4124228"/>
            <a:ext cx="701974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ES"/>
            </a:defPPr>
            <a:lvl1pPr marL="457200" indent="-457200" algn="just">
              <a:buFont typeface="Wingdings" panose="05000000000000000000" pitchFamily="2" charset="2"/>
              <a:buChar char="q"/>
              <a:defRPr sz="28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Se declara que el idioma principal del documento es </a:t>
            </a:r>
            <a:r>
              <a:rPr lang="es-ES" dirty="0">
                <a:solidFill>
                  <a:srgbClr val="FF0000"/>
                </a:solidFill>
              </a:rPr>
              <a:t>inglés (ISO 639-1).</a:t>
            </a:r>
          </a:p>
        </p:txBody>
      </p:sp>
    </p:spTree>
    <p:extLst>
      <p:ext uri="{BB962C8B-B14F-4D97-AF65-F5344CB8AC3E}">
        <p14:creationId xmlns:p14="http://schemas.microsoft.com/office/powerpoint/2010/main" val="2588703329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319</Words>
  <Application>Microsoft Office PowerPoint</Application>
  <PresentationFormat>Panorámica</PresentationFormat>
  <Paragraphs>44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Amasis MT Pro Black</vt:lpstr>
      <vt:lpstr>Aptos Black</vt:lpstr>
      <vt:lpstr>Arial</vt:lpstr>
      <vt:lpstr>Felix Titling</vt:lpstr>
      <vt:lpstr>Goudy Old Style</vt:lpstr>
      <vt:lpstr>Wingdings</vt:lpstr>
      <vt:lpstr>ArchwayVTI</vt:lpstr>
      <vt:lpstr>CREAR UNA VISTA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pxjuleon (Leon Suyon, Juan Jose)</cp:lastModifiedBy>
  <cp:revision>141</cp:revision>
  <dcterms:created xsi:type="dcterms:W3CDTF">2024-12-15T23:07:37Z</dcterms:created>
  <dcterms:modified xsi:type="dcterms:W3CDTF">2024-12-17T22:53:23Z</dcterms:modified>
</cp:coreProperties>
</file>