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8" r:id="rId2"/>
    <p:sldId id="393"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BDFD2-7213-49CF-96EC-CD4F5DF03696}"/>
              </a:ext>
            </a:extLst>
          </p:cNvPr>
          <p:cNvSpPr txBox="1">
            <a:spLocks/>
          </p:cNvSpPr>
          <p:nvPr/>
        </p:nvSpPr>
        <p:spPr>
          <a:xfrm>
            <a:off x="748823" y="829475"/>
            <a:ext cx="11262664" cy="497652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5400" b="1" dirty="0">
                <a:solidFill>
                  <a:schemeClr val="tx1">
                    <a:lumMod val="95000"/>
                    <a:lumOff val="5000"/>
                  </a:schemeClr>
                </a:solidFill>
                <a:latin typeface="Roboto" pitchFamily="2" charset="0"/>
                <a:ea typeface="Roboto" pitchFamily="2" charset="0"/>
              </a:rPr>
              <a:t>TEMAS</a:t>
            </a:r>
          </a:p>
          <a:p>
            <a:endParaRPr lang="es-PE" sz="2000" b="1" dirty="0">
              <a:solidFill>
                <a:schemeClr val="tx1">
                  <a:lumMod val="95000"/>
                  <a:lumOff val="5000"/>
                </a:schemeClr>
              </a:solidFill>
              <a:latin typeface="Roboto" pitchFamily="2" charset="0"/>
              <a:ea typeface="Roboto" pitchFamily="2" charset="0"/>
            </a:endParaRPr>
          </a:p>
          <a:p>
            <a:pPr marL="571500" indent="-571500">
              <a:lnSpc>
                <a:spcPct val="110000"/>
              </a:lnSpc>
              <a:buFont typeface="Wingdings" panose="05000000000000000000" pitchFamily="2" charset="2"/>
              <a:buChar char="q"/>
            </a:pPr>
            <a:r>
              <a:rPr lang="es-ES" b="1" dirty="0">
                <a:solidFill>
                  <a:schemeClr val="tx1">
                    <a:lumMod val="95000"/>
                    <a:lumOff val="5000"/>
                  </a:schemeClr>
                </a:solidFill>
                <a:latin typeface="Roboto" pitchFamily="2" charset="0"/>
              </a:rPr>
              <a:t>TRANSACCIONES</a:t>
            </a:r>
          </a:p>
          <a:p>
            <a:pPr marL="571500" indent="-571500">
              <a:lnSpc>
                <a:spcPct val="110000"/>
              </a:lnSpc>
              <a:buFont typeface="Wingdings" panose="05000000000000000000" pitchFamily="2" charset="2"/>
              <a:buChar char="q"/>
            </a:pPr>
            <a:endParaRPr lang="es-ES" b="1" dirty="0">
              <a:solidFill>
                <a:schemeClr val="tx1">
                  <a:lumMod val="95000"/>
                  <a:lumOff val="5000"/>
                </a:schemeClr>
              </a:solidFill>
              <a:latin typeface="Roboto" pitchFamily="2" charset="0"/>
            </a:endParaRPr>
          </a:p>
          <a:p>
            <a:pPr marL="571500" indent="-571500">
              <a:lnSpc>
                <a:spcPct val="110000"/>
              </a:lnSpc>
              <a:buFont typeface="Wingdings" panose="05000000000000000000" pitchFamily="2" charset="2"/>
              <a:buChar char="q"/>
            </a:pPr>
            <a:r>
              <a:rPr lang="es-ES" b="1" dirty="0">
                <a:solidFill>
                  <a:schemeClr val="tx1">
                    <a:lumMod val="95000"/>
                    <a:lumOff val="5000"/>
                  </a:schemeClr>
                </a:solidFill>
                <a:latin typeface="Roboto" pitchFamily="2" charset="0"/>
              </a:rPr>
              <a:t>TIPOS DE TRANSACCIONES</a:t>
            </a:r>
          </a:p>
          <a:p>
            <a:pPr marL="571500" indent="-571500">
              <a:lnSpc>
                <a:spcPct val="110000"/>
              </a:lnSpc>
              <a:buFont typeface="Wingdings" panose="05000000000000000000" pitchFamily="2" charset="2"/>
              <a:buChar char="q"/>
            </a:pPr>
            <a:endParaRPr lang="es-ES" b="1" dirty="0">
              <a:solidFill>
                <a:schemeClr val="tx1">
                  <a:lumMod val="95000"/>
                  <a:lumOff val="5000"/>
                </a:schemeClr>
              </a:solidFill>
              <a:latin typeface="Roboto" pitchFamily="2" charset="0"/>
            </a:endParaRPr>
          </a:p>
          <a:p>
            <a:pPr marL="571500" indent="-571500">
              <a:lnSpc>
                <a:spcPct val="110000"/>
              </a:lnSpc>
              <a:buFont typeface="Wingdings" panose="05000000000000000000" pitchFamily="2" charset="2"/>
              <a:buChar char="q"/>
            </a:pPr>
            <a:r>
              <a:rPr lang="es-ES" b="1" dirty="0">
                <a:solidFill>
                  <a:schemeClr val="tx1">
                    <a:lumMod val="95000"/>
                    <a:lumOff val="5000"/>
                  </a:schemeClr>
                </a:solidFill>
                <a:latin typeface="Roboto" pitchFamily="2" charset="0"/>
              </a:rPr>
              <a:t>@@TRANCOUNT</a:t>
            </a:r>
          </a:p>
        </p:txBody>
      </p:sp>
    </p:spTree>
    <p:extLst>
      <p:ext uri="{BB962C8B-B14F-4D97-AF65-F5344CB8AC3E}">
        <p14:creationId xmlns:p14="http://schemas.microsoft.com/office/powerpoint/2010/main" val="225824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926824" y="197237"/>
            <a:ext cx="4882875" cy="646331"/>
          </a:xfrm>
          <a:prstGeom prst="rect">
            <a:avLst/>
          </a:prstGeom>
        </p:spPr>
        <p:txBody>
          <a:bodyPr wrap="none">
            <a:spAutoFit/>
          </a:bodyPr>
          <a:lstStyle/>
          <a:p>
            <a:r>
              <a:rPr lang="es-PE" sz="3600" b="1" dirty="0">
                <a:solidFill>
                  <a:srgbClr val="FF0000"/>
                </a:solidFill>
                <a:effectLst>
                  <a:outerShdw blurRad="38100" dist="38100" dir="2700000" algn="tl">
                    <a:srgbClr val="000000">
                      <a:alpha val="43137"/>
                    </a:srgbClr>
                  </a:outerShdw>
                </a:effectLst>
              </a:rPr>
              <a:t>Ejecutar una transacción</a:t>
            </a:r>
            <a:endParaRPr lang="es-ES" sz="3600" b="1" dirty="0">
              <a:solidFill>
                <a:srgbClr val="FF0000"/>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2"/>
          <a:stretch>
            <a:fillRect/>
          </a:stretch>
        </p:blipFill>
        <p:spPr>
          <a:xfrm>
            <a:off x="321873" y="1575961"/>
            <a:ext cx="6000391" cy="16667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266880" y="618127"/>
            <a:ext cx="6110377" cy="923330"/>
          </a:xfrm>
          <a:prstGeom prst="rect">
            <a:avLst/>
          </a:prstGeom>
        </p:spPr>
        <p:txBody>
          <a:bodyPr wrap="square">
            <a:spAutoFit/>
          </a:bodyPr>
          <a:lstStyle/>
          <a:p>
            <a:pPr marL="285750" indent="-285750">
              <a:buFont typeface="Wingdings" panose="05000000000000000000" pitchFamily="2" charset="2"/>
              <a:buChar char="ü"/>
            </a:pPr>
            <a:r>
              <a:rPr lang="es-PE" dirty="0"/>
              <a:t>Se inicia una transacción con el nombre: Insertar_Registros.</a:t>
            </a:r>
          </a:p>
          <a:p>
            <a:pPr marL="285750" indent="-285750">
              <a:buFont typeface="Wingdings" panose="05000000000000000000" pitchFamily="2" charset="2"/>
              <a:buChar char="ü"/>
            </a:pPr>
            <a:r>
              <a:rPr lang="es-PE" dirty="0"/>
              <a:t>Se inserta los datos hacia la tabla productos.</a:t>
            </a:r>
          </a:p>
          <a:p>
            <a:pPr marL="285750" indent="-285750">
              <a:buFont typeface="Wingdings" panose="05000000000000000000" pitchFamily="2" charset="2"/>
              <a:buChar char="ü"/>
            </a:pPr>
            <a:r>
              <a:rPr lang="es-PE" dirty="0"/>
              <a:t>Con Commit Tran, se finaliza la transacción sin errores.</a:t>
            </a:r>
            <a:endParaRPr lang="es-ES" dirty="0"/>
          </a:p>
        </p:txBody>
      </p:sp>
      <p:sp>
        <p:nvSpPr>
          <p:cNvPr id="5" name="Rectángulo 4"/>
          <p:cNvSpPr/>
          <p:nvPr/>
        </p:nvSpPr>
        <p:spPr>
          <a:xfrm>
            <a:off x="6096000" y="3251362"/>
            <a:ext cx="5940724" cy="1200329"/>
          </a:xfrm>
          <a:prstGeom prst="rect">
            <a:avLst/>
          </a:prstGeom>
        </p:spPr>
        <p:txBody>
          <a:bodyPr wrap="square">
            <a:spAutoFit/>
          </a:bodyPr>
          <a:lstStyle/>
          <a:p>
            <a:pPr marL="285750" indent="-285750" algn="just">
              <a:buFont typeface="Wingdings" panose="05000000000000000000" pitchFamily="2" charset="2"/>
              <a:buChar char="ü"/>
            </a:pPr>
            <a:r>
              <a:rPr lang="es-PE" dirty="0"/>
              <a:t>Con la Instrucción Select, se muestra los registros de la tabla: productos.</a:t>
            </a:r>
          </a:p>
          <a:p>
            <a:pPr marL="285750" indent="-285750" algn="just">
              <a:buFont typeface="Wingdings" panose="05000000000000000000" pitchFamily="2" charset="2"/>
              <a:buChar char="ü"/>
            </a:pPr>
            <a:r>
              <a:rPr lang="es-PE" dirty="0"/>
              <a:t>Se inserto los datos hacia la tabla producto, porque se finalizo la transacción si errores, con Commit Tran.</a:t>
            </a:r>
            <a:endParaRPr lang="es-ES" dirty="0"/>
          </a:p>
        </p:txBody>
      </p:sp>
      <p:pic>
        <p:nvPicPr>
          <p:cNvPr id="6" name="Imagen 5"/>
          <p:cNvPicPr>
            <a:picLocks noChangeAspect="1"/>
          </p:cNvPicPr>
          <p:nvPr/>
        </p:nvPicPr>
        <p:blipFill>
          <a:blip r:embed="rId3"/>
          <a:stretch>
            <a:fillRect/>
          </a:stretch>
        </p:blipFill>
        <p:spPr>
          <a:xfrm>
            <a:off x="7318525" y="4509482"/>
            <a:ext cx="3495675" cy="150495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756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70080" y="34838"/>
            <a:ext cx="2743636" cy="523220"/>
          </a:xfrm>
          <a:prstGeom prst="rect">
            <a:avLst/>
          </a:prstGeom>
        </p:spPr>
        <p:txBody>
          <a:bodyPr wrap="none">
            <a:spAutoFit/>
          </a:bodyPr>
          <a:lstStyle/>
          <a:p>
            <a:r>
              <a:rPr lang="es-PE" sz="2800" b="1" dirty="0">
                <a:solidFill>
                  <a:srgbClr val="FF0000"/>
                </a:solidFill>
                <a:effectLst>
                  <a:outerShdw blurRad="38100" dist="38100" dir="2700000" algn="tl">
                    <a:srgbClr val="000000">
                      <a:alpha val="43137"/>
                    </a:srgbClr>
                  </a:outerShdw>
                </a:effectLst>
              </a:rPr>
              <a:t>@@TRANCOUNT</a:t>
            </a:r>
            <a:endParaRPr lang="es-ES" sz="2800" b="1" dirty="0">
              <a:solidFill>
                <a:srgbClr val="FF0000"/>
              </a:solidFill>
              <a:effectLst>
                <a:outerShdw blurRad="38100" dist="38100" dir="2700000" algn="tl">
                  <a:srgbClr val="000000">
                    <a:alpha val="43137"/>
                  </a:srgbClr>
                </a:outerShdw>
              </a:effectLst>
            </a:endParaRPr>
          </a:p>
        </p:txBody>
      </p:sp>
      <p:sp>
        <p:nvSpPr>
          <p:cNvPr id="4" name="Rectángulo 3"/>
          <p:cNvSpPr/>
          <p:nvPr/>
        </p:nvSpPr>
        <p:spPr>
          <a:xfrm>
            <a:off x="2769922" y="558058"/>
            <a:ext cx="9358818" cy="646331"/>
          </a:xfrm>
          <a:prstGeom prst="rect">
            <a:avLst/>
          </a:prstGeom>
        </p:spPr>
        <p:txBody>
          <a:bodyPr wrap="square">
            <a:spAutoFit/>
          </a:bodyPr>
          <a:lstStyle/>
          <a:p>
            <a:pPr marL="285750" indent="-285750" algn="just">
              <a:buFont typeface="Wingdings" panose="05000000000000000000" pitchFamily="2" charset="2"/>
              <a:buChar char="ü"/>
            </a:pPr>
            <a:r>
              <a:rPr lang="es-PE" dirty="0"/>
              <a:t>Se inserta los siguientes productos por medio de las transacciones.</a:t>
            </a:r>
          </a:p>
          <a:p>
            <a:pPr marL="285750" indent="-285750" algn="just">
              <a:buFont typeface="Wingdings" panose="05000000000000000000" pitchFamily="2" charset="2"/>
              <a:buChar char="ü"/>
            </a:pPr>
            <a:r>
              <a:rPr lang="es-PE" dirty="0"/>
              <a:t>El valor del @@TRANCOUNT, se va incrementando, cuando se finaliza la transacción sin errores.</a:t>
            </a:r>
            <a:endParaRPr lang="es-ES" dirty="0"/>
          </a:p>
        </p:txBody>
      </p:sp>
      <p:pic>
        <p:nvPicPr>
          <p:cNvPr id="5" name="Imagen 4"/>
          <p:cNvPicPr>
            <a:picLocks noChangeAspect="1"/>
          </p:cNvPicPr>
          <p:nvPr/>
        </p:nvPicPr>
        <p:blipFill>
          <a:blip r:embed="rId2"/>
          <a:stretch>
            <a:fillRect/>
          </a:stretch>
        </p:blipFill>
        <p:spPr>
          <a:xfrm>
            <a:off x="1945599" y="1284291"/>
            <a:ext cx="9503584" cy="543518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409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78956" y="58120"/>
            <a:ext cx="6335902" cy="584775"/>
          </a:xfrm>
          <a:prstGeom prst="rect">
            <a:avLst/>
          </a:prstGeom>
        </p:spPr>
        <p:txBody>
          <a:bodyPr wrap="none">
            <a:spAutoFit/>
          </a:bodyPr>
          <a:lstStyle/>
          <a:p>
            <a:r>
              <a:rPr lang="es-PE" sz="3200" b="1" dirty="0">
                <a:solidFill>
                  <a:srgbClr val="FF0000"/>
                </a:solidFill>
                <a:effectLst>
                  <a:outerShdw blurRad="38100" dist="38100" dir="2700000" algn="tl">
                    <a:srgbClr val="000000">
                      <a:alpha val="43137"/>
                    </a:srgbClr>
                  </a:outerShdw>
                </a:effectLst>
              </a:rPr>
              <a:t>VALOR ACTUAL DE @@TRANCOUNT</a:t>
            </a:r>
            <a:endParaRPr lang="es-ES" sz="3200" b="1" dirty="0">
              <a:solidFill>
                <a:srgbClr val="FF0000"/>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2"/>
          <a:stretch>
            <a:fillRect/>
          </a:stretch>
        </p:blipFill>
        <p:spPr>
          <a:xfrm>
            <a:off x="3043238" y="1190086"/>
            <a:ext cx="7019925" cy="15621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5702903" y="670679"/>
            <a:ext cx="4433134" cy="369332"/>
          </a:xfrm>
          <a:prstGeom prst="rect">
            <a:avLst/>
          </a:prstGeom>
        </p:spPr>
        <p:txBody>
          <a:bodyPr wrap="square">
            <a:spAutoFit/>
          </a:bodyPr>
          <a:lstStyle/>
          <a:p>
            <a:pPr marL="285750" indent="-285750" algn="ctr">
              <a:buFont typeface="Wingdings" panose="05000000000000000000" pitchFamily="2" charset="2"/>
              <a:buChar char="ü"/>
            </a:pPr>
            <a:r>
              <a:rPr lang="es-PE" dirty="0"/>
              <a:t>Imprime el valor actual de @@</a:t>
            </a:r>
            <a:r>
              <a:rPr lang="es-PE" dirty="0" err="1"/>
              <a:t>trancount</a:t>
            </a:r>
            <a:endParaRPr lang="es-ES" dirty="0"/>
          </a:p>
        </p:txBody>
      </p:sp>
      <p:pic>
        <p:nvPicPr>
          <p:cNvPr id="5" name="Imagen 4"/>
          <p:cNvPicPr>
            <a:picLocks noChangeAspect="1"/>
          </p:cNvPicPr>
          <p:nvPr/>
        </p:nvPicPr>
        <p:blipFill>
          <a:blip r:embed="rId3"/>
          <a:stretch>
            <a:fillRect/>
          </a:stretch>
        </p:blipFill>
        <p:spPr>
          <a:xfrm>
            <a:off x="533699" y="3193391"/>
            <a:ext cx="3653285" cy="136998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6" name="Rectángulo 5"/>
          <p:cNvSpPr/>
          <p:nvPr/>
        </p:nvSpPr>
        <p:spPr>
          <a:xfrm>
            <a:off x="0" y="2797578"/>
            <a:ext cx="4720682" cy="369332"/>
          </a:xfrm>
          <a:prstGeom prst="rect">
            <a:avLst/>
          </a:prstGeom>
        </p:spPr>
        <p:txBody>
          <a:bodyPr wrap="square">
            <a:spAutoFit/>
          </a:bodyPr>
          <a:lstStyle/>
          <a:p>
            <a:pPr marL="285750" indent="-285750" algn="ctr">
              <a:buFont typeface="Wingdings" panose="05000000000000000000" pitchFamily="2" charset="2"/>
              <a:buChar char="ü"/>
            </a:pPr>
            <a:r>
              <a:rPr lang="es-PE" dirty="0"/>
              <a:t>Con RollBack Tran, se cancela la transacción</a:t>
            </a:r>
            <a:endParaRPr lang="es-ES" dirty="0"/>
          </a:p>
        </p:txBody>
      </p:sp>
      <p:pic>
        <p:nvPicPr>
          <p:cNvPr id="7" name="Imagen 6"/>
          <p:cNvPicPr>
            <a:picLocks noChangeAspect="1"/>
          </p:cNvPicPr>
          <p:nvPr/>
        </p:nvPicPr>
        <p:blipFill>
          <a:blip r:embed="rId4"/>
          <a:stretch>
            <a:fillRect/>
          </a:stretch>
        </p:blipFill>
        <p:spPr>
          <a:xfrm>
            <a:off x="4496339" y="3193391"/>
            <a:ext cx="7029450" cy="136998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8" name="Rectángulo 7"/>
          <p:cNvSpPr/>
          <p:nvPr/>
        </p:nvSpPr>
        <p:spPr>
          <a:xfrm>
            <a:off x="6093273" y="2797578"/>
            <a:ext cx="3835582" cy="369332"/>
          </a:xfrm>
          <a:prstGeom prst="rect">
            <a:avLst/>
          </a:prstGeom>
        </p:spPr>
        <p:txBody>
          <a:bodyPr wrap="square">
            <a:spAutoFit/>
          </a:bodyPr>
          <a:lstStyle/>
          <a:p>
            <a:pPr marL="285750" indent="-285750" algn="ctr">
              <a:buFont typeface="Wingdings" panose="05000000000000000000" pitchFamily="2" charset="2"/>
              <a:buChar char="ü"/>
            </a:pPr>
            <a:r>
              <a:rPr lang="es-PE" dirty="0"/>
              <a:t>El valor de @@TRANCOUNT es cero</a:t>
            </a:r>
            <a:endParaRPr lang="es-ES" dirty="0"/>
          </a:p>
        </p:txBody>
      </p:sp>
      <p:pic>
        <p:nvPicPr>
          <p:cNvPr id="9" name="Imagen 8"/>
          <p:cNvPicPr>
            <a:picLocks noChangeAspect="1"/>
          </p:cNvPicPr>
          <p:nvPr/>
        </p:nvPicPr>
        <p:blipFill>
          <a:blip r:embed="rId5"/>
          <a:stretch>
            <a:fillRect/>
          </a:stretch>
        </p:blipFill>
        <p:spPr>
          <a:xfrm>
            <a:off x="6093273" y="4622358"/>
            <a:ext cx="3379458" cy="139586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0" name="Rectángulo 9"/>
          <p:cNvSpPr/>
          <p:nvPr/>
        </p:nvSpPr>
        <p:spPr>
          <a:xfrm>
            <a:off x="882821" y="4858624"/>
            <a:ext cx="5167322" cy="923330"/>
          </a:xfrm>
          <a:prstGeom prst="rect">
            <a:avLst/>
          </a:prstGeom>
        </p:spPr>
        <p:txBody>
          <a:bodyPr wrap="square">
            <a:spAutoFit/>
          </a:bodyPr>
          <a:lstStyle/>
          <a:p>
            <a:pPr marL="285750" indent="-285750" algn="just">
              <a:buFont typeface="Wingdings" panose="05000000000000000000" pitchFamily="2" charset="2"/>
              <a:buChar char="ü"/>
            </a:pPr>
            <a:r>
              <a:rPr lang="es-PE" dirty="0"/>
              <a:t>No se ejecuto las transacciones anteriores, porque se cancelo con rollback </a:t>
            </a:r>
            <a:r>
              <a:rPr lang="es-PE" dirty="0" err="1"/>
              <a:t>tran</a:t>
            </a:r>
            <a:r>
              <a:rPr lang="es-PE" dirty="0"/>
              <a:t>, significa que no se inserto ningún registro hacia la tabla productos</a:t>
            </a:r>
            <a:endParaRPr lang="es-ES" dirty="0"/>
          </a:p>
        </p:txBody>
      </p:sp>
    </p:spTree>
    <p:extLst>
      <p:ext uri="{BB962C8B-B14F-4D97-AF65-F5344CB8AC3E}">
        <p14:creationId xmlns:p14="http://schemas.microsoft.com/office/powerpoint/2010/main" val="67403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132223" y="105463"/>
            <a:ext cx="6836295" cy="646331"/>
          </a:xfrm>
          <a:prstGeom prst="rect">
            <a:avLst/>
          </a:prstGeom>
        </p:spPr>
        <p:txBody>
          <a:bodyPr wrap="none">
            <a:spAutoFit/>
          </a:bodyPr>
          <a:lstStyle/>
          <a:p>
            <a:r>
              <a:rPr lang="es-PE" sz="3600" b="1" dirty="0">
                <a:solidFill>
                  <a:srgbClr val="FF0000"/>
                </a:solidFill>
                <a:effectLst>
                  <a:outerShdw blurRad="38100" dist="38100" dir="2700000" algn="tl">
                    <a:srgbClr val="000000">
                      <a:alpha val="43137"/>
                    </a:srgbClr>
                  </a:outerShdw>
                </a:effectLst>
              </a:rPr>
              <a:t>EJECUTANDO LAS TRANSACCIONES</a:t>
            </a:r>
            <a:endParaRPr lang="es-ES" sz="3600" b="1" dirty="0">
              <a:solidFill>
                <a:srgbClr val="FF0000"/>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2"/>
          <a:stretch>
            <a:fillRect/>
          </a:stretch>
        </p:blipFill>
        <p:spPr>
          <a:xfrm>
            <a:off x="210718" y="1570008"/>
            <a:ext cx="11771941" cy="503497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3770586" y="1116955"/>
            <a:ext cx="4433134" cy="369332"/>
          </a:xfrm>
          <a:prstGeom prst="rect">
            <a:avLst/>
          </a:prstGeom>
        </p:spPr>
        <p:txBody>
          <a:bodyPr wrap="square">
            <a:spAutoFit/>
          </a:bodyPr>
          <a:lstStyle/>
          <a:p>
            <a:pPr algn="ctr"/>
            <a:r>
              <a:rPr lang="es-PE" dirty="0"/>
              <a:t>Seleccionar y ejecutar el bloque de código</a:t>
            </a:r>
            <a:endParaRPr lang="es-ES" dirty="0"/>
          </a:p>
        </p:txBody>
      </p:sp>
    </p:spTree>
    <p:extLst>
      <p:ext uri="{BB962C8B-B14F-4D97-AF65-F5344CB8AC3E}">
        <p14:creationId xmlns:p14="http://schemas.microsoft.com/office/powerpoint/2010/main" val="145980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70079" y="593735"/>
            <a:ext cx="7613174" cy="523220"/>
          </a:xfrm>
          <a:prstGeom prst="rect">
            <a:avLst/>
          </a:prstGeom>
        </p:spPr>
        <p:txBody>
          <a:bodyPr wrap="none">
            <a:spAutoFit/>
          </a:bodyPr>
          <a:lstStyle/>
          <a:p>
            <a:r>
              <a:rPr lang="es-PE" sz="2800" dirty="0">
                <a:solidFill>
                  <a:srgbClr val="FF0000"/>
                </a:solidFill>
              </a:rPr>
              <a:t>IMPRIMIR EL VALOR ACTUAL DE @@TRANCOUNT</a:t>
            </a:r>
            <a:endParaRPr lang="es-ES" sz="2800" dirty="0">
              <a:solidFill>
                <a:srgbClr val="FF0000"/>
              </a:solidFill>
            </a:endParaRPr>
          </a:p>
        </p:txBody>
      </p:sp>
      <p:pic>
        <p:nvPicPr>
          <p:cNvPr id="3" name="Imagen 2"/>
          <p:cNvPicPr>
            <a:picLocks noChangeAspect="1"/>
          </p:cNvPicPr>
          <p:nvPr/>
        </p:nvPicPr>
        <p:blipFill>
          <a:blip r:embed="rId2"/>
          <a:stretch>
            <a:fillRect/>
          </a:stretch>
        </p:blipFill>
        <p:spPr>
          <a:xfrm>
            <a:off x="2759734" y="1218390"/>
            <a:ext cx="7086600" cy="141922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p:cNvPicPr>
            <a:picLocks noChangeAspect="1"/>
          </p:cNvPicPr>
          <p:nvPr/>
        </p:nvPicPr>
        <p:blipFill>
          <a:blip r:embed="rId3"/>
          <a:stretch>
            <a:fillRect/>
          </a:stretch>
        </p:blipFill>
        <p:spPr>
          <a:xfrm>
            <a:off x="217818" y="3433312"/>
            <a:ext cx="11842990" cy="258792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7" name="Rectángulo 6"/>
          <p:cNvSpPr/>
          <p:nvPr/>
        </p:nvSpPr>
        <p:spPr>
          <a:xfrm>
            <a:off x="70079" y="2809930"/>
            <a:ext cx="10549748" cy="523220"/>
          </a:xfrm>
          <a:prstGeom prst="rect">
            <a:avLst/>
          </a:prstGeom>
        </p:spPr>
        <p:txBody>
          <a:bodyPr wrap="none">
            <a:spAutoFit/>
          </a:bodyPr>
          <a:lstStyle/>
          <a:p>
            <a:r>
              <a:rPr lang="es-PE" sz="2800" dirty="0">
                <a:solidFill>
                  <a:srgbClr val="FF0000"/>
                </a:solidFill>
              </a:rPr>
              <a:t>FINALIZANDO SIN ERRORES LA TRANSACCIÓN: INSERTAR_REGISTROS_4</a:t>
            </a:r>
            <a:endParaRPr lang="es-ES" sz="2800" dirty="0">
              <a:solidFill>
                <a:srgbClr val="FF0000"/>
              </a:solidFill>
            </a:endParaRPr>
          </a:p>
        </p:txBody>
      </p:sp>
      <p:sp>
        <p:nvSpPr>
          <p:cNvPr id="8" name="Rectángulo 7"/>
          <p:cNvSpPr/>
          <p:nvPr/>
        </p:nvSpPr>
        <p:spPr>
          <a:xfrm>
            <a:off x="3522504" y="5406055"/>
            <a:ext cx="8452040" cy="646331"/>
          </a:xfrm>
          <a:prstGeom prst="rect">
            <a:avLst/>
          </a:prstGeom>
        </p:spPr>
        <p:txBody>
          <a:bodyPr wrap="square">
            <a:spAutoFit/>
          </a:bodyPr>
          <a:lstStyle/>
          <a:p>
            <a:pPr marL="285750" indent="-285750" algn="just">
              <a:buFont typeface="Wingdings" panose="05000000000000000000" pitchFamily="2" charset="2"/>
              <a:buChar char="ü"/>
            </a:pPr>
            <a:r>
              <a:rPr lang="es-PE" dirty="0"/>
              <a:t>Cuando se termina de ejecutar y finalizar una transacción: Insertar_Registros_4, sin errores con Commit Tran, el valor de @@Trancount, se reduce a una unidad: 4-1=3</a:t>
            </a:r>
            <a:endParaRPr lang="es-ES" dirty="0"/>
          </a:p>
        </p:txBody>
      </p:sp>
    </p:spTree>
    <p:extLst>
      <p:ext uri="{BB962C8B-B14F-4D97-AF65-F5344CB8AC3E}">
        <p14:creationId xmlns:p14="http://schemas.microsoft.com/office/powerpoint/2010/main" val="225429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0" y="644700"/>
            <a:ext cx="10732490" cy="523220"/>
          </a:xfrm>
          <a:prstGeom prst="rect">
            <a:avLst/>
          </a:prstGeom>
        </p:spPr>
        <p:txBody>
          <a:bodyPr wrap="none">
            <a:spAutoFit/>
          </a:bodyPr>
          <a:lstStyle/>
          <a:p>
            <a:r>
              <a:rPr lang="es-PE" sz="2800" dirty="0">
                <a:solidFill>
                  <a:srgbClr val="FF0000"/>
                </a:solidFill>
              </a:rPr>
              <a:t>FINALIZANDO SIN ERRORES LA TRANSACCIÓN: INSERTAR_REGISTROS_3</a:t>
            </a:r>
            <a:endParaRPr lang="es-ES" sz="2800" dirty="0">
              <a:solidFill>
                <a:srgbClr val="FF0000"/>
              </a:solidFill>
            </a:endParaRPr>
          </a:p>
        </p:txBody>
      </p:sp>
      <p:pic>
        <p:nvPicPr>
          <p:cNvPr id="3" name="Imagen 2"/>
          <p:cNvPicPr>
            <a:picLocks noChangeAspect="1"/>
          </p:cNvPicPr>
          <p:nvPr/>
        </p:nvPicPr>
        <p:blipFill>
          <a:blip r:embed="rId2"/>
          <a:stretch>
            <a:fillRect/>
          </a:stretch>
        </p:blipFill>
        <p:spPr>
          <a:xfrm>
            <a:off x="129396" y="1167918"/>
            <a:ext cx="11935817" cy="190308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3557007" y="2421318"/>
            <a:ext cx="8287058" cy="64633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85750" indent="-285750" algn="just">
              <a:buFont typeface="Wingdings" panose="05000000000000000000" pitchFamily="2" charset="2"/>
              <a:buChar char="ü"/>
            </a:pPr>
            <a:r>
              <a:rPr lang="es-PE" dirty="0"/>
              <a:t>Cuando se termina de ejecutar y finalizar una transacción: Insertar_Registros_3, sin errores con Commit Tran, el valor de @@Trancount, se reduce a una unidad: 3-1=2</a:t>
            </a:r>
            <a:endParaRPr lang="es-ES" dirty="0"/>
          </a:p>
        </p:txBody>
      </p:sp>
      <p:sp>
        <p:nvSpPr>
          <p:cNvPr id="5" name="Rectángulo 4"/>
          <p:cNvSpPr/>
          <p:nvPr/>
        </p:nvSpPr>
        <p:spPr>
          <a:xfrm>
            <a:off x="0" y="3122757"/>
            <a:ext cx="10732490" cy="523220"/>
          </a:xfrm>
          <a:prstGeom prst="rect">
            <a:avLst/>
          </a:prstGeom>
        </p:spPr>
        <p:txBody>
          <a:bodyPr wrap="none">
            <a:spAutoFit/>
          </a:bodyPr>
          <a:lstStyle/>
          <a:p>
            <a:r>
              <a:rPr lang="es-PE" sz="2800" dirty="0">
                <a:solidFill>
                  <a:srgbClr val="FF0000"/>
                </a:solidFill>
              </a:rPr>
              <a:t>FINALIZANDO SIN ERRORES LA TRANSACCIÓN: INSERTAR_REGISTROS_2</a:t>
            </a:r>
            <a:endParaRPr lang="es-ES" sz="2800" dirty="0">
              <a:solidFill>
                <a:srgbClr val="FF0000"/>
              </a:solidFill>
            </a:endParaRPr>
          </a:p>
        </p:txBody>
      </p:sp>
      <p:pic>
        <p:nvPicPr>
          <p:cNvPr id="6" name="Imagen 5"/>
          <p:cNvPicPr>
            <a:picLocks noChangeAspect="1"/>
          </p:cNvPicPr>
          <p:nvPr/>
        </p:nvPicPr>
        <p:blipFill>
          <a:blip r:embed="rId3"/>
          <a:stretch>
            <a:fillRect/>
          </a:stretch>
        </p:blipFill>
        <p:spPr>
          <a:xfrm>
            <a:off x="129395" y="3675661"/>
            <a:ext cx="11935817" cy="234557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8" name="Rectángulo 7"/>
          <p:cNvSpPr/>
          <p:nvPr/>
        </p:nvSpPr>
        <p:spPr>
          <a:xfrm>
            <a:off x="3557007" y="5374907"/>
            <a:ext cx="8287058" cy="64633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85750" indent="-285750" algn="just">
              <a:buFont typeface="Wingdings" panose="05000000000000000000" pitchFamily="2" charset="2"/>
              <a:buChar char="ü"/>
            </a:pPr>
            <a:r>
              <a:rPr lang="es-PE" dirty="0"/>
              <a:t>Cuando se termina de ejecutar y finalizar una transacción: Insertar_Registros_2, sin errores con Commit Tran, el valor de @@Trancount, se reduce a una unidad: 2-1=1</a:t>
            </a:r>
            <a:endParaRPr lang="es-ES" dirty="0"/>
          </a:p>
        </p:txBody>
      </p:sp>
    </p:spTree>
    <p:extLst>
      <p:ext uri="{BB962C8B-B14F-4D97-AF65-F5344CB8AC3E}">
        <p14:creationId xmlns:p14="http://schemas.microsoft.com/office/powerpoint/2010/main" val="346509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93128" y="1778030"/>
            <a:ext cx="12040540" cy="584775"/>
          </a:xfrm>
          <a:prstGeom prst="rect">
            <a:avLst/>
          </a:prstGeom>
        </p:spPr>
        <p:txBody>
          <a:bodyPr wrap="none">
            <a:spAutoFit/>
          </a:bodyPr>
          <a:lstStyle/>
          <a:p>
            <a:r>
              <a:rPr lang="es-PE" sz="3200" dirty="0">
                <a:solidFill>
                  <a:srgbClr val="FF0000"/>
                </a:solidFill>
              </a:rPr>
              <a:t>FINALIZANDO SIN ERRORES LA TRANSACCIÓN: INSERTAR_REGISTROS_1</a:t>
            </a:r>
            <a:endParaRPr lang="es-ES" sz="3200" dirty="0">
              <a:solidFill>
                <a:srgbClr val="FF0000"/>
              </a:solidFill>
            </a:endParaRPr>
          </a:p>
        </p:txBody>
      </p:sp>
      <p:pic>
        <p:nvPicPr>
          <p:cNvPr id="3" name="Imagen 2"/>
          <p:cNvPicPr>
            <a:picLocks noChangeAspect="1"/>
          </p:cNvPicPr>
          <p:nvPr/>
        </p:nvPicPr>
        <p:blipFill>
          <a:blip r:embed="rId2"/>
          <a:stretch>
            <a:fillRect/>
          </a:stretch>
        </p:blipFill>
        <p:spPr>
          <a:xfrm>
            <a:off x="221942" y="2576301"/>
            <a:ext cx="11829157" cy="191889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3719400" y="3942588"/>
            <a:ext cx="8287058" cy="64633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85750" indent="-285750" algn="just">
              <a:buFont typeface="Wingdings" panose="05000000000000000000" pitchFamily="2" charset="2"/>
              <a:buChar char="ü"/>
            </a:pPr>
            <a:r>
              <a:rPr lang="es-PE" dirty="0"/>
              <a:t>Cuando se termina de ejecutar y finalizar una transacción: Insertar_Registros_1, sin errores con Commit Tran, el valor de @@Trancount, se reduce a una unidad: 1-1=0</a:t>
            </a:r>
            <a:endParaRPr lang="es-ES" dirty="0"/>
          </a:p>
        </p:txBody>
      </p:sp>
    </p:spTree>
    <p:extLst>
      <p:ext uri="{BB962C8B-B14F-4D97-AF65-F5344CB8AC3E}">
        <p14:creationId xmlns:p14="http://schemas.microsoft.com/office/powerpoint/2010/main" val="131404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ángulo 5"/>
          <p:cNvSpPr/>
          <p:nvPr/>
        </p:nvSpPr>
        <p:spPr>
          <a:xfrm>
            <a:off x="181158" y="1080271"/>
            <a:ext cx="11890078" cy="4970591"/>
          </a:xfrm>
          <a:prstGeom prst="rect">
            <a:avLst/>
          </a:prstGeom>
        </p:spPr>
        <p:txBody>
          <a:bodyPr wrap="square">
            <a:spAutoFit/>
          </a:bodyPr>
          <a:lstStyle/>
          <a:p>
            <a:pPr marL="285750" indent="-285750" algn="just">
              <a:buFont typeface="Wingdings" panose="05000000000000000000" pitchFamily="2" charset="2"/>
              <a:buChar char="ü"/>
            </a:pPr>
            <a:r>
              <a:rPr lang="es-PE" sz="2400" dirty="0"/>
              <a:t>Una transacción es una unidad de trabajo compuesta por diversas tareas, cuyo resultado final debe ser que se ejecuten todas o ninguna de ellas.</a:t>
            </a:r>
          </a:p>
          <a:p>
            <a:pPr marL="285750" indent="-285750" algn="just">
              <a:buFont typeface="Wingdings" panose="05000000000000000000" pitchFamily="2" charset="2"/>
              <a:buChar char="ü"/>
            </a:pPr>
            <a:endParaRPr lang="es-PE" sz="1000" dirty="0"/>
          </a:p>
          <a:p>
            <a:pPr marL="342900" indent="-342900" algn="just">
              <a:buFont typeface="Wingdings" panose="05000000000000000000" pitchFamily="2" charset="2"/>
              <a:buChar char="ü"/>
            </a:pPr>
            <a:r>
              <a:rPr lang="es-PE" sz="2400" dirty="0"/>
              <a:t>Las transacciones siguen cuatro propiedades básicas, bajo el acrónimo ACID (Atomicity, Consistency, Isolation, Durability):</a:t>
            </a:r>
          </a:p>
          <a:p>
            <a:endParaRPr lang="es-PE" sz="1000" dirty="0"/>
          </a:p>
          <a:p>
            <a:pPr marL="800100" lvl="1" indent="-342900" algn="just">
              <a:buFont typeface="Wingdings" panose="05000000000000000000" pitchFamily="2" charset="2"/>
              <a:buChar char="q"/>
            </a:pPr>
            <a:r>
              <a:rPr lang="es-PE" sz="2400" dirty="0"/>
              <a:t>Atomicidad: Aseguran que todas las operaciones dentro de la secuencia de trabajo se completen satisfactoriamente. Si no es así, la transacción se abandona en el punto del error y las operaciones previas retroceden a su estado inicial.</a:t>
            </a:r>
          </a:p>
          <a:p>
            <a:pPr marL="800100" lvl="1" indent="-342900" algn="just">
              <a:buFont typeface="Wingdings" panose="05000000000000000000" pitchFamily="2" charset="2"/>
              <a:buChar char="q"/>
            </a:pPr>
            <a:endParaRPr lang="es-PE" sz="1050" dirty="0"/>
          </a:p>
          <a:p>
            <a:pPr marL="800100" lvl="1" indent="-342900" algn="just">
              <a:buFont typeface="Wingdings" panose="05000000000000000000" pitchFamily="2" charset="2"/>
              <a:buChar char="q"/>
            </a:pPr>
            <a:r>
              <a:rPr lang="es-PE" sz="2400" dirty="0"/>
              <a:t>Consistencia: aseguran que la base de datos cambie estados en una transacción exitosa.</a:t>
            </a:r>
          </a:p>
          <a:p>
            <a:pPr marL="800100" lvl="1" indent="-342900" algn="just">
              <a:buFont typeface="Wingdings" panose="05000000000000000000" pitchFamily="2" charset="2"/>
              <a:buChar char="q"/>
            </a:pPr>
            <a:endParaRPr lang="es-PE" sz="1200" dirty="0"/>
          </a:p>
          <a:p>
            <a:pPr marL="800100" lvl="1" indent="-342900" algn="just">
              <a:buFont typeface="Wingdings" panose="05000000000000000000" pitchFamily="2" charset="2"/>
              <a:buChar char="q"/>
            </a:pPr>
            <a:r>
              <a:rPr lang="es-PE" sz="2400" dirty="0"/>
              <a:t>Aislamiento: permiten que las operaciones sean aisladas y transparentes unas de otras.</a:t>
            </a:r>
          </a:p>
          <a:p>
            <a:pPr marL="800100" lvl="1" indent="-342900" algn="just">
              <a:buFont typeface="Wingdings" panose="05000000000000000000" pitchFamily="2" charset="2"/>
              <a:buChar char="q"/>
            </a:pPr>
            <a:endParaRPr lang="es-PE" sz="1050" dirty="0"/>
          </a:p>
          <a:p>
            <a:pPr marL="800100" lvl="1" indent="-342900" algn="just">
              <a:buFont typeface="Wingdings" panose="05000000000000000000" pitchFamily="2" charset="2"/>
              <a:buChar char="q"/>
            </a:pPr>
            <a:r>
              <a:rPr lang="es-PE" sz="2400" dirty="0"/>
              <a:t>Durabilidad: aseguran que el resultado o efecto de una transacción completada permanezca en caso de error del sistema.</a:t>
            </a:r>
            <a:endParaRPr lang="es-ES" sz="2400" dirty="0"/>
          </a:p>
        </p:txBody>
      </p:sp>
      <p:sp>
        <p:nvSpPr>
          <p:cNvPr id="3" name="Rectángulo 2"/>
          <p:cNvSpPr/>
          <p:nvPr/>
        </p:nvSpPr>
        <p:spPr>
          <a:xfrm>
            <a:off x="5232119" y="557050"/>
            <a:ext cx="2610395" cy="584775"/>
          </a:xfrm>
          <a:prstGeom prst="rect">
            <a:avLst/>
          </a:prstGeom>
        </p:spPr>
        <p:txBody>
          <a:bodyPr wrap="none">
            <a:spAutoFit/>
          </a:bodyPr>
          <a:lstStyle/>
          <a:p>
            <a:r>
              <a:rPr lang="es-PE" sz="3200" dirty="0"/>
              <a:t>TRANSACCIÓN</a:t>
            </a:r>
            <a:endParaRPr lang="es-ES" sz="4800" dirty="0"/>
          </a:p>
        </p:txBody>
      </p:sp>
      <p:sp>
        <p:nvSpPr>
          <p:cNvPr id="7" name="Rectángulo 6"/>
          <p:cNvSpPr/>
          <p:nvPr/>
        </p:nvSpPr>
        <p:spPr>
          <a:xfrm>
            <a:off x="155280" y="618606"/>
            <a:ext cx="4398063" cy="461665"/>
          </a:xfrm>
          <a:prstGeom prst="rect">
            <a:avLst/>
          </a:prstGeom>
        </p:spPr>
        <p:txBody>
          <a:bodyPr wrap="none">
            <a:spAutoFit/>
          </a:bodyPr>
          <a:lstStyle/>
          <a:p>
            <a:r>
              <a:rPr lang="es-PE" sz="2400" b="1" dirty="0">
                <a:solidFill>
                  <a:srgbClr val="FF0000"/>
                </a:solidFill>
                <a:effectLst>
                  <a:outerShdw blurRad="38100" dist="38100" dir="2700000" algn="tl">
                    <a:srgbClr val="000000">
                      <a:alpha val="43137"/>
                    </a:srgbClr>
                  </a:outerShdw>
                </a:effectLst>
              </a:rPr>
              <a:t>Propiedades de las transacciones</a:t>
            </a:r>
          </a:p>
        </p:txBody>
      </p:sp>
    </p:spTree>
    <p:extLst>
      <p:ext uri="{BB962C8B-B14F-4D97-AF65-F5344CB8AC3E}">
        <p14:creationId xmlns:p14="http://schemas.microsoft.com/office/powerpoint/2010/main" val="1323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3"/>
          <p:cNvSpPr/>
          <p:nvPr/>
        </p:nvSpPr>
        <p:spPr>
          <a:xfrm>
            <a:off x="155280" y="523720"/>
            <a:ext cx="3750770" cy="461665"/>
          </a:xfrm>
          <a:prstGeom prst="rect">
            <a:avLst/>
          </a:prstGeom>
        </p:spPr>
        <p:txBody>
          <a:bodyPr wrap="none">
            <a:spAutoFit/>
          </a:bodyPr>
          <a:lstStyle/>
          <a:p>
            <a:r>
              <a:rPr lang="es-PE" sz="2400" b="1" dirty="0">
                <a:solidFill>
                  <a:srgbClr val="FF0000"/>
                </a:solidFill>
                <a:effectLst>
                  <a:outerShdw blurRad="38100" dist="38100" dir="2700000" algn="tl">
                    <a:srgbClr val="000000">
                      <a:alpha val="43137"/>
                    </a:srgbClr>
                  </a:outerShdw>
                </a:effectLst>
              </a:rPr>
              <a:t>Control de las Transacciones</a:t>
            </a:r>
          </a:p>
        </p:txBody>
      </p:sp>
      <p:sp>
        <p:nvSpPr>
          <p:cNvPr id="5" name="Rectángulo 4"/>
          <p:cNvSpPr/>
          <p:nvPr/>
        </p:nvSpPr>
        <p:spPr>
          <a:xfrm>
            <a:off x="77646" y="1002637"/>
            <a:ext cx="12036720" cy="5016758"/>
          </a:xfrm>
          <a:prstGeom prst="rect">
            <a:avLst/>
          </a:prstGeom>
        </p:spPr>
        <p:txBody>
          <a:bodyPr wrap="square">
            <a:spAutoFit/>
          </a:bodyPr>
          <a:lstStyle/>
          <a:p>
            <a:pPr marL="342900" indent="-342900">
              <a:buFont typeface="Wingdings" panose="05000000000000000000" pitchFamily="2" charset="2"/>
              <a:buChar char="q"/>
            </a:pPr>
            <a:r>
              <a:rPr lang="es-PE" sz="2000" dirty="0"/>
              <a:t>BEGIN </a:t>
            </a:r>
            <a:r>
              <a:rPr lang="es-PE" sz="2000" dirty="0">
                <a:sym typeface="Wingdings" panose="05000000000000000000" pitchFamily="2" charset="2"/>
              </a:rPr>
              <a:t> </a:t>
            </a:r>
            <a:r>
              <a:rPr lang="es-PE" sz="2000" dirty="0"/>
              <a:t>Establece el punto de partida de una transacción explícita.</a:t>
            </a:r>
          </a:p>
          <a:p>
            <a:pPr marL="342900" indent="-342900">
              <a:buFont typeface="Wingdings" panose="05000000000000000000" pitchFamily="2" charset="2"/>
              <a:buChar char="q"/>
            </a:pPr>
            <a:r>
              <a:rPr lang="es-PE" sz="2000" dirty="0"/>
              <a:t>COMMIT </a:t>
            </a:r>
            <a:r>
              <a:rPr lang="es-PE" sz="2000" dirty="0">
                <a:sym typeface="Wingdings" panose="05000000000000000000" pitchFamily="2" charset="2"/>
              </a:rPr>
              <a:t></a:t>
            </a:r>
            <a:r>
              <a:rPr lang="es-PE" sz="2000" dirty="0"/>
              <a:t> Finaliza la transacción si no se han encontrado errores. (Los recursos usados por la transacción son liberados.)</a:t>
            </a:r>
          </a:p>
          <a:p>
            <a:pPr marL="342900" indent="-342900" algn="just">
              <a:buFont typeface="Wingdings" panose="05000000000000000000" pitchFamily="2" charset="2"/>
              <a:buChar char="q"/>
            </a:pPr>
            <a:r>
              <a:rPr lang="es-PE" sz="2000" dirty="0"/>
              <a:t>ROLLBACK </a:t>
            </a:r>
            <a:r>
              <a:rPr lang="es-PE" sz="2000" dirty="0">
                <a:sym typeface="Wingdings" panose="05000000000000000000" pitchFamily="2" charset="2"/>
              </a:rPr>
              <a:t></a:t>
            </a:r>
            <a:r>
              <a:rPr lang="es-PE" sz="2000" dirty="0"/>
              <a:t> Revierte la transacción y pone los datos al estado en que estaban justo antes del inicio de la transacción.(Los recursos usados por la transacción son liberados.)</a:t>
            </a:r>
          </a:p>
          <a:p>
            <a:pPr marL="342900" indent="-342900" algn="just">
              <a:buFont typeface="Wingdings" panose="05000000000000000000" pitchFamily="2" charset="2"/>
              <a:buChar char="q"/>
            </a:pPr>
            <a:r>
              <a:rPr lang="es-PE" sz="2000" dirty="0"/>
              <a:t>SAVEPOINT </a:t>
            </a:r>
            <a:r>
              <a:rPr lang="es-PE" sz="2000" dirty="0">
                <a:sym typeface="Wingdings" panose="05000000000000000000" pitchFamily="2" charset="2"/>
              </a:rPr>
              <a:t></a:t>
            </a:r>
            <a:r>
              <a:rPr lang="es-PE" sz="2000" dirty="0"/>
              <a:t> Crea checkpoints, puntos concretos en la transacción donde poder deshacer la transacción hasta esos puntos.</a:t>
            </a:r>
          </a:p>
          <a:p>
            <a:pPr marL="342900" indent="-342900" algn="just">
              <a:buFont typeface="Wingdings" panose="05000000000000000000" pitchFamily="2" charset="2"/>
              <a:buChar char="q"/>
            </a:pPr>
            <a:r>
              <a:rPr lang="es-PE" sz="2000" dirty="0"/>
              <a:t>BEGIN DISTRIBUTED TRANSACTION </a:t>
            </a:r>
            <a:r>
              <a:rPr lang="es-PE" sz="2000" dirty="0">
                <a:sym typeface="Wingdings" panose="05000000000000000000" pitchFamily="2" charset="2"/>
              </a:rPr>
              <a:t></a:t>
            </a:r>
            <a:r>
              <a:rPr lang="es-PE" sz="2000" dirty="0"/>
              <a:t> Permite definir el comienzo de una transacción distribuida (MS-DTC).</a:t>
            </a:r>
          </a:p>
          <a:p>
            <a:pPr marL="342900" indent="-342900" algn="just">
              <a:buFont typeface="Wingdings" panose="05000000000000000000" pitchFamily="2" charset="2"/>
              <a:buChar char="q"/>
            </a:pPr>
            <a:r>
              <a:rPr lang="es-PE" sz="2000" dirty="0"/>
              <a:t>SAVE TRANSACTION </a:t>
            </a:r>
            <a:r>
              <a:rPr lang="es-PE" sz="2000" dirty="0">
                <a:sym typeface="Wingdings" panose="05000000000000000000" pitchFamily="2" charset="2"/>
              </a:rPr>
              <a:t></a:t>
            </a:r>
            <a:r>
              <a:rPr lang="es-PE" sz="2000" dirty="0"/>
              <a:t> Permite definir una señal dentro de la misma transacción al que se puede volver si parte de la transacción se cancela. Solo se podrían revertir los cambios hasta la señal indicada.</a:t>
            </a:r>
          </a:p>
          <a:p>
            <a:pPr marL="342900" indent="-342900" algn="just">
              <a:buFont typeface="Wingdings" panose="05000000000000000000" pitchFamily="2" charset="2"/>
              <a:buChar char="q"/>
            </a:pPr>
            <a:r>
              <a:rPr lang="es-PE" sz="2000" dirty="0"/>
              <a:t>@@TRANCOUNT </a:t>
            </a:r>
            <a:r>
              <a:rPr lang="es-PE" sz="2000" dirty="0">
                <a:sym typeface="Wingdings" panose="05000000000000000000" pitchFamily="2" charset="2"/>
              </a:rPr>
              <a:t> </a:t>
            </a:r>
            <a:r>
              <a:rPr lang="es-PE" sz="2000" dirty="0"/>
              <a:t>Devuelve el número de transacciones activas de la conexión. BEGIN TRANSACTION incrementa @@TRANCOUNT en 1. ROLLBACK TRANSACTION y COMMIT TRANSACTION disminuye @@TRANCOUNT en 1. ROLLBACK TRANSACTION no modifica el valor de @@TRANCOUNT.</a:t>
            </a:r>
          </a:p>
          <a:p>
            <a:pPr marL="342900" indent="-342900" algn="just">
              <a:buFont typeface="Wingdings" panose="05000000000000000000" pitchFamily="2" charset="2"/>
              <a:buChar char="q"/>
            </a:pPr>
            <a:endParaRPr lang="es-PE" sz="2000" dirty="0"/>
          </a:p>
          <a:p>
            <a:pPr marL="342900" indent="-342900" algn="just">
              <a:buFont typeface="Wingdings" panose="05000000000000000000" pitchFamily="2" charset="2"/>
              <a:buChar char="Ø"/>
            </a:pPr>
            <a:r>
              <a:rPr lang="es-PE" sz="2000" dirty="0"/>
              <a:t>Los comandos de control de transacciones se usan sólo con INSERT, DELETE y UPDATE. No pueden utilizarse creando tablas o vaciándolas porque las operaciones se guardan automáticamente en la base de datos.</a:t>
            </a:r>
          </a:p>
        </p:txBody>
      </p:sp>
    </p:spTree>
    <p:extLst>
      <p:ext uri="{BB962C8B-B14F-4D97-AF65-F5344CB8AC3E}">
        <p14:creationId xmlns:p14="http://schemas.microsoft.com/office/powerpoint/2010/main" val="78160040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155280" y="618606"/>
            <a:ext cx="3097258" cy="461665"/>
          </a:xfrm>
          <a:prstGeom prst="rect">
            <a:avLst/>
          </a:prstGeom>
        </p:spPr>
        <p:txBody>
          <a:bodyPr wrap="none">
            <a:spAutoFit/>
          </a:bodyPr>
          <a:lstStyle/>
          <a:p>
            <a:r>
              <a:rPr lang="es-PE" sz="2400" b="1" dirty="0">
                <a:solidFill>
                  <a:srgbClr val="FF0000"/>
                </a:solidFill>
                <a:effectLst>
                  <a:outerShdw blurRad="38100" dist="38100" dir="2700000" algn="tl">
                    <a:srgbClr val="000000">
                      <a:alpha val="43137"/>
                    </a:srgbClr>
                  </a:outerShdw>
                </a:effectLst>
              </a:rPr>
              <a:t>Tipos de Transacciones</a:t>
            </a:r>
          </a:p>
        </p:txBody>
      </p:sp>
      <p:sp>
        <p:nvSpPr>
          <p:cNvPr id="3" name="Rectángulo 2"/>
          <p:cNvSpPr/>
          <p:nvPr/>
        </p:nvSpPr>
        <p:spPr>
          <a:xfrm>
            <a:off x="2096218" y="1292380"/>
            <a:ext cx="9074989" cy="4339650"/>
          </a:xfrm>
          <a:prstGeom prst="rect">
            <a:avLst/>
          </a:prstGeom>
        </p:spPr>
        <p:txBody>
          <a:bodyPr wrap="square">
            <a:spAutoFit/>
          </a:bodyPr>
          <a:lstStyle/>
          <a:p>
            <a:r>
              <a:rPr lang="es-PE" sz="3600" dirty="0"/>
              <a:t>Existen cuatro tipos de Transacciones:</a:t>
            </a:r>
          </a:p>
          <a:p>
            <a:endParaRPr lang="es-PE" sz="1600" dirty="0"/>
          </a:p>
          <a:p>
            <a:pPr marL="800100" lvl="1" indent="-342900">
              <a:lnSpc>
                <a:spcPct val="150000"/>
              </a:lnSpc>
              <a:buFont typeface="Wingdings" panose="05000000000000000000" pitchFamily="2" charset="2"/>
              <a:buChar char="q"/>
            </a:pPr>
            <a:r>
              <a:rPr lang="es-PE" sz="3600" dirty="0"/>
              <a:t>Transacciones de confirmación automática</a:t>
            </a:r>
          </a:p>
          <a:p>
            <a:pPr marL="800100" lvl="1" indent="-342900">
              <a:lnSpc>
                <a:spcPct val="150000"/>
              </a:lnSpc>
              <a:buFont typeface="Wingdings" panose="05000000000000000000" pitchFamily="2" charset="2"/>
              <a:buChar char="q"/>
            </a:pPr>
            <a:r>
              <a:rPr lang="es-PE" sz="3600" dirty="0"/>
              <a:t>Transacciones explícitas</a:t>
            </a:r>
          </a:p>
          <a:p>
            <a:pPr marL="800100" lvl="1" indent="-342900">
              <a:lnSpc>
                <a:spcPct val="150000"/>
              </a:lnSpc>
              <a:buFont typeface="Wingdings" panose="05000000000000000000" pitchFamily="2" charset="2"/>
              <a:buChar char="q"/>
            </a:pPr>
            <a:r>
              <a:rPr lang="es-PE" sz="3600" dirty="0"/>
              <a:t>Transacciones implícitas</a:t>
            </a:r>
          </a:p>
          <a:p>
            <a:pPr marL="800100" lvl="1" indent="-342900">
              <a:lnSpc>
                <a:spcPct val="150000"/>
              </a:lnSpc>
              <a:buFont typeface="Wingdings" panose="05000000000000000000" pitchFamily="2" charset="2"/>
              <a:buChar char="q"/>
            </a:pPr>
            <a:r>
              <a:rPr lang="es-PE" sz="3600" dirty="0"/>
              <a:t>Transacciones anidadas</a:t>
            </a:r>
            <a:endParaRPr lang="es-ES" sz="3600" dirty="0"/>
          </a:p>
        </p:txBody>
      </p:sp>
    </p:spTree>
    <p:extLst>
      <p:ext uri="{BB962C8B-B14F-4D97-AF65-F5344CB8AC3E}">
        <p14:creationId xmlns:p14="http://schemas.microsoft.com/office/powerpoint/2010/main" val="380432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0" y="497428"/>
            <a:ext cx="9187132" cy="837473"/>
          </a:xfrm>
          <a:prstGeom prst="rect">
            <a:avLst/>
          </a:prstGeom>
        </p:spPr>
        <p:txBody>
          <a:bodyPr wrap="square">
            <a:spAutoFit/>
          </a:bodyPr>
          <a:lstStyle/>
          <a:p>
            <a:pPr marL="800100" lvl="1" indent="-342900">
              <a:lnSpc>
                <a:spcPct val="150000"/>
              </a:lnSpc>
              <a:buFont typeface="Wingdings" panose="05000000000000000000" pitchFamily="2" charset="2"/>
              <a:buChar char="q"/>
            </a:pPr>
            <a:r>
              <a:rPr lang="es-PE" sz="3600" dirty="0">
                <a:solidFill>
                  <a:srgbClr val="FF0000"/>
                </a:solidFill>
              </a:rPr>
              <a:t>Transacciones de confirmación automática</a:t>
            </a:r>
          </a:p>
        </p:txBody>
      </p:sp>
      <p:sp>
        <p:nvSpPr>
          <p:cNvPr id="3" name="Rectángulo 2"/>
          <p:cNvSpPr/>
          <p:nvPr/>
        </p:nvSpPr>
        <p:spPr>
          <a:xfrm>
            <a:off x="905775" y="1334901"/>
            <a:ext cx="6344878" cy="461665"/>
          </a:xfrm>
          <a:prstGeom prst="rect">
            <a:avLst/>
          </a:prstGeom>
        </p:spPr>
        <p:txBody>
          <a:bodyPr wrap="none">
            <a:spAutoFit/>
          </a:bodyPr>
          <a:lstStyle/>
          <a:p>
            <a:pPr marL="342900" indent="-342900">
              <a:buFont typeface="Wingdings" panose="05000000000000000000" pitchFamily="2" charset="2"/>
              <a:buChar char="ü"/>
            </a:pPr>
            <a:r>
              <a:rPr lang="es-PE" sz="2400" dirty="0"/>
              <a:t>Cada instrucción individual es una transacción.</a:t>
            </a:r>
            <a:endParaRPr lang="es-ES" sz="2400" dirty="0"/>
          </a:p>
        </p:txBody>
      </p:sp>
      <p:sp>
        <p:nvSpPr>
          <p:cNvPr id="4" name="Rectángulo 3"/>
          <p:cNvSpPr/>
          <p:nvPr/>
        </p:nvSpPr>
        <p:spPr>
          <a:xfrm>
            <a:off x="0" y="1839179"/>
            <a:ext cx="5495992" cy="837473"/>
          </a:xfrm>
          <a:prstGeom prst="rect">
            <a:avLst/>
          </a:prstGeom>
        </p:spPr>
        <p:txBody>
          <a:bodyPr wrap="none">
            <a:spAutoFit/>
          </a:bodyPr>
          <a:lstStyle/>
          <a:p>
            <a:pPr marL="800100" lvl="1" indent="-342900">
              <a:lnSpc>
                <a:spcPct val="150000"/>
              </a:lnSpc>
              <a:buFont typeface="Wingdings" panose="05000000000000000000" pitchFamily="2" charset="2"/>
              <a:buChar char="q"/>
            </a:pPr>
            <a:r>
              <a:rPr lang="es-PE" sz="3600" dirty="0">
                <a:solidFill>
                  <a:srgbClr val="FF0000"/>
                </a:solidFill>
              </a:rPr>
              <a:t>Transacciones explícitas</a:t>
            </a:r>
          </a:p>
        </p:txBody>
      </p:sp>
      <p:sp>
        <p:nvSpPr>
          <p:cNvPr id="5" name="Rectángulo 4"/>
          <p:cNvSpPr/>
          <p:nvPr/>
        </p:nvSpPr>
        <p:spPr>
          <a:xfrm>
            <a:off x="905775" y="2786524"/>
            <a:ext cx="11093570" cy="830997"/>
          </a:xfrm>
          <a:prstGeom prst="rect">
            <a:avLst/>
          </a:prstGeom>
        </p:spPr>
        <p:txBody>
          <a:bodyPr wrap="square">
            <a:spAutoFit/>
          </a:bodyPr>
          <a:lstStyle/>
          <a:p>
            <a:pPr marL="342900" indent="-342900">
              <a:buFont typeface="Wingdings" panose="05000000000000000000" pitchFamily="2" charset="2"/>
              <a:buChar char="ü"/>
            </a:pPr>
            <a:r>
              <a:rPr lang="es-PE" sz="2400" dirty="0"/>
              <a:t>Cada transacción se inicia explícitamente con la instrucción BEGIN TRANSACTION y se termina explícitamente con una instrucción COMMIT o ROLLBACK.</a:t>
            </a:r>
            <a:endParaRPr lang="es-ES" sz="2400" dirty="0"/>
          </a:p>
        </p:txBody>
      </p:sp>
      <p:sp>
        <p:nvSpPr>
          <p:cNvPr id="6" name="Rectángulo 5"/>
          <p:cNvSpPr/>
          <p:nvPr/>
        </p:nvSpPr>
        <p:spPr>
          <a:xfrm>
            <a:off x="0" y="3601849"/>
            <a:ext cx="5547865" cy="837473"/>
          </a:xfrm>
          <a:prstGeom prst="rect">
            <a:avLst/>
          </a:prstGeom>
        </p:spPr>
        <p:txBody>
          <a:bodyPr wrap="none">
            <a:spAutoFit/>
          </a:bodyPr>
          <a:lstStyle/>
          <a:p>
            <a:pPr marL="800100" lvl="1" indent="-342900">
              <a:lnSpc>
                <a:spcPct val="150000"/>
              </a:lnSpc>
              <a:buFont typeface="Wingdings" panose="05000000000000000000" pitchFamily="2" charset="2"/>
              <a:buChar char="q"/>
            </a:pPr>
            <a:r>
              <a:rPr lang="es-PE" sz="3600" dirty="0">
                <a:solidFill>
                  <a:srgbClr val="FF0000"/>
                </a:solidFill>
              </a:rPr>
              <a:t>Transacciones implícitas</a:t>
            </a:r>
          </a:p>
        </p:txBody>
      </p:sp>
      <p:sp>
        <p:nvSpPr>
          <p:cNvPr id="7" name="Rectángulo 6"/>
          <p:cNvSpPr/>
          <p:nvPr/>
        </p:nvSpPr>
        <p:spPr>
          <a:xfrm>
            <a:off x="905775" y="4542718"/>
            <a:ext cx="11171207" cy="1200329"/>
          </a:xfrm>
          <a:prstGeom prst="rect">
            <a:avLst/>
          </a:prstGeom>
        </p:spPr>
        <p:txBody>
          <a:bodyPr wrap="square">
            <a:spAutoFit/>
          </a:bodyPr>
          <a:lstStyle/>
          <a:p>
            <a:pPr marL="342900" indent="-342900">
              <a:buFont typeface="Wingdings" panose="05000000000000000000" pitchFamily="2" charset="2"/>
              <a:buChar char="ü"/>
            </a:pPr>
            <a:r>
              <a:rPr lang="es-PE" sz="2400" dirty="0"/>
              <a:t>Se inicia implícitamente una nueva transacción cuando se ha completado la anterior, pero cada transacción se completa explícitamente con una instrucción COMMIT o ROLLBACK.</a:t>
            </a:r>
            <a:endParaRPr lang="es-ES" sz="2400" dirty="0"/>
          </a:p>
        </p:txBody>
      </p:sp>
    </p:spTree>
    <p:extLst>
      <p:ext uri="{BB962C8B-B14F-4D97-AF65-F5344CB8AC3E}">
        <p14:creationId xmlns:p14="http://schemas.microsoft.com/office/powerpoint/2010/main" val="35611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163904" y="1028353"/>
            <a:ext cx="11887199" cy="5016758"/>
          </a:xfrm>
          <a:prstGeom prst="rect">
            <a:avLst/>
          </a:prstGeom>
        </p:spPr>
        <p:txBody>
          <a:bodyPr wrap="square">
            <a:spAutoFit/>
          </a:bodyPr>
          <a:lstStyle/>
          <a:p>
            <a:pPr marL="342900" indent="-342900">
              <a:buFont typeface="Wingdings" panose="05000000000000000000" pitchFamily="2" charset="2"/>
              <a:buChar char="ü"/>
            </a:pPr>
            <a:r>
              <a:rPr lang="es-PE" sz="2400" dirty="0"/>
              <a:t>Otra de las posibilidades que nos ofrece el SQL Server es utilizar transacciones anidadas.</a:t>
            </a:r>
          </a:p>
          <a:p>
            <a:pPr marL="342900" indent="-342900">
              <a:buFont typeface="Wingdings" panose="05000000000000000000" pitchFamily="2" charset="2"/>
              <a:buChar char="ü"/>
            </a:pPr>
            <a:endParaRPr lang="es-PE" dirty="0"/>
          </a:p>
          <a:p>
            <a:pPr marL="342900" indent="-342900">
              <a:buFont typeface="Wingdings" panose="05000000000000000000" pitchFamily="2" charset="2"/>
              <a:buChar char="ü"/>
            </a:pPr>
            <a:r>
              <a:rPr lang="es-PE" sz="2400" dirty="0"/>
              <a:t>Esto quiere decir que podemos tener transacciones dentro de transacciones, es decir, podemos empezar una nueva transacción sin haber terminado la anterior.</a:t>
            </a:r>
          </a:p>
          <a:p>
            <a:pPr marL="342900" indent="-342900">
              <a:buFont typeface="Wingdings" panose="05000000000000000000" pitchFamily="2" charset="2"/>
              <a:buChar char="ü"/>
            </a:pPr>
            <a:endParaRPr lang="es-PE" dirty="0"/>
          </a:p>
          <a:p>
            <a:pPr marL="342900" indent="-342900">
              <a:buFont typeface="Wingdings" panose="05000000000000000000" pitchFamily="2" charset="2"/>
              <a:buChar char="ü"/>
            </a:pPr>
            <a:r>
              <a:rPr lang="es-PE" sz="2400" dirty="0"/>
              <a:t>Asociada a esta idea de anidamiento existe una variable global @@TRANCOUNT que tiene  0 si no existe ningún nivel de anidamiento, 1 si hay una transacción anidada, 2 si estamos en el segundo nivel de anidamiento… y así sucesivamente.</a:t>
            </a:r>
          </a:p>
          <a:p>
            <a:pPr marL="342900" indent="-342900">
              <a:buFont typeface="Wingdings" panose="05000000000000000000" pitchFamily="2" charset="2"/>
              <a:buChar char="ü"/>
            </a:pPr>
            <a:endParaRPr lang="es-PE" dirty="0"/>
          </a:p>
          <a:p>
            <a:pPr marL="342900" indent="-342900">
              <a:buFont typeface="Wingdings" panose="05000000000000000000" pitchFamily="2" charset="2"/>
              <a:buChar char="ü"/>
            </a:pPr>
            <a:r>
              <a:rPr lang="es-PE" sz="2400" dirty="0"/>
              <a:t>La dificultad de trabajar con transacciones anidadas está en el comportamiento que tienen ahora las sentencias ‘COMMIT TRAN’ y ‘ROLLBACK TRAN’.</a:t>
            </a:r>
          </a:p>
          <a:p>
            <a:pPr marL="342900" indent="-342900">
              <a:buFont typeface="Wingdings" panose="05000000000000000000" pitchFamily="2" charset="2"/>
              <a:buChar char="ü"/>
            </a:pPr>
            <a:endParaRPr lang="es-PE" dirty="0"/>
          </a:p>
          <a:p>
            <a:pPr marL="342900" indent="-342900">
              <a:buFont typeface="Wingdings" panose="05000000000000000000" pitchFamily="2" charset="2"/>
              <a:buChar char="ü"/>
            </a:pPr>
            <a:r>
              <a:rPr lang="es-PE" sz="2400" dirty="0"/>
              <a:t>ROLLBACK TRAN: Dentro de una transacción anidada esta sentencia deshace todas las transacciones internas hasta la instrucción BEGIN TRANSACTION más externa.</a:t>
            </a:r>
            <a:endParaRPr lang="es-ES" sz="2400" dirty="0"/>
          </a:p>
        </p:txBody>
      </p:sp>
      <p:sp>
        <p:nvSpPr>
          <p:cNvPr id="3" name="Rectángulo 2"/>
          <p:cNvSpPr/>
          <p:nvPr/>
        </p:nvSpPr>
        <p:spPr>
          <a:xfrm>
            <a:off x="-249345" y="284521"/>
            <a:ext cx="5444504" cy="837473"/>
          </a:xfrm>
          <a:prstGeom prst="rect">
            <a:avLst/>
          </a:prstGeom>
        </p:spPr>
        <p:txBody>
          <a:bodyPr wrap="none">
            <a:spAutoFit/>
          </a:bodyPr>
          <a:lstStyle/>
          <a:p>
            <a:pPr marL="800100" lvl="1" indent="-342900">
              <a:lnSpc>
                <a:spcPct val="150000"/>
              </a:lnSpc>
              <a:buFont typeface="Wingdings" panose="05000000000000000000" pitchFamily="2" charset="2"/>
              <a:buChar char="q"/>
            </a:pPr>
            <a:r>
              <a:rPr lang="es-PE" sz="3600" dirty="0">
                <a:solidFill>
                  <a:srgbClr val="FF0000"/>
                </a:solidFill>
              </a:rPr>
              <a:t>Transacciones anidadas</a:t>
            </a:r>
            <a:endParaRPr lang="es-ES" sz="3600" dirty="0">
              <a:solidFill>
                <a:srgbClr val="FF0000"/>
              </a:solidFill>
            </a:endParaRPr>
          </a:p>
        </p:txBody>
      </p:sp>
    </p:spTree>
    <p:extLst>
      <p:ext uri="{BB962C8B-B14F-4D97-AF65-F5344CB8AC3E}">
        <p14:creationId xmlns:p14="http://schemas.microsoft.com/office/powerpoint/2010/main" val="244865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04799" y="1156791"/>
            <a:ext cx="7935836" cy="554270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3" name="Rectángulo 2"/>
          <p:cNvSpPr/>
          <p:nvPr/>
        </p:nvSpPr>
        <p:spPr>
          <a:xfrm>
            <a:off x="138843" y="422544"/>
            <a:ext cx="9819548" cy="671851"/>
          </a:xfrm>
          <a:prstGeom prst="rect">
            <a:avLst/>
          </a:prstGeom>
        </p:spPr>
        <p:txBody>
          <a:bodyPr wrap="none">
            <a:spAutoFit/>
          </a:bodyPr>
          <a:lstStyle/>
          <a:p>
            <a:pPr lvl="1" indent="-457200">
              <a:lnSpc>
                <a:spcPct val="150000"/>
              </a:lnSpc>
              <a:buFont typeface="Wingdings" panose="05000000000000000000" pitchFamily="2" charset="2"/>
              <a:buChar char="ü"/>
            </a:pPr>
            <a:r>
              <a:rPr lang="es-PE" sz="2800" dirty="0">
                <a:solidFill>
                  <a:srgbClr val="FF0000"/>
                </a:solidFill>
              </a:rPr>
              <a:t>Se genera una base de datos con parámetros: SISTEMABDD011</a:t>
            </a:r>
            <a:endParaRPr lang="es-ES" sz="2800" dirty="0">
              <a:solidFill>
                <a:srgbClr val="FF0000"/>
              </a:solidFill>
            </a:endParaRPr>
          </a:p>
        </p:txBody>
      </p:sp>
    </p:spTree>
    <p:extLst>
      <p:ext uri="{BB962C8B-B14F-4D97-AF65-F5344CB8AC3E}">
        <p14:creationId xmlns:p14="http://schemas.microsoft.com/office/powerpoint/2010/main" val="312342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138843" y="422544"/>
            <a:ext cx="5070683" cy="738664"/>
          </a:xfrm>
          <a:prstGeom prst="rect">
            <a:avLst/>
          </a:prstGeom>
        </p:spPr>
        <p:txBody>
          <a:bodyPr wrap="none">
            <a:spAutoFit/>
          </a:bodyPr>
          <a:lstStyle/>
          <a:p>
            <a:pPr lvl="1" indent="-457200">
              <a:lnSpc>
                <a:spcPct val="150000"/>
              </a:lnSpc>
              <a:buFont typeface="Wingdings" panose="05000000000000000000" pitchFamily="2" charset="2"/>
              <a:buChar char="ü"/>
            </a:pPr>
            <a:r>
              <a:rPr lang="es-PE" sz="2800" dirty="0">
                <a:solidFill>
                  <a:srgbClr val="FF0000"/>
                </a:solidFill>
              </a:rPr>
              <a:t>Se genera una tabla productos</a:t>
            </a:r>
            <a:endParaRPr lang="es-ES" sz="2800" dirty="0">
              <a:solidFill>
                <a:srgbClr val="FF0000"/>
              </a:solidFill>
            </a:endParaRPr>
          </a:p>
        </p:txBody>
      </p:sp>
      <p:pic>
        <p:nvPicPr>
          <p:cNvPr id="3" name="Imagen 2"/>
          <p:cNvPicPr>
            <a:picLocks noChangeAspect="1"/>
          </p:cNvPicPr>
          <p:nvPr/>
        </p:nvPicPr>
        <p:blipFill>
          <a:blip r:embed="rId2"/>
          <a:stretch>
            <a:fillRect/>
          </a:stretch>
        </p:blipFill>
        <p:spPr>
          <a:xfrm>
            <a:off x="280471" y="1216619"/>
            <a:ext cx="11791489" cy="147482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4" name="Imagen 3"/>
          <p:cNvPicPr>
            <a:picLocks noChangeAspect="1"/>
          </p:cNvPicPr>
          <p:nvPr/>
        </p:nvPicPr>
        <p:blipFill>
          <a:blip r:embed="rId3"/>
          <a:stretch>
            <a:fillRect/>
          </a:stretch>
        </p:blipFill>
        <p:spPr>
          <a:xfrm>
            <a:off x="892425" y="4917755"/>
            <a:ext cx="10567581" cy="86481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p:cNvSpPr/>
          <p:nvPr/>
        </p:nvSpPr>
        <p:spPr>
          <a:xfrm>
            <a:off x="138843" y="2832241"/>
            <a:ext cx="3926716" cy="738664"/>
          </a:xfrm>
          <a:prstGeom prst="rect">
            <a:avLst/>
          </a:prstGeom>
        </p:spPr>
        <p:txBody>
          <a:bodyPr wrap="none">
            <a:spAutoFit/>
          </a:bodyPr>
          <a:lstStyle/>
          <a:p>
            <a:pPr lvl="1" indent="-457200">
              <a:lnSpc>
                <a:spcPct val="150000"/>
              </a:lnSpc>
              <a:buFont typeface="Wingdings" panose="05000000000000000000" pitchFamily="2" charset="2"/>
              <a:buChar char="ü"/>
            </a:pPr>
            <a:r>
              <a:rPr lang="es-PE" sz="2800" dirty="0">
                <a:solidFill>
                  <a:srgbClr val="FF0000"/>
                </a:solidFill>
              </a:rPr>
              <a:t>Iniciar una transacción</a:t>
            </a:r>
            <a:endParaRPr lang="es-ES" sz="2800" dirty="0">
              <a:solidFill>
                <a:srgbClr val="FF0000"/>
              </a:solidFill>
            </a:endParaRPr>
          </a:p>
        </p:txBody>
      </p:sp>
      <p:sp>
        <p:nvSpPr>
          <p:cNvPr id="6" name="Rectángulo 5"/>
          <p:cNvSpPr/>
          <p:nvPr/>
        </p:nvSpPr>
        <p:spPr>
          <a:xfrm>
            <a:off x="1516233" y="3579440"/>
            <a:ext cx="4703113" cy="369332"/>
          </a:xfrm>
          <a:prstGeom prst="rect">
            <a:avLst/>
          </a:prstGeom>
        </p:spPr>
        <p:txBody>
          <a:bodyPr wrap="square">
            <a:spAutoFit/>
          </a:bodyPr>
          <a:lstStyle/>
          <a:p>
            <a:r>
              <a:rPr lang="es-PE" dirty="0"/>
              <a:t>BEGIN TRANSACTION&lt;NOMBRE_TRANSACCION&gt;</a:t>
            </a:r>
            <a:endParaRPr lang="es-ES" dirty="0"/>
          </a:p>
        </p:txBody>
      </p:sp>
      <p:sp>
        <p:nvSpPr>
          <p:cNvPr id="7" name="Rectángulo 6"/>
          <p:cNvSpPr/>
          <p:nvPr/>
        </p:nvSpPr>
        <p:spPr>
          <a:xfrm>
            <a:off x="6948987" y="3579440"/>
            <a:ext cx="4020209" cy="369332"/>
          </a:xfrm>
          <a:prstGeom prst="rect">
            <a:avLst/>
          </a:prstGeom>
        </p:spPr>
        <p:txBody>
          <a:bodyPr wrap="square">
            <a:spAutoFit/>
          </a:bodyPr>
          <a:lstStyle/>
          <a:p>
            <a:pPr algn="ctr"/>
            <a:r>
              <a:rPr lang="es-PE" dirty="0"/>
              <a:t>BEGIN TRAN &lt;NOMBRE_TRANSACCION&gt;</a:t>
            </a:r>
            <a:endParaRPr lang="es-ES" dirty="0"/>
          </a:p>
        </p:txBody>
      </p:sp>
      <p:sp>
        <p:nvSpPr>
          <p:cNvPr id="8" name="Rectángulo 7"/>
          <p:cNvSpPr/>
          <p:nvPr/>
        </p:nvSpPr>
        <p:spPr>
          <a:xfrm>
            <a:off x="138843" y="4190297"/>
            <a:ext cx="10227159" cy="523220"/>
          </a:xfrm>
          <a:prstGeom prst="rect">
            <a:avLst/>
          </a:prstGeom>
        </p:spPr>
        <p:txBody>
          <a:bodyPr wrap="none">
            <a:spAutoFit/>
          </a:bodyPr>
          <a:lstStyle/>
          <a:p>
            <a:pPr marL="457200" indent="-457200">
              <a:buFont typeface="Wingdings" panose="05000000000000000000" pitchFamily="2" charset="2"/>
              <a:buChar char="ü"/>
            </a:pPr>
            <a:r>
              <a:rPr lang="es-PE" sz="2800" dirty="0">
                <a:solidFill>
                  <a:srgbClr val="FF0000"/>
                </a:solidFill>
              </a:rPr>
              <a:t>Con Begin Tran Insertar_Registros, se inicia una nueva transacción</a:t>
            </a:r>
            <a:endParaRPr lang="es-ES" sz="2800" dirty="0">
              <a:solidFill>
                <a:srgbClr val="FF0000"/>
              </a:solidFill>
            </a:endParaRPr>
          </a:p>
        </p:txBody>
      </p:sp>
    </p:spTree>
    <p:extLst>
      <p:ext uri="{BB962C8B-B14F-4D97-AF65-F5344CB8AC3E}">
        <p14:creationId xmlns:p14="http://schemas.microsoft.com/office/powerpoint/2010/main" val="160468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5930" y="1475748"/>
            <a:ext cx="5730005" cy="182351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3" name="Rectángulo 2"/>
          <p:cNvSpPr/>
          <p:nvPr/>
        </p:nvSpPr>
        <p:spPr>
          <a:xfrm>
            <a:off x="250570" y="552417"/>
            <a:ext cx="5940724" cy="923330"/>
          </a:xfrm>
          <a:prstGeom prst="rect">
            <a:avLst/>
          </a:prstGeom>
        </p:spPr>
        <p:txBody>
          <a:bodyPr wrap="square">
            <a:spAutoFit/>
          </a:bodyPr>
          <a:lstStyle/>
          <a:p>
            <a:pPr marL="285750" indent="-285750">
              <a:buFont typeface="Wingdings" panose="05000000000000000000" pitchFamily="2" charset="2"/>
              <a:buChar char="ü"/>
            </a:pPr>
            <a:r>
              <a:rPr lang="es-PE" dirty="0"/>
              <a:t>Se inicia una transacción con el nombre: Insertar_Registros</a:t>
            </a:r>
          </a:p>
          <a:p>
            <a:pPr marL="285750" indent="-285750">
              <a:buFont typeface="Wingdings" panose="05000000000000000000" pitchFamily="2" charset="2"/>
              <a:buChar char="ü"/>
            </a:pPr>
            <a:r>
              <a:rPr lang="es-PE" dirty="0"/>
              <a:t>Se inserta los datos hacia la tabla productos</a:t>
            </a:r>
          </a:p>
          <a:p>
            <a:pPr marL="285750" indent="-285750">
              <a:buFont typeface="Wingdings" panose="05000000000000000000" pitchFamily="2" charset="2"/>
              <a:buChar char="ü"/>
            </a:pPr>
            <a:r>
              <a:rPr lang="es-PE" dirty="0"/>
              <a:t>Con Rollback </a:t>
            </a:r>
            <a:r>
              <a:rPr lang="es-PE" dirty="0" err="1"/>
              <a:t>tran</a:t>
            </a:r>
            <a:r>
              <a:rPr lang="es-PE" dirty="0"/>
              <a:t>, se cancela la transacción</a:t>
            </a:r>
            <a:endParaRPr lang="es-ES" dirty="0"/>
          </a:p>
        </p:txBody>
      </p:sp>
      <p:sp>
        <p:nvSpPr>
          <p:cNvPr id="6" name="Rectángulo 5"/>
          <p:cNvSpPr/>
          <p:nvPr/>
        </p:nvSpPr>
        <p:spPr>
          <a:xfrm>
            <a:off x="6714848" y="0"/>
            <a:ext cx="4969117" cy="646331"/>
          </a:xfrm>
          <a:prstGeom prst="rect">
            <a:avLst/>
          </a:prstGeom>
        </p:spPr>
        <p:txBody>
          <a:bodyPr wrap="none">
            <a:spAutoFit/>
          </a:bodyPr>
          <a:lstStyle/>
          <a:p>
            <a:r>
              <a:rPr lang="es-PE" sz="3600" b="1" dirty="0">
                <a:solidFill>
                  <a:srgbClr val="FF0000"/>
                </a:solidFill>
                <a:effectLst>
                  <a:outerShdw blurRad="38100" dist="38100" dir="2700000" algn="tl">
                    <a:srgbClr val="000000">
                      <a:alpha val="43137"/>
                    </a:srgbClr>
                  </a:outerShdw>
                </a:effectLst>
              </a:rPr>
              <a:t>Cancelar una transacción</a:t>
            </a:r>
            <a:endParaRPr lang="es-ES" sz="3600" b="1" dirty="0">
              <a:solidFill>
                <a:srgbClr val="FF0000"/>
              </a:solidFill>
              <a:effectLst>
                <a:outerShdw blurRad="38100" dist="38100" dir="2700000" algn="tl">
                  <a:srgbClr val="000000">
                    <a:alpha val="43137"/>
                  </a:srgbClr>
                </a:outerShdw>
              </a:effectLst>
            </a:endParaRPr>
          </a:p>
        </p:txBody>
      </p:sp>
      <p:sp>
        <p:nvSpPr>
          <p:cNvPr id="8" name="Rectángulo 7"/>
          <p:cNvSpPr/>
          <p:nvPr/>
        </p:nvSpPr>
        <p:spPr>
          <a:xfrm>
            <a:off x="6116121" y="3205636"/>
            <a:ext cx="5940724" cy="1200329"/>
          </a:xfrm>
          <a:prstGeom prst="rect">
            <a:avLst/>
          </a:prstGeom>
        </p:spPr>
        <p:txBody>
          <a:bodyPr wrap="square">
            <a:spAutoFit/>
          </a:bodyPr>
          <a:lstStyle/>
          <a:p>
            <a:pPr marL="285750" indent="-285750" algn="just">
              <a:buFont typeface="Wingdings" panose="05000000000000000000" pitchFamily="2" charset="2"/>
              <a:buChar char="ü"/>
            </a:pPr>
            <a:r>
              <a:rPr lang="es-PE" dirty="0"/>
              <a:t>Con la Instrucción Select, se muestra los registros de la tabla: productos.</a:t>
            </a:r>
          </a:p>
          <a:p>
            <a:pPr marL="285750" indent="-285750" algn="just">
              <a:buFont typeface="Wingdings" panose="05000000000000000000" pitchFamily="2" charset="2"/>
              <a:buChar char="ü"/>
            </a:pPr>
            <a:r>
              <a:rPr lang="es-PE" dirty="0"/>
              <a:t>No Se inserto los datos hacia la tabla producto, porque se cancelo la transacción con: Rollback </a:t>
            </a:r>
            <a:r>
              <a:rPr lang="es-PE" dirty="0" err="1"/>
              <a:t>tran</a:t>
            </a:r>
            <a:endParaRPr lang="es-ES" dirty="0"/>
          </a:p>
        </p:txBody>
      </p:sp>
      <p:pic>
        <p:nvPicPr>
          <p:cNvPr id="9" name="Imagen 8"/>
          <p:cNvPicPr>
            <a:picLocks noChangeAspect="1"/>
          </p:cNvPicPr>
          <p:nvPr/>
        </p:nvPicPr>
        <p:blipFill>
          <a:blip r:embed="rId3"/>
          <a:stretch>
            <a:fillRect/>
          </a:stretch>
        </p:blipFill>
        <p:spPr>
          <a:xfrm>
            <a:off x="7260299" y="4405965"/>
            <a:ext cx="3652369" cy="161527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08476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4392</TotalTime>
  <Words>1042</Words>
  <Application>Microsoft Office PowerPoint</Application>
  <PresentationFormat>Panorámica</PresentationFormat>
  <Paragraphs>90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Roboto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965</cp:revision>
  <dcterms:created xsi:type="dcterms:W3CDTF">2019-07-10T17:30:38Z</dcterms:created>
  <dcterms:modified xsi:type="dcterms:W3CDTF">2023-08-28T03:45:04Z</dcterms:modified>
</cp:coreProperties>
</file>