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  <p:sldId id="409" r:id="rId3"/>
    <p:sldId id="412" r:id="rId4"/>
    <p:sldId id="411" r:id="rId5"/>
    <p:sldId id="410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5" r:id="rId18"/>
    <p:sldId id="424" r:id="rId19"/>
    <p:sldId id="426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1D8A-D8B8-4490-943A-1DEC4235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3BBB-AFEC-4162-9980-222F5973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3DCAB-81C2-482E-8A1C-60E1C26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E6601-3A71-4764-8715-EE06516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B895-526A-4EBB-B667-3E3C1FB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5F95E-E9AB-4966-950D-7B8410A5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64CF2-FCE8-4714-A2EF-10B78A11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F5681-AE36-441C-80FE-073A8B98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0F98B-693B-40C2-A873-36CCEB0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BB5A2-608B-473C-A2CF-CA8E6FCD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6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6B1F4-2846-4A0F-BECA-C1FA4701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ED728-7419-427F-8BA3-B849F0EE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42526-3AC6-42D0-8353-9DDF9C6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AFF4A-4BDA-4D7D-9F39-D3CF644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5768D-7A35-46BF-9734-B3C76C9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6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B349-8543-4EC8-9356-2C120C3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42EBB-6EA5-49BF-8AF1-1B851284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954D9-D611-48B3-9039-F027F9B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E70C3-5B91-4E88-8111-4D5CE73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F2C37-D2D9-413A-86D0-44AFE818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B59D-7BF0-410C-A6F5-A6C3A0C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BCADC-840B-4BCC-BCD4-C26E831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3F35A-E3E1-42B7-84E3-6D36626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19BED-CCAC-42BC-9ACF-8CFFBEF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AEB0D-A87D-4E63-9B47-C6A2D436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7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2DF5-4AE5-4076-84E5-9FF62B9E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D8F24-9364-49D6-B4D6-47745152C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E408-0B7C-4EEC-8BD0-5838A5B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96BF6-BBFC-4CA5-9510-37ED9CD9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A5A24-E843-4E58-A1A8-7733F88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AE0D5-CFFC-4444-9831-F72AFB8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AC4BF-85E5-4413-90F0-4C6320E5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91FE6-34FD-4917-B51E-0AB8E4DD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7208C-D579-45A5-8C81-4EEA28CE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16A1B3-F3D2-4E74-A522-60701BA0F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567C01-7C1F-4D3F-AB31-0DC74EBB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2021F3-3860-4467-9A5F-2247D39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F6FECA-416A-4E8E-84F7-0A91599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618DCB-53F8-4829-BD7F-643442C9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9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37A66-AC36-400E-8D1D-B2F29DDC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1FE4DD-B57B-47E4-89D7-F67D4C98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D71E9-6B09-44E1-99F6-2A8C586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EC71B-E786-402F-8D89-56527F7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6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740327-4E37-4CF6-8877-CC95D57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7EFDD7-A801-4121-A541-4460B6A4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4316B-1751-449D-92A1-DEEBF14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1C46-1EA9-497D-A5B6-07D2373F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162FA-54A6-4B47-B9C0-1CD1B821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7F7D2-DD02-4ED4-BB8D-DCBD0ADD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98BF8-C70A-440C-9ADC-99C55A0B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ADCE9-2308-43CD-B22D-BEA8F731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32C5B-D7AC-4633-B096-A1D3B528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1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5F4F-4F56-4F43-8CC1-59A1DA3C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B52ECF-6B56-49DC-A408-E7344A5A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ABE14-8536-43B7-8908-48287D9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F9C28-A8E4-4048-8636-8DAA139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CF6C7B-37CF-4CD4-9BE6-3D5D8982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FB17C8-45B1-4489-A01F-691E0787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69F812-2B16-4AB8-8E51-D4C88D25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B6F59-0D43-4E6A-AC82-E201BEAB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C2C17-D549-45EE-8113-1FCB0A2D6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6F64-078F-4EF1-9AEF-622A81BABF76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87E9F-CA74-4A67-8ABC-D070B2AC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5FA88-449C-4345-820E-2DC6D64B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8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BDFD2-7213-49CF-96EC-CD4F5DF03696}"/>
              </a:ext>
            </a:extLst>
          </p:cNvPr>
          <p:cNvSpPr txBox="1">
            <a:spLocks/>
          </p:cNvSpPr>
          <p:nvPr/>
        </p:nvSpPr>
        <p:spPr>
          <a:xfrm>
            <a:off x="748823" y="408373"/>
            <a:ext cx="11262664" cy="362208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D5EB86E-C8E6-153B-D0F6-83F77A9B348D}"/>
              </a:ext>
            </a:extLst>
          </p:cNvPr>
          <p:cNvSpPr txBox="1"/>
          <p:nvPr/>
        </p:nvSpPr>
        <p:spPr>
          <a:xfrm>
            <a:off x="870715" y="1136341"/>
            <a:ext cx="10450570" cy="3941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8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rPr>
              <a:t>EJERCICIOS CON TRANSACCIONES</a:t>
            </a:r>
            <a:endParaRPr lang="es-PE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824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77BA067-81F8-9A58-0CAD-706A983874A3}"/>
              </a:ext>
            </a:extLst>
          </p:cNvPr>
          <p:cNvSpPr txBox="1"/>
          <p:nvPr/>
        </p:nvSpPr>
        <p:spPr>
          <a:xfrm>
            <a:off x="153139" y="50589"/>
            <a:ext cx="3273641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Digitar:</a:t>
            </a:r>
          </a:p>
          <a:p>
            <a:endParaRPr lang="es-ES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@@trancount as contador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1F8674-B91C-3834-1A03-B35DAD27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286" y="939776"/>
            <a:ext cx="6774639" cy="1653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D42AE6-2D87-5204-B9F7-DA4E4AEA1060}"/>
              </a:ext>
            </a:extLst>
          </p:cNvPr>
          <p:cNvSpPr txBox="1"/>
          <p:nvPr/>
        </p:nvSpPr>
        <p:spPr>
          <a:xfrm>
            <a:off x="4538708" y="1678747"/>
            <a:ext cx="62565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El numero 4, nos indica que se ha realizado cuatro transacciones anidadas, y el ultimo valor del @@trancount es igual a 4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7E1FBBD-E505-6442-BD3D-426080406FD5}"/>
              </a:ext>
            </a:extLst>
          </p:cNvPr>
          <p:cNvSpPr txBox="1"/>
          <p:nvPr/>
        </p:nvSpPr>
        <p:spPr>
          <a:xfrm>
            <a:off x="153138" y="2703219"/>
            <a:ext cx="6150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Para volver a 0 el valor de @@trancount, se digita lo siguiente:</a:t>
            </a:r>
          </a:p>
          <a:p>
            <a:pPr algn="ctr"/>
            <a:r>
              <a:rPr lang="es-ES" dirty="0"/>
              <a:t>rollback tran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E13A6B3-4AA0-4E49-AA05-8FED6BC68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286" y="3404450"/>
            <a:ext cx="4650605" cy="15938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856BACB-AD4A-BD3F-A4B4-5A0CC23FD0C1}"/>
              </a:ext>
            </a:extLst>
          </p:cNvPr>
          <p:cNvSpPr txBox="1"/>
          <p:nvPr/>
        </p:nvSpPr>
        <p:spPr>
          <a:xfrm>
            <a:off x="153139" y="5124515"/>
            <a:ext cx="3273641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Digitar:</a:t>
            </a:r>
          </a:p>
          <a:p>
            <a:endParaRPr lang="es-ES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@@trancount as contador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B8F3791-CD24-BB3B-F111-BD0317D58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001" y="5203519"/>
            <a:ext cx="6457313" cy="1560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D7D502D-26DE-84E3-E45F-4625E16A6538}"/>
              </a:ext>
            </a:extLst>
          </p:cNvPr>
          <p:cNvSpPr txBox="1"/>
          <p:nvPr/>
        </p:nvSpPr>
        <p:spPr>
          <a:xfrm>
            <a:off x="5926585" y="5983935"/>
            <a:ext cx="60945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El valor del @@trancount es 0, porque el rollback tran  elimina las transacciones y lo reininica al @@trancont a 0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2401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A46328-6DF1-F493-1039-BC7447E9C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749" y="112735"/>
            <a:ext cx="3169328" cy="1520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4A2B99F-3763-868B-14AF-1BF1D4959028}"/>
              </a:ext>
            </a:extLst>
          </p:cNvPr>
          <p:cNvSpPr txBox="1"/>
          <p:nvPr/>
        </p:nvSpPr>
        <p:spPr>
          <a:xfrm>
            <a:off x="153139" y="50589"/>
            <a:ext cx="307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Digitar la siguiente instrucción</a:t>
            </a:r>
            <a:endParaRPr lang="es-ES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DEA842-1AB1-59B1-B7E5-656ED2E31474}"/>
              </a:ext>
            </a:extLst>
          </p:cNvPr>
          <p:cNvSpPr txBox="1"/>
          <p:nvPr/>
        </p:nvSpPr>
        <p:spPr>
          <a:xfrm>
            <a:off x="1102125" y="1752000"/>
            <a:ext cx="10597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Nota: </a:t>
            </a:r>
            <a:r>
              <a:rPr lang="es-ES" dirty="0"/>
              <a:t>Que pasó con los demás registros, la explicación es que se ha digitado: Rollback Tran y esto implica que las transacciones han sido eliminadas y por consecuencia los datos anteriores no han sido grabados.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F3C9D2F-0E23-AF34-48C2-CFA7AA3F1B1B}"/>
              </a:ext>
            </a:extLst>
          </p:cNvPr>
          <p:cNvSpPr txBox="1"/>
          <p:nvPr/>
        </p:nvSpPr>
        <p:spPr>
          <a:xfrm>
            <a:off x="153139" y="2472701"/>
            <a:ext cx="7170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Ejecutamos otra vuelta la misma instrucciones de transacciones anidadas:</a:t>
            </a:r>
            <a:endParaRPr lang="es-PE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325BBDE-8B5E-1D5E-AD65-31BC0D866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91" y="2925280"/>
            <a:ext cx="9694607" cy="36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4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6E9FD01-9C81-FD2D-1FE7-D667EA9C4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67" y="125419"/>
            <a:ext cx="9202350" cy="6530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5610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38B6D18-7F03-DB17-8A14-B1C71CD937B2}"/>
              </a:ext>
            </a:extLst>
          </p:cNvPr>
          <p:cNvSpPr txBox="1"/>
          <p:nvPr/>
        </p:nvSpPr>
        <p:spPr>
          <a:xfrm>
            <a:off x="153139" y="50589"/>
            <a:ext cx="307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Digitar la siguiente instrucción</a:t>
            </a:r>
            <a:endParaRPr lang="es-ES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965390-A18C-87DC-2E34-B98FB1868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41" y="523657"/>
            <a:ext cx="4838700" cy="1362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810CFC-4DF0-24A0-57DA-9F715B0D8449}"/>
              </a:ext>
            </a:extLst>
          </p:cNvPr>
          <p:cNvSpPr txBox="1"/>
          <p:nvPr/>
        </p:nvSpPr>
        <p:spPr>
          <a:xfrm>
            <a:off x="5498235" y="881529"/>
            <a:ext cx="6418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El numero 4, nos indica que hemos realizado cuatro transacciones anidadas, y el ultimo valor del @@trancount es igual a 4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E720CE9-2323-6D95-69AD-6D501C930232}"/>
              </a:ext>
            </a:extLst>
          </p:cNvPr>
          <p:cNvSpPr txBox="1"/>
          <p:nvPr/>
        </p:nvSpPr>
        <p:spPr>
          <a:xfrm>
            <a:off x="215285" y="1973933"/>
            <a:ext cx="9774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Para no afectar la transacción, para que el valor de @@trancount =3, se digita la siguiente instruccion: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34B2842-FDB7-09CA-8463-B11BE0612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080" y="2431466"/>
            <a:ext cx="4397408" cy="1620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DE661A8-7B3E-A964-F2EE-442635488CD1}"/>
              </a:ext>
            </a:extLst>
          </p:cNvPr>
          <p:cNvSpPr txBox="1"/>
          <p:nvPr/>
        </p:nvSpPr>
        <p:spPr>
          <a:xfrm>
            <a:off x="215285" y="4304472"/>
            <a:ext cx="307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Digitar la siguiente instrucción</a:t>
            </a:r>
            <a:endParaRPr lang="es-ES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318E3B-0483-1893-E1D6-4795AB10A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158" y="4774521"/>
            <a:ext cx="7270222" cy="1860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39CA5C3-C66A-57B9-C23B-AA50F01785D2}"/>
              </a:ext>
            </a:extLst>
          </p:cNvPr>
          <p:cNvSpPr txBox="1"/>
          <p:nvPr/>
        </p:nvSpPr>
        <p:spPr>
          <a:xfrm>
            <a:off x="3472651" y="6203533"/>
            <a:ext cx="2892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El valor de @@trancount=3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0797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675F2BE-7D84-B4A5-97DC-BCAAAB86E5D8}"/>
              </a:ext>
            </a:extLst>
          </p:cNvPr>
          <p:cNvSpPr txBox="1"/>
          <p:nvPr/>
        </p:nvSpPr>
        <p:spPr>
          <a:xfrm>
            <a:off x="79900" y="71890"/>
            <a:ext cx="7916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Para que el valor de @@trancount es igual a dos, se digita la siguiente instrucción: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029924-1CA9-91D2-E87D-E5C99AFB4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580" y="457518"/>
            <a:ext cx="5054285" cy="18773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D33F98E-0037-1EA6-1995-97E64F8B83B4}"/>
              </a:ext>
            </a:extLst>
          </p:cNvPr>
          <p:cNvSpPr txBox="1"/>
          <p:nvPr/>
        </p:nvSpPr>
        <p:spPr>
          <a:xfrm>
            <a:off x="142043" y="2371190"/>
            <a:ext cx="307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Digitar la siguiente instrucción</a:t>
            </a:r>
            <a:endParaRPr lang="es-ES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87C9D67-F7F3-B0F1-6164-023364D7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181" y="2740522"/>
            <a:ext cx="5087083" cy="1192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0480CC1-2ED3-9F29-9DA9-018FD06EB1C7}"/>
              </a:ext>
            </a:extLst>
          </p:cNvPr>
          <p:cNvSpPr txBox="1"/>
          <p:nvPr/>
        </p:nvSpPr>
        <p:spPr>
          <a:xfrm>
            <a:off x="4600853" y="3554597"/>
            <a:ext cx="4067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valor del @@trancount es igual a dos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FB0667F-BB7A-4811-12E5-4DE4ACB6A7C5}"/>
              </a:ext>
            </a:extLst>
          </p:cNvPr>
          <p:cNvSpPr txBox="1"/>
          <p:nvPr/>
        </p:nvSpPr>
        <p:spPr>
          <a:xfrm>
            <a:off x="88778" y="4080786"/>
            <a:ext cx="7916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Para que el valor de @@trancount es igual a uno, se digita la siguiente instrucción:</a:t>
            </a:r>
            <a:endParaRPr lang="es-PE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2C1F7EE-A669-C2FB-01EE-6FCCEF320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977" y="4506362"/>
            <a:ext cx="6013490" cy="2208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00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463AB99-28F4-17E9-9134-44415024640D}"/>
              </a:ext>
            </a:extLst>
          </p:cNvPr>
          <p:cNvSpPr txBox="1"/>
          <p:nvPr/>
        </p:nvSpPr>
        <p:spPr>
          <a:xfrm>
            <a:off x="71024" y="80749"/>
            <a:ext cx="307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Digitar la siguiente instrucción</a:t>
            </a:r>
            <a:endParaRPr lang="es-ES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C85DDA-6E7B-82B9-D2A0-862D9CD1D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490" y="526140"/>
            <a:ext cx="6151578" cy="1483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D899188-0542-4585-9873-D1F0BEBF1A42}"/>
              </a:ext>
            </a:extLst>
          </p:cNvPr>
          <p:cNvSpPr txBox="1"/>
          <p:nvPr/>
        </p:nvSpPr>
        <p:spPr>
          <a:xfrm>
            <a:off x="3642066" y="1604912"/>
            <a:ext cx="4067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valor del @@trancount es igual a uno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805658-9914-E7AD-9C90-9E5B660CFF9B}"/>
              </a:ext>
            </a:extLst>
          </p:cNvPr>
          <p:cNvSpPr txBox="1"/>
          <p:nvPr/>
        </p:nvSpPr>
        <p:spPr>
          <a:xfrm>
            <a:off x="71024" y="2109941"/>
            <a:ext cx="7916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Para que el valor de @@trancount es igual a cero, se digita la siguiente instrucción: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4263D0-B9E5-BD24-8F6C-620E458CF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886" y="2567658"/>
            <a:ext cx="4682786" cy="1722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3F99924-024F-8AA1-8163-4BF7FB99D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731" y="4725887"/>
            <a:ext cx="6905096" cy="19767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BCD93F6-1293-5E52-68DB-0D1931487F1E}"/>
              </a:ext>
            </a:extLst>
          </p:cNvPr>
          <p:cNvSpPr txBox="1"/>
          <p:nvPr/>
        </p:nvSpPr>
        <p:spPr>
          <a:xfrm>
            <a:off x="71024" y="4292375"/>
            <a:ext cx="307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Digitar la siguiente instrucción</a:t>
            </a:r>
            <a:endParaRPr lang="es-ES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E0E1BDA-F6B3-0170-4FE5-4B82EE8A0580}"/>
              </a:ext>
            </a:extLst>
          </p:cNvPr>
          <p:cNvSpPr txBox="1"/>
          <p:nvPr/>
        </p:nvSpPr>
        <p:spPr>
          <a:xfrm>
            <a:off x="3500021" y="6322982"/>
            <a:ext cx="3131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El valor del @@trancount =0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68709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A0B0F2-E462-4FA1-44AE-7CA0DEC38793}"/>
              </a:ext>
            </a:extLst>
          </p:cNvPr>
          <p:cNvSpPr txBox="1"/>
          <p:nvPr/>
        </p:nvSpPr>
        <p:spPr>
          <a:xfrm>
            <a:off x="53267" y="39967"/>
            <a:ext cx="307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Digitar la siguiente instrucción</a:t>
            </a:r>
            <a:endParaRPr lang="es-ES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964CC03-33BB-708F-CE5A-19EE73BA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24" y="441940"/>
            <a:ext cx="7550108" cy="19195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F57DCFD-3E4A-A24A-57DE-F3C5034A5EFE}"/>
              </a:ext>
            </a:extLst>
          </p:cNvPr>
          <p:cNvSpPr txBox="1"/>
          <p:nvPr/>
        </p:nvSpPr>
        <p:spPr>
          <a:xfrm>
            <a:off x="1477020" y="2440437"/>
            <a:ext cx="9540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Se visualiza el siguiente mensaje, la razón es que el valor de @@trancount es igual a 0, esto significa que no existe ninguna transacción ejecutada, por lo cual los registros si se grabaron en la tabla.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F495D58-C2EC-F09F-05A6-A00E40AD0E17}"/>
              </a:ext>
            </a:extLst>
          </p:cNvPr>
          <p:cNvSpPr txBox="1"/>
          <p:nvPr/>
        </p:nvSpPr>
        <p:spPr>
          <a:xfrm>
            <a:off x="53267" y="3156873"/>
            <a:ext cx="307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Digitar la siguiente instrucción</a:t>
            </a:r>
            <a:endParaRPr lang="es-ES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C626FEE-4260-4CEE-BB18-A962A4DE3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3" y="3496921"/>
            <a:ext cx="4593740" cy="3206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461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E0A61A-90CA-F403-DAB6-6651A471751F}"/>
              </a:ext>
            </a:extLst>
          </p:cNvPr>
          <p:cNvSpPr txBox="1"/>
          <p:nvPr/>
        </p:nvSpPr>
        <p:spPr>
          <a:xfrm>
            <a:off x="99873" y="43465"/>
            <a:ext cx="11813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quiere agregar otro registro y utilizando tratamiento de errores donde se imprima un mensaje: Se cancelo la transacción, cuando @@error=0, Se digita la siguiente código: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CF20AD-6841-E825-F6D5-B002CAD6D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46" y="766178"/>
            <a:ext cx="8548575" cy="5986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879AF92-222A-E311-1EDF-8D59A6469DE7}"/>
              </a:ext>
            </a:extLst>
          </p:cNvPr>
          <p:cNvSpPr txBox="1"/>
          <p:nvPr/>
        </p:nvSpPr>
        <p:spPr>
          <a:xfrm>
            <a:off x="4148091" y="766178"/>
            <a:ext cx="4374473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declara una variable @error de tipo entero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31E69B-5721-CC42-AFB3-04B7B0BEDF16}"/>
              </a:ext>
            </a:extLst>
          </p:cNvPr>
          <p:cNvSpPr txBox="1"/>
          <p:nvPr/>
        </p:nvSpPr>
        <p:spPr>
          <a:xfrm>
            <a:off x="5034746" y="1261021"/>
            <a:ext cx="5424256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inicia la transacción con el nombre: inserta_registro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593A656-A0C4-DAF6-0F37-F28158E721CA}"/>
              </a:ext>
            </a:extLst>
          </p:cNvPr>
          <p:cNvSpPr txBox="1"/>
          <p:nvPr/>
        </p:nvSpPr>
        <p:spPr>
          <a:xfrm>
            <a:off x="3562164" y="1529157"/>
            <a:ext cx="4392228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inserta un registro con el código: Alu-006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6F16D71-5583-5D84-B7DF-7FE6341E03AA}"/>
              </a:ext>
            </a:extLst>
          </p:cNvPr>
          <p:cNvSpPr txBox="1"/>
          <p:nvPr/>
        </p:nvSpPr>
        <p:spPr>
          <a:xfrm>
            <a:off x="4598632" y="2283258"/>
            <a:ext cx="4374472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valor de @@error se almacena en: @error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B7376C5-51A8-AA84-AD59-1D639510275E}"/>
              </a:ext>
            </a:extLst>
          </p:cNvPr>
          <p:cNvSpPr txBox="1"/>
          <p:nvPr/>
        </p:nvSpPr>
        <p:spPr>
          <a:xfrm>
            <a:off x="5328821" y="2791410"/>
            <a:ext cx="4960398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Verificando si @error=0, si es así se ejecuta errores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5A227C3-6389-C27A-5A2C-F2CD58D8DED6}"/>
              </a:ext>
            </a:extLst>
          </p:cNvPr>
          <p:cNvSpPr txBox="1"/>
          <p:nvPr/>
        </p:nvSpPr>
        <p:spPr>
          <a:xfrm>
            <a:off x="5439792" y="3280710"/>
            <a:ext cx="4263500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Ejecuta la transacción con el commit tran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4B23D47-D175-3B5F-2621-FD0220071667}"/>
              </a:ext>
            </a:extLst>
          </p:cNvPr>
          <p:cNvSpPr txBox="1"/>
          <p:nvPr/>
        </p:nvSpPr>
        <p:spPr>
          <a:xfrm>
            <a:off x="3161556" y="3790923"/>
            <a:ext cx="4374473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define el tratamiento de error con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errores: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D2A4BCB-B647-0A02-455F-7BE99E0E9532}"/>
              </a:ext>
            </a:extLst>
          </p:cNvPr>
          <p:cNvSpPr txBox="1"/>
          <p:nvPr/>
        </p:nvSpPr>
        <p:spPr>
          <a:xfrm>
            <a:off x="3764132" y="4251759"/>
            <a:ext cx="2645546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verifica si @@error=0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7B3163E-D5D6-D9F4-38DA-0C9C692E08A0}"/>
              </a:ext>
            </a:extLst>
          </p:cNvPr>
          <p:cNvSpPr txBox="1"/>
          <p:nvPr/>
        </p:nvSpPr>
        <p:spPr>
          <a:xfrm>
            <a:off x="6338652" y="4627662"/>
            <a:ext cx="3987181" cy="703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@@error=0, se visualiza el siguiente mensaje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6934231-860C-9342-1B50-068ADA109030}"/>
              </a:ext>
            </a:extLst>
          </p:cNvPr>
          <p:cNvSpPr txBox="1"/>
          <p:nvPr/>
        </p:nvSpPr>
        <p:spPr>
          <a:xfrm>
            <a:off x="3943902" y="5209511"/>
            <a:ext cx="3815182" cy="703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Como @@error es igual a 0, se cancela la transacción con rollback tran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FB2D27E-B411-04ED-CCE8-F10B77A31379}"/>
              </a:ext>
            </a:extLst>
          </p:cNvPr>
          <p:cNvSpPr txBox="1"/>
          <p:nvPr/>
        </p:nvSpPr>
        <p:spPr>
          <a:xfrm>
            <a:off x="3349096" y="6042127"/>
            <a:ext cx="744614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Nota: Esto significa que @@error, en una transacción no puede tomar el valor  de 0, porque le implica que no existe ninguna transacción ejecutada.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04421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D6CF4E8-5959-042E-F856-EFAB632CAAAB}"/>
              </a:ext>
            </a:extLst>
          </p:cNvPr>
          <p:cNvSpPr txBox="1"/>
          <p:nvPr/>
        </p:nvSpPr>
        <p:spPr>
          <a:xfrm>
            <a:off x="126506" y="34587"/>
            <a:ext cx="116186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quiere agregar otro registro y utilizando tratamiento de errores donde se imprima un mensaje: Se cancelo la transacción, cuando @@error&lt;&gt;0, se digita la siguiente instrucción.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5D67D2-4DA6-2BDE-0330-FD0540CCF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125" y="764259"/>
            <a:ext cx="8666510" cy="59895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0374D44-4CAA-C5FB-FAD8-CDFD78304F58}"/>
              </a:ext>
            </a:extLst>
          </p:cNvPr>
          <p:cNvSpPr txBox="1"/>
          <p:nvPr/>
        </p:nvSpPr>
        <p:spPr>
          <a:xfrm>
            <a:off x="4432178" y="695156"/>
            <a:ext cx="4374473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declara una variable @error de tipo entero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71C4BA5-0D62-FC40-4FF8-80A843059B23}"/>
              </a:ext>
            </a:extLst>
          </p:cNvPr>
          <p:cNvSpPr txBox="1"/>
          <p:nvPr/>
        </p:nvSpPr>
        <p:spPr>
          <a:xfrm>
            <a:off x="5407612" y="1189999"/>
            <a:ext cx="5220064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inicia la transacción con el nombre: inserta_registro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DD2902-73B2-B514-9532-7E042BBC338D}"/>
              </a:ext>
            </a:extLst>
          </p:cNvPr>
          <p:cNvSpPr txBox="1"/>
          <p:nvPr/>
        </p:nvSpPr>
        <p:spPr>
          <a:xfrm>
            <a:off x="4891596" y="2203358"/>
            <a:ext cx="4374473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valor de @@error se almacena en: @error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16367AF-7FBC-DB4A-BC64-B44E60D91EC4}"/>
              </a:ext>
            </a:extLst>
          </p:cNvPr>
          <p:cNvSpPr txBox="1"/>
          <p:nvPr/>
        </p:nvSpPr>
        <p:spPr>
          <a:xfrm>
            <a:off x="5612908" y="2693754"/>
            <a:ext cx="5137950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Verificando si @error&lt;&gt;0, si es así se ejecuta errores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0A03FCD-71BF-9D58-CA65-32E360A759DC}"/>
              </a:ext>
            </a:extLst>
          </p:cNvPr>
          <p:cNvSpPr txBox="1"/>
          <p:nvPr/>
        </p:nvSpPr>
        <p:spPr>
          <a:xfrm>
            <a:off x="5723879" y="3245197"/>
            <a:ext cx="4263500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Ejecuta la transacción con el commit tran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0281701-4381-4DD2-F2FB-0199B548154E}"/>
              </a:ext>
            </a:extLst>
          </p:cNvPr>
          <p:cNvSpPr txBox="1"/>
          <p:nvPr/>
        </p:nvSpPr>
        <p:spPr>
          <a:xfrm>
            <a:off x="4192477" y="4260639"/>
            <a:ext cx="2705472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verifica si @@error&lt;&gt;0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BEEE224-D524-9D34-86D2-9CA0B3606180}"/>
              </a:ext>
            </a:extLst>
          </p:cNvPr>
          <p:cNvSpPr txBox="1"/>
          <p:nvPr/>
        </p:nvSpPr>
        <p:spPr>
          <a:xfrm>
            <a:off x="6578349" y="4707566"/>
            <a:ext cx="3987181" cy="703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@@error&lt;&gt;0, se visualiza el siguiente mensaje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A965102-84FB-CEA0-4565-A68F5AF6C15B}"/>
              </a:ext>
            </a:extLst>
          </p:cNvPr>
          <p:cNvSpPr txBox="1"/>
          <p:nvPr/>
        </p:nvSpPr>
        <p:spPr>
          <a:xfrm>
            <a:off x="5216739" y="6018522"/>
            <a:ext cx="4907133" cy="70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Como @@error no es igual a 0, si se ejecuta la transacción y el mensaje de error no se imprime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F9327DA-67AE-040C-83CC-D53BE8E4DD83}"/>
              </a:ext>
            </a:extLst>
          </p:cNvPr>
          <p:cNvSpPr txBox="1"/>
          <p:nvPr/>
        </p:nvSpPr>
        <p:spPr>
          <a:xfrm>
            <a:off x="2780928" y="1484767"/>
            <a:ext cx="4392228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inserta un registro con el código: Alu-006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9FA967B-6BDC-CF90-92F0-59C03994E9FE}"/>
              </a:ext>
            </a:extLst>
          </p:cNvPr>
          <p:cNvSpPr txBox="1"/>
          <p:nvPr/>
        </p:nvSpPr>
        <p:spPr>
          <a:xfrm>
            <a:off x="3425671" y="3738268"/>
            <a:ext cx="4374473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define el tratamiento de error con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errores: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798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6B89F6C-7EBA-E6BF-16B4-ABB3B784B934}"/>
              </a:ext>
            </a:extLst>
          </p:cNvPr>
          <p:cNvSpPr txBox="1"/>
          <p:nvPr/>
        </p:nvSpPr>
        <p:spPr>
          <a:xfrm>
            <a:off x="53267" y="39967"/>
            <a:ext cx="307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Digitar la siguiente instrucción</a:t>
            </a:r>
            <a:endParaRPr lang="es-ES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727FDA-5A9E-F019-23B6-085D2AF4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727" y="499877"/>
            <a:ext cx="8208515" cy="6162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94AF402-5D76-60EE-4DE8-8B85453328EB}"/>
              </a:ext>
            </a:extLst>
          </p:cNvPr>
          <p:cNvSpPr txBox="1"/>
          <p:nvPr/>
        </p:nvSpPr>
        <p:spPr>
          <a:xfrm>
            <a:off x="4265722" y="1977046"/>
            <a:ext cx="5295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El registro con código: Alu-006 si se inserto en la tabla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3984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F778E1D-59E5-33BD-2927-AD48982F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" y="555040"/>
            <a:ext cx="11778261" cy="6023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AFDC0C7-F889-0BAE-9101-1BD8BF20BE31}"/>
              </a:ext>
            </a:extLst>
          </p:cNvPr>
          <p:cNvSpPr txBox="1"/>
          <p:nvPr/>
        </p:nvSpPr>
        <p:spPr>
          <a:xfrm>
            <a:off x="115410" y="79899"/>
            <a:ext cx="296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Abrir el programa: SQL Server</a:t>
            </a:r>
          </a:p>
        </p:txBody>
      </p:sp>
    </p:spTree>
    <p:extLst>
      <p:ext uri="{BB962C8B-B14F-4D97-AF65-F5344CB8AC3E}">
        <p14:creationId xmlns:p14="http://schemas.microsoft.com/office/powerpoint/2010/main" val="168015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AB5DE2-5C7D-C2C6-7ECF-C890FBBE4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0" y="679747"/>
            <a:ext cx="11145163" cy="18770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B5EE558-6059-9507-0551-3E635C4F43F4}"/>
              </a:ext>
            </a:extLst>
          </p:cNvPr>
          <p:cNvSpPr txBox="1"/>
          <p:nvPr/>
        </p:nvSpPr>
        <p:spPr>
          <a:xfrm>
            <a:off x="115410" y="79899"/>
            <a:ext cx="475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Se crea una base de datos: 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BDDTransacciones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3F60DFB-1188-6CE6-B26A-057765565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805" y="3147746"/>
            <a:ext cx="9668072" cy="3433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C61839E-944F-677C-DDB3-196BFC5E559E}"/>
              </a:ext>
            </a:extLst>
          </p:cNvPr>
          <p:cNvSpPr txBox="1"/>
          <p:nvPr/>
        </p:nvSpPr>
        <p:spPr>
          <a:xfrm>
            <a:off x="115410" y="2757125"/>
            <a:ext cx="257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Se activa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91194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8EC72F-273C-E26F-4073-89F1576A7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4" y="1819275"/>
            <a:ext cx="11842811" cy="3219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0478F69-1332-F54C-F48C-90443B6D191E}"/>
              </a:ext>
            </a:extLst>
          </p:cNvPr>
          <p:cNvSpPr txBox="1"/>
          <p:nvPr/>
        </p:nvSpPr>
        <p:spPr>
          <a:xfrm>
            <a:off x="174594" y="1180730"/>
            <a:ext cx="26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Se crea una tabla: Alumno</a:t>
            </a:r>
          </a:p>
        </p:txBody>
      </p:sp>
    </p:spTree>
    <p:extLst>
      <p:ext uri="{BB962C8B-B14F-4D97-AF65-F5344CB8AC3E}">
        <p14:creationId xmlns:p14="http://schemas.microsoft.com/office/powerpoint/2010/main" val="300962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8C856EF-0732-C546-3C84-665504E4E266}"/>
              </a:ext>
            </a:extLst>
          </p:cNvPr>
          <p:cNvSpPr txBox="1"/>
          <p:nvPr/>
        </p:nvSpPr>
        <p:spPr>
          <a:xfrm>
            <a:off x="299991" y="128699"/>
            <a:ext cx="11592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Generando una transacción con el nombre: inserta_alumno, que nos permita insertar un registro utilizando: commit tran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FE9D7B-9724-3EFC-6718-6D16C43F7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0" y="535083"/>
            <a:ext cx="11702619" cy="2619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8BD048D-AC92-EB79-1E24-932F94748F51}"/>
              </a:ext>
            </a:extLst>
          </p:cNvPr>
          <p:cNvSpPr txBox="1"/>
          <p:nvPr/>
        </p:nvSpPr>
        <p:spPr>
          <a:xfrm>
            <a:off x="170895" y="3316455"/>
            <a:ext cx="3504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Verificando si se inserto en la tabla: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5B28AF7-523B-F4AF-B177-8002FDBF4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357" y="3329759"/>
            <a:ext cx="5874937" cy="3399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71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DADCAE5-F6B1-F5C9-C505-32E7276A203A}"/>
              </a:ext>
            </a:extLst>
          </p:cNvPr>
          <p:cNvSpPr txBox="1"/>
          <p:nvPr/>
        </p:nvSpPr>
        <p:spPr>
          <a:xfrm>
            <a:off x="73240" y="44390"/>
            <a:ext cx="4924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Generando otra transacción, utilizando el rollback: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14245C-75CC-1A09-4295-247C86FC5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1" y="463253"/>
            <a:ext cx="11864875" cy="23509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7B2C5A-33E8-3009-6357-233B09A0E517}"/>
              </a:ext>
            </a:extLst>
          </p:cNvPr>
          <p:cNvSpPr txBox="1"/>
          <p:nvPr/>
        </p:nvSpPr>
        <p:spPr>
          <a:xfrm>
            <a:off x="82118" y="2890325"/>
            <a:ext cx="3504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Verificando si se inserto en la tabla: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6E061D8-224F-BDC2-081F-2977051E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483" y="2908078"/>
            <a:ext cx="7860399" cy="3852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81A750F-D66A-58C7-139A-A7B748F87FE2}"/>
              </a:ext>
            </a:extLst>
          </p:cNvPr>
          <p:cNvSpPr txBox="1"/>
          <p:nvPr/>
        </p:nvSpPr>
        <p:spPr>
          <a:xfrm>
            <a:off x="166905" y="3905256"/>
            <a:ext cx="36948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</a:t>
            </a:r>
            <a:r>
              <a:rPr lang="es-ES" dirty="0"/>
              <a:t>: Como se visualiza el registro con código: Alu-002, no se grabo en la tabla alumno, porque en la segunda transacción, se utilizo el rollback, y el rollback cancela cualquier transacción a diferencia que el commit tran el cual ejecuta dicha transacción.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021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9ABBF0A-96EA-2B4E-C7EE-65F3888CC73D}"/>
              </a:ext>
            </a:extLst>
          </p:cNvPr>
          <p:cNvSpPr txBox="1"/>
          <p:nvPr/>
        </p:nvSpPr>
        <p:spPr>
          <a:xfrm>
            <a:off x="108749" y="284087"/>
            <a:ext cx="681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Generamos una transacción anidada que nos permita insertar 4 registros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919A04-C57F-1EB5-C855-68074F40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5" y="878893"/>
            <a:ext cx="11744281" cy="53443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98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616CF12-12EA-53DC-CDF0-C729927B0F1B}"/>
              </a:ext>
            </a:extLst>
          </p:cNvPr>
          <p:cNvSpPr txBox="1"/>
          <p:nvPr/>
        </p:nvSpPr>
        <p:spPr>
          <a:xfrm>
            <a:off x="197528" y="68346"/>
            <a:ext cx="5706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Ejecutamos el boque de código de la transacción anidada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 visualiza lo siguiente: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EE806B-ED79-420F-4B16-AD4129F0E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61" y="775198"/>
            <a:ext cx="9682255" cy="5978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45B98AF-C498-036B-7CBF-E5DCF3EFAA76}"/>
              </a:ext>
            </a:extLst>
          </p:cNvPr>
          <p:cNvSpPr txBox="1"/>
          <p:nvPr/>
        </p:nvSpPr>
        <p:spPr>
          <a:xfrm>
            <a:off x="8333013" y="590532"/>
            <a:ext cx="27461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dirty="0"/>
              <a:t>Valores del @@trancount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C13DA61-C1B6-BB0A-0E7A-8EDE193CCA1B}"/>
              </a:ext>
            </a:extLst>
          </p:cNvPr>
          <p:cNvSpPr txBox="1"/>
          <p:nvPr/>
        </p:nvSpPr>
        <p:spPr>
          <a:xfrm>
            <a:off x="6944566" y="6100558"/>
            <a:ext cx="51290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@@Trancount 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cuenta el numero de transacciones, el ultimo valor de @@trancount es 4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01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96F6C9-A104-201E-A2C2-F77E2F305495}"/>
              </a:ext>
            </a:extLst>
          </p:cNvPr>
          <p:cNvSpPr txBox="1"/>
          <p:nvPr/>
        </p:nvSpPr>
        <p:spPr>
          <a:xfrm>
            <a:off x="35512" y="50591"/>
            <a:ext cx="357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dirty="0"/>
              <a:t>Verificando si se inserto en la tabla: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474CE5-CFE5-807D-081B-AB2C6C75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45" y="513103"/>
            <a:ext cx="7922969" cy="6127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8199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4467</TotalTime>
  <Words>833</Words>
  <Application>Microsoft Office PowerPoint</Application>
  <PresentationFormat>Panorámica</PresentationFormat>
  <Paragraphs>71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Roboto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christian loza</cp:lastModifiedBy>
  <cp:revision>998</cp:revision>
  <dcterms:created xsi:type="dcterms:W3CDTF">2019-07-10T17:30:38Z</dcterms:created>
  <dcterms:modified xsi:type="dcterms:W3CDTF">2023-08-29T03:21:30Z</dcterms:modified>
</cp:coreProperties>
</file>