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4" r:id="rId2"/>
    <p:sldId id="256" r:id="rId3"/>
    <p:sldId id="263" r:id="rId4"/>
    <p:sldId id="262" r:id="rId5"/>
    <p:sldId id="261" r:id="rId6"/>
    <p:sldId id="260" r:id="rId7"/>
    <p:sldId id="257" r:id="rId8"/>
    <p:sldId id="258" r:id="rId9"/>
    <p:sldId id="259" r:id="rId10"/>
    <p:sldId id="265" r:id="rId11"/>
    <p:sldId id="271" r:id="rId12"/>
    <p:sldId id="270" r:id="rId13"/>
    <p:sldId id="269" r:id="rId14"/>
    <p:sldId id="268" r:id="rId15"/>
    <p:sldId id="266" r:id="rId16"/>
    <p:sldId id="267" r:id="rId17"/>
    <p:sldId id="272" r:id="rId18"/>
    <p:sldId id="275" r:id="rId19"/>
    <p:sldId id="273"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24" autoAdjust="0"/>
  </p:normalViewPr>
  <p:slideViewPr>
    <p:cSldViewPr snapToGrid="0">
      <p:cViewPr varScale="1">
        <p:scale>
          <a:sx n="108" d="100"/>
          <a:sy n="108" d="100"/>
        </p:scale>
        <p:origin x="22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7C123-BBAB-4316-BE9E-63CB956C333F}" type="datetimeFigureOut">
              <a:rPr lang="es-PE" smtClean="0"/>
              <a:t>20/08/2023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F1EB1-E4A2-400D-A99F-1C56C8F7ED4B}" type="slidenum">
              <a:rPr lang="es-PE" smtClean="0"/>
              <a:t>‹Nº›</a:t>
            </a:fld>
            <a:endParaRPr lang="es-PE"/>
          </a:p>
        </p:txBody>
      </p:sp>
    </p:spTree>
    <p:extLst>
      <p:ext uri="{BB962C8B-B14F-4D97-AF65-F5344CB8AC3E}">
        <p14:creationId xmlns:p14="http://schemas.microsoft.com/office/powerpoint/2010/main" val="115631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8A0F1EB1-E4A2-400D-A99F-1C56C8F7ED4B}" type="slidenum">
              <a:rPr lang="es-PE" smtClean="0"/>
              <a:t>3</a:t>
            </a:fld>
            <a:endParaRPr lang="es-PE"/>
          </a:p>
        </p:txBody>
      </p:sp>
    </p:spTree>
    <p:extLst>
      <p:ext uri="{BB962C8B-B14F-4D97-AF65-F5344CB8AC3E}">
        <p14:creationId xmlns:p14="http://schemas.microsoft.com/office/powerpoint/2010/main" val="307267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7F86C-6628-60B6-D0D6-CA8345D72CF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DF2F207-79EB-C4BB-F88B-E72196972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2D7EE0C5-DFA4-1750-89B6-76D1B7287570}"/>
              </a:ext>
            </a:extLst>
          </p:cNvPr>
          <p:cNvSpPr>
            <a:spLocks noGrp="1"/>
          </p:cNvSpPr>
          <p:nvPr>
            <p:ph type="dt" sz="half" idx="10"/>
          </p:nvPr>
        </p:nvSpPr>
        <p:spPr/>
        <p:txBody>
          <a:bodyPr/>
          <a:lstStyle/>
          <a:p>
            <a:fld id="{E06926A0-6794-4CFC-A779-DE74B1689D3C}" type="datetimeFigureOut">
              <a:rPr lang="es-PE" smtClean="0"/>
              <a:t>20/08/2023</a:t>
            </a:fld>
            <a:endParaRPr lang="es-PE"/>
          </a:p>
        </p:txBody>
      </p:sp>
      <p:sp>
        <p:nvSpPr>
          <p:cNvPr id="5" name="Marcador de pie de página 4">
            <a:extLst>
              <a:ext uri="{FF2B5EF4-FFF2-40B4-BE49-F238E27FC236}">
                <a16:creationId xmlns:a16="http://schemas.microsoft.com/office/drawing/2014/main" id="{DC9BA8DE-F456-EC23-40B4-FBFEDDFF7FC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38E01CC-68BE-1B7F-E21D-6FD7E45D4ECA}"/>
              </a:ext>
            </a:extLst>
          </p:cNvPr>
          <p:cNvSpPr>
            <a:spLocks noGrp="1"/>
          </p:cNvSpPr>
          <p:nvPr>
            <p:ph type="sldNum" sz="quarter" idx="12"/>
          </p:nvPr>
        </p:nvSpPr>
        <p:spPr/>
        <p:txBody>
          <a:bodyPr/>
          <a:lstStyle/>
          <a:p>
            <a:fld id="{F1756A1E-05F8-432F-AA92-74994C7BACCE}" type="slidenum">
              <a:rPr lang="es-PE" smtClean="0"/>
              <a:t>‹Nº›</a:t>
            </a:fld>
            <a:endParaRPr lang="es-PE"/>
          </a:p>
        </p:txBody>
      </p:sp>
    </p:spTree>
    <p:extLst>
      <p:ext uri="{BB962C8B-B14F-4D97-AF65-F5344CB8AC3E}">
        <p14:creationId xmlns:p14="http://schemas.microsoft.com/office/powerpoint/2010/main" val="223257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A20BD-F967-3221-002F-6313954542C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EF7CC1B7-BE59-EAE2-B36D-A59236620B3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61E04D9-6871-4F51-490C-3BBE2FEF73F1}"/>
              </a:ext>
            </a:extLst>
          </p:cNvPr>
          <p:cNvSpPr>
            <a:spLocks noGrp="1"/>
          </p:cNvSpPr>
          <p:nvPr>
            <p:ph type="dt" sz="half" idx="10"/>
          </p:nvPr>
        </p:nvSpPr>
        <p:spPr/>
        <p:txBody>
          <a:bodyPr/>
          <a:lstStyle/>
          <a:p>
            <a:fld id="{E06926A0-6794-4CFC-A779-DE74B1689D3C}" type="datetimeFigureOut">
              <a:rPr lang="es-PE" smtClean="0"/>
              <a:t>20/08/2023</a:t>
            </a:fld>
            <a:endParaRPr lang="es-PE"/>
          </a:p>
        </p:txBody>
      </p:sp>
      <p:sp>
        <p:nvSpPr>
          <p:cNvPr id="5" name="Marcador de pie de página 4">
            <a:extLst>
              <a:ext uri="{FF2B5EF4-FFF2-40B4-BE49-F238E27FC236}">
                <a16:creationId xmlns:a16="http://schemas.microsoft.com/office/drawing/2014/main" id="{3F4C60CB-F424-8A68-898B-F6473219C0F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D96158E-CFDE-3F10-65C7-8552D39E02EA}"/>
              </a:ext>
            </a:extLst>
          </p:cNvPr>
          <p:cNvSpPr>
            <a:spLocks noGrp="1"/>
          </p:cNvSpPr>
          <p:nvPr>
            <p:ph type="sldNum" sz="quarter" idx="12"/>
          </p:nvPr>
        </p:nvSpPr>
        <p:spPr/>
        <p:txBody>
          <a:bodyPr/>
          <a:lstStyle/>
          <a:p>
            <a:fld id="{F1756A1E-05F8-432F-AA92-74994C7BACCE}" type="slidenum">
              <a:rPr lang="es-PE" smtClean="0"/>
              <a:t>‹Nº›</a:t>
            </a:fld>
            <a:endParaRPr lang="es-PE"/>
          </a:p>
        </p:txBody>
      </p:sp>
    </p:spTree>
    <p:extLst>
      <p:ext uri="{BB962C8B-B14F-4D97-AF65-F5344CB8AC3E}">
        <p14:creationId xmlns:p14="http://schemas.microsoft.com/office/powerpoint/2010/main" val="119941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0B4501D-AF7F-30BB-3A8F-80D8389953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860ADDE-D3B3-7741-660B-31FB46E87FF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C905437-7FB4-6086-97A0-3C509ED5340D}"/>
              </a:ext>
            </a:extLst>
          </p:cNvPr>
          <p:cNvSpPr>
            <a:spLocks noGrp="1"/>
          </p:cNvSpPr>
          <p:nvPr>
            <p:ph type="dt" sz="half" idx="10"/>
          </p:nvPr>
        </p:nvSpPr>
        <p:spPr/>
        <p:txBody>
          <a:bodyPr/>
          <a:lstStyle/>
          <a:p>
            <a:fld id="{E06926A0-6794-4CFC-A779-DE74B1689D3C}" type="datetimeFigureOut">
              <a:rPr lang="es-PE" smtClean="0"/>
              <a:t>20/08/2023</a:t>
            </a:fld>
            <a:endParaRPr lang="es-PE"/>
          </a:p>
        </p:txBody>
      </p:sp>
      <p:sp>
        <p:nvSpPr>
          <p:cNvPr id="5" name="Marcador de pie de página 4">
            <a:extLst>
              <a:ext uri="{FF2B5EF4-FFF2-40B4-BE49-F238E27FC236}">
                <a16:creationId xmlns:a16="http://schemas.microsoft.com/office/drawing/2014/main" id="{E11FF862-A86A-66F2-931E-2724B9ED498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62827A0-7071-E63E-4F88-E3D11B489E37}"/>
              </a:ext>
            </a:extLst>
          </p:cNvPr>
          <p:cNvSpPr>
            <a:spLocks noGrp="1"/>
          </p:cNvSpPr>
          <p:nvPr>
            <p:ph type="sldNum" sz="quarter" idx="12"/>
          </p:nvPr>
        </p:nvSpPr>
        <p:spPr/>
        <p:txBody>
          <a:bodyPr/>
          <a:lstStyle/>
          <a:p>
            <a:fld id="{F1756A1E-05F8-432F-AA92-74994C7BACCE}" type="slidenum">
              <a:rPr lang="es-PE" smtClean="0"/>
              <a:t>‹Nº›</a:t>
            </a:fld>
            <a:endParaRPr lang="es-PE"/>
          </a:p>
        </p:txBody>
      </p:sp>
    </p:spTree>
    <p:extLst>
      <p:ext uri="{BB962C8B-B14F-4D97-AF65-F5344CB8AC3E}">
        <p14:creationId xmlns:p14="http://schemas.microsoft.com/office/powerpoint/2010/main" val="24689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16C03-D8F6-2603-A943-2D73A4A6EB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4803941-1868-4FE2-D11F-9378F7DFF4F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F8E6534-1A44-BF6C-C755-544BE6755AED}"/>
              </a:ext>
            </a:extLst>
          </p:cNvPr>
          <p:cNvSpPr>
            <a:spLocks noGrp="1"/>
          </p:cNvSpPr>
          <p:nvPr>
            <p:ph type="dt" sz="half" idx="10"/>
          </p:nvPr>
        </p:nvSpPr>
        <p:spPr/>
        <p:txBody>
          <a:bodyPr/>
          <a:lstStyle/>
          <a:p>
            <a:fld id="{E06926A0-6794-4CFC-A779-DE74B1689D3C}" type="datetimeFigureOut">
              <a:rPr lang="es-PE" smtClean="0"/>
              <a:t>20/08/2023</a:t>
            </a:fld>
            <a:endParaRPr lang="es-PE"/>
          </a:p>
        </p:txBody>
      </p:sp>
      <p:sp>
        <p:nvSpPr>
          <p:cNvPr id="5" name="Marcador de pie de página 4">
            <a:extLst>
              <a:ext uri="{FF2B5EF4-FFF2-40B4-BE49-F238E27FC236}">
                <a16:creationId xmlns:a16="http://schemas.microsoft.com/office/drawing/2014/main" id="{191797BC-EBE6-DE3E-923A-2803403D0F8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347CE31-5F9B-FEA9-0965-0466F201652A}"/>
              </a:ext>
            </a:extLst>
          </p:cNvPr>
          <p:cNvSpPr>
            <a:spLocks noGrp="1"/>
          </p:cNvSpPr>
          <p:nvPr>
            <p:ph type="sldNum" sz="quarter" idx="12"/>
          </p:nvPr>
        </p:nvSpPr>
        <p:spPr/>
        <p:txBody>
          <a:bodyPr/>
          <a:lstStyle/>
          <a:p>
            <a:fld id="{F1756A1E-05F8-432F-AA92-74994C7BACCE}" type="slidenum">
              <a:rPr lang="es-PE" smtClean="0"/>
              <a:t>‹Nº›</a:t>
            </a:fld>
            <a:endParaRPr lang="es-PE"/>
          </a:p>
        </p:txBody>
      </p:sp>
    </p:spTree>
    <p:extLst>
      <p:ext uri="{BB962C8B-B14F-4D97-AF65-F5344CB8AC3E}">
        <p14:creationId xmlns:p14="http://schemas.microsoft.com/office/powerpoint/2010/main" val="159975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7F2F0-7DE0-9BFE-37DA-1D2C4DE8F2E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AB0D95C-40EC-EF6D-B7D6-DA68EEDD5E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F874C71-5EF4-4A00-CE02-1AAF8B0BEDFC}"/>
              </a:ext>
            </a:extLst>
          </p:cNvPr>
          <p:cNvSpPr>
            <a:spLocks noGrp="1"/>
          </p:cNvSpPr>
          <p:nvPr>
            <p:ph type="dt" sz="half" idx="10"/>
          </p:nvPr>
        </p:nvSpPr>
        <p:spPr/>
        <p:txBody>
          <a:bodyPr/>
          <a:lstStyle/>
          <a:p>
            <a:fld id="{E06926A0-6794-4CFC-A779-DE74B1689D3C}" type="datetimeFigureOut">
              <a:rPr lang="es-PE" smtClean="0"/>
              <a:t>20/08/2023</a:t>
            </a:fld>
            <a:endParaRPr lang="es-PE"/>
          </a:p>
        </p:txBody>
      </p:sp>
      <p:sp>
        <p:nvSpPr>
          <p:cNvPr id="5" name="Marcador de pie de página 4">
            <a:extLst>
              <a:ext uri="{FF2B5EF4-FFF2-40B4-BE49-F238E27FC236}">
                <a16:creationId xmlns:a16="http://schemas.microsoft.com/office/drawing/2014/main" id="{831F1AD7-75C9-726B-5A1F-91016E12BC4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BF68457-5069-8CD5-5E95-E288443A990C}"/>
              </a:ext>
            </a:extLst>
          </p:cNvPr>
          <p:cNvSpPr>
            <a:spLocks noGrp="1"/>
          </p:cNvSpPr>
          <p:nvPr>
            <p:ph type="sldNum" sz="quarter" idx="12"/>
          </p:nvPr>
        </p:nvSpPr>
        <p:spPr/>
        <p:txBody>
          <a:bodyPr/>
          <a:lstStyle/>
          <a:p>
            <a:fld id="{F1756A1E-05F8-432F-AA92-74994C7BACCE}" type="slidenum">
              <a:rPr lang="es-PE" smtClean="0"/>
              <a:t>‹Nº›</a:t>
            </a:fld>
            <a:endParaRPr lang="es-PE"/>
          </a:p>
        </p:txBody>
      </p:sp>
    </p:spTree>
    <p:extLst>
      <p:ext uri="{BB962C8B-B14F-4D97-AF65-F5344CB8AC3E}">
        <p14:creationId xmlns:p14="http://schemas.microsoft.com/office/powerpoint/2010/main" val="157768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396AB-1712-EDBF-BB59-81A94D61A1C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4B099C6-1B12-21FA-1B0C-BB8463C6EB6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20BB8089-5CA2-CB3E-9C31-D23A4869205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4CBA1049-04FF-A735-3210-75B9FA51FABA}"/>
              </a:ext>
            </a:extLst>
          </p:cNvPr>
          <p:cNvSpPr>
            <a:spLocks noGrp="1"/>
          </p:cNvSpPr>
          <p:nvPr>
            <p:ph type="dt" sz="half" idx="10"/>
          </p:nvPr>
        </p:nvSpPr>
        <p:spPr/>
        <p:txBody>
          <a:bodyPr/>
          <a:lstStyle/>
          <a:p>
            <a:fld id="{E06926A0-6794-4CFC-A779-DE74B1689D3C}" type="datetimeFigureOut">
              <a:rPr lang="es-PE" smtClean="0"/>
              <a:t>20/08/2023</a:t>
            </a:fld>
            <a:endParaRPr lang="es-PE"/>
          </a:p>
        </p:txBody>
      </p:sp>
      <p:sp>
        <p:nvSpPr>
          <p:cNvPr id="6" name="Marcador de pie de página 5">
            <a:extLst>
              <a:ext uri="{FF2B5EF4-FFF2-40B4-BE49-F238E27FC236}">
                <a16:creationId xmlns:a16="http://schemas.microsoft.com/office/drawing/2014/main" id="{E2CE9350-6B2D-37EE-B0B0-4DA990C6E1E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358F4D0-C277-5D47-6486-7141D888C2EB}"/>
              </a:ext>
            </a:extLst>
          </p:cNvPr>
          <p:cNvSpPr>
            <a:spLocks noGrp="1"/>
          </p:cNvSpPr>
          <p:nvPr>
            <p:ph type="sldNum" sz="quarter" idx="12"/>
          </p:nvPr>
        </p:nvSpPr>
        <p:spPr/>
        <p:txBody>
          <a:bodyPr/>
          <a:lstStyle/>
          <a:p>
            <a:fld id="{F1756A1E-05F8-432F-AA92-74994C7BACCE}" type="slidenum">
              <a:rPr lang="es-PE" smtClean="0"/>
              <a:t>‹Nº›</a:t>
            </a:fld>
            <a:endParaRPr lang="es-PE"/>
          </a:p>
        </p:txBody>
      </p:sp>
    </p:spTree>
    <p:extLst>
      <p:ext uri="{BB962C8B-B14F-4D97-AF65-F5344CB8AC3E}">
        <p14:creationId xmlns:p14="http://schemas.microsoft.com/office/powerpoint/2010/main" val="255896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2D889-ECFE-C98B-3B9C-4B826DEC609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F9BA68B-4FC9-B88E-BECF-49344D0B30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91657A6-FDB7-CEEF-4E7D-F6526BAC06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CF112FB1-7070-343D-B0FC-012210799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F1BDCB-750D-9D53-BCCB-C60CA26D2E9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5041578B-6532-E1CB-6EFD-71A7F09E5BE7}"/>
              </a:ext>
            </a:extLst>
          </p:cNvPr>
          <p:cNvSpPr>
            <a:spLocks noGrp="1"/>
          </p:cNvSpPr>
          <p:nvPr>
            <p:ph type="dt" sz="half" idx="10"/>
          </p:nvPr>
        </p:nvSpPr>
        <p:spPr/>
        <p:txBody>
          <a:bodyPr/>
          <a:lstStyle/>
          <a:p>
            <a:fld id="{E06926A0-6794-4CFC-A779-DE74B1689D3C}" type="datetimeFigureOut">
              <a:rPr lang="es-PE" smtClean="0"/>
              <a:t>20/08/2023</a:t>
            </a:fld>
            <a:endParaRPr lang="es-PE"/>
          </a:p>
        </p:txBody>
      </p:sp>
      <p:sp>
        <p:nvSpPr>
          <p:cNvPr id="8" name="Marcador de pie de página 7">
            <a:extLst>
              <a:ext uri="{FF2B5EF4-FFF2-40B4-BE49-F238E27FC236}">
                <a16:creationId xmlns:a16="http://schemas.microsoft.com/office/drawing/2014/main" id="{A1525E91-E008-DC29-91AC-D0BB8013C34B}"/>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33F51AA6-CA49-1CD3-33A1-1361E72B1886}"/>
              </a:ext>
            </a:extLst>
          </p:cNvPr>
          <p:cNvSpPr>
            <a:spLocks noGrp="1"/>
          </p:cNvSpPr>
          <p:nvPr>
            <p:ph type="sldNum" sz="quarter" idx="12"/>
          </p:nvPr>
        </p:nvSpPr>
        <p:spPr/>
        <p:txBody>
          <a:bodyPr/>
          <a:lstStyle/>
          <a:p>
            <a:fld id="{F1756A1E-05F8-432F-AA92-74994C7BACCE}" type="slidenum">
              <a:rPr lang="es-PE" smtClean="0"/>
              <a:t>‹Nº›</a:t>
            </a:fld>
            <a:endParaRPr lang="es-PE"/>
          </a:p>
        </p:txBody>
      </p:sp>
    </p:spTree>
    <p:extLst>
      <p:ext uri="{BB962C8B-B14F-4D97-AF65-F5344CB8AC3E}">
        <p14:creationId xmlns:p14="http://schemas.microsoft.com/office/powerpoint/2010/main" val="198525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0B5BF-227A-D719-31C6-41BFDB1154A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74D77438-F9DC-48DA-D584-0AFE9BDC32FB}"/>
              </a:ext>
            </a:extLst>
          </p:cNvPr>
          <p:cNvSpPr>
            <a:spLocks noGrp="1"/>
          </p:cNvSpPr>
          <p:nvPr>
            <p:ph type="dt" sz="half" idx="10"/>
          </p:nvPr>
        </p:nvSpPr>
        <p:spPr/>
        <p:txBody>
          <a:bodyPr/>
          <a:lstStyle/>
          <a:p>
            <a:fld id="{E06926A0-6794-4CFC-A779-DE74B1689D3C}" type="datetimeFigureOut">
              <a:rPr lang="es-PE" smtClean="0"/>
              <a:t>20/08/2023</a:t>
            </a:fld>
            <a:endParaRPr lang="es-PE"/>
          </a:p>
        </p:txBody>
      </p:sp>
      <p:sp>
        <p:nvSpPr>
          <p:cNvPr id="4" name="Marcador de pie de página 3">
            <a:extLst>
              <a:ext uri="{FF2B5EF4-FFF2-40B4-BE49-F238E27FC236}">
                <a16:creationId xmlns:a16="http://schemas.microsoft.com/office/drawing/2014/main" id="{1779DDB8-F533-B1A4-CDF1-855D363D0AF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92EBA805-DA83-AED7-E4F8-7267BA07C112}"/>
              </a:ext>
            </a:extLst>
          </p:cNvPr>
          <p:cNvSpPr>
            <a:spLocks noGrp="1"/>
          </p:cNvSpPr>
          <p:nvPr>
            <p:ph type="sldNum" sz="quarter" idx="12"/>
          </p:nvPr>
        </p:nvSpPr>
        <p:spPr/>
        <p:txBody>
          <a:bodyPr/>
          <a:lstStyle/>
          <a:p>
            <a:fld id="{F1756A1E-05F8-432F-AA92-74994C7BACCE}" type="slidenum">
              <a:rPr lang="es-PE" smtClean="0"/>
              <a:t>‹Nº›</a:t>
            </a:fld>
            <a:endParaRPr lang="es-PE"/>
          </a:p>
        </p:txBody>
      </p:sp>
    </p:spTree>
    <p:extLst>
      <p:ext uri="{BB962C8B-B14F-4D97-AF65-F5344CB8AC3E}">
        <p14:creationId xmlns:p14="http://schemas.microsoft.com/office/powerpoint/2010/main" val="151465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B4844F-4BFA-1B77-EEC8-99B98A49E9B1}"/>
              </a:ext>
            </a:extLst>
          </p:cNvPr>
          <p:cNvSpPr>
            <a:spLocks noGrp="1"/>
          </p:cNvSpPr>
          <p:nvPr>
            <p:ph type="dt" sz="half" idx="10"/>
          </p:nvPr>
        </p:nvSpPr>
        <p:spPr/>
        <p:txBody>
          <a:bodyPr/>
          <a:lstStyle/>
          <a:p>
            <a:fld id="{E06926A0-6794-4CFC-A779-DE74B1689D3C}" type="datetimeFigureOut">
              <a:rPr lang="es-PE" smtClean="0"/>
              <a:t>20/08/2023</a:t>
            </a:fld>
            <a:endParaRPr lang="es-PE"/>
          </a:p>
        </p:txBody>
      </p:sp>
      <p:sp>
        <p:nvSpPr>
          <p:cNvPr id="3" name="Marcador de pie de página 2">
            <a:extLst>
              <a:ext uri="{FF2B5EF4-FFF2-40B4-BE49-F238E27FC236}">
                <a16:creationId xmlns:a16="http://schemas.microsoft.com/office/drawing/2014/main" id="{7A5453D0-7E49-FF66-5FE2-EF6639A211F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E89091AF-11A8-F987-79E0-8FC1D1C04A81}"/>
              </a:ext>
            </a:extLst>
          </p:cNvPr>
          <p:cNvSpPr>
            <a:spLocks noGrp="1"/>
          </p:cNvSpPr>
          <p:nvPr>
            <p:ph type="sldNum" sz="quarter" idx="12"/>
          </p:nvPr>
        </p:nvSpPr>
        <p:spPr/>
        <p:txBody>
          <a:bodyPr/>
          <a:lstStyle/>
          <a:p>
            <a:fld id="{F1756A1E-05F8-432F-AA92-74994C7BACCE}" type="slidenum">
              <a:rPr lang="es-PE" smtClean="0"/>
              <a:t>‹Nº›</a:t>
            </a:fld>
            <a:endParaRPr lang="es-PE"/>
          </a:p>
        </p:txBody>
      </p:sp>
    </p:spTree>
    <p:extLst>
      <p:ext uri="{BB962C8B-B14F-4D97-AF65-F5344CB8AC3E}">
        <p14:creationId xmlns:p14="http://schemas.microsoft.com/office/powerpoint/2010/main" val="427303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83DF4-0339-55E9-1BB0-C81ED3F8DD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0AFDBDC-7297-D8A1-0C54-7311632B1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DBA25347-043D-4872-3047-A89058C98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F885E2F-9322-4706-C2BC-AE56D817FF7A}"/>
              </a:ext>
            </a:extLst>
          </p:cNvPr>
          <p:cNvSpPr>
            <a:spLocks noGrp="1"/>
          </p:cNvSpPr>
          <p:nvPr>
            <p:ph type="dt" sz="half" idx="10"/>
          </p:nvPr>
        </p:nvSpPr>
        <p:spPr/>
        <p:txBody>
          <a:bodyPr/>
          <a:lstStyle/>
          <a:p>
            <a:fld id="{E06926A0-6794-4CFC-A779-DE74B1689D3C}" type="datetimeFigureOut">
              <a:rPr lang="es-PE" smtClean="0"/>
              <a:t>20/08/2023</a:t>
            </a:fld>
            <a:endParaRPr lang="es-PE"/>
          </a:p>
        </p:txBody>
      </p:sp>
      <p:sp>
        <p:nvSpPr>
          <p:cNvPr id="6" name="Marcador de pie de página 5">
            <a:extLst>
              <a:ext uri="{FF2B5EF4-FFF2-40B4-BE49-F238E27FC236}">
                <a16:creationId xmlns:a16="http://schemas.microsoft.com/office/drawing/2014/main" id="{C4324C39-97D9-FB2A-3321-B8BDB564BD1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1F2AB71-1723-83BA-4087-3C7E3FA9C885}"/>
              </a:ext>
            </a:extLst>
          </p:cNvPr>
          <p:cNvSpPr>
            <a:spLocks noGrp="1"/>
          </p:cNvSpPr>
          <p:nvPr>
            <p:ph type="sldNum" sz="quarter" idx="12"/>
          </p:nvPr>
        </p:nvSpPr>
        <p:spPr/>
        <p:txBody>
          <a:bodyPr/>
          <a:lstStyle/>
          <a:p>
            <a:fld id="{F1756A1E-05F8-432F-AA92-74994C7BACCE}" type="slidenum">
              <a:rPr lang="es-PE" smtClean="0"/>
              <a:t>‹Nº›</a:t>
            </a:fld>
            <a:endParaRPr lang="es-PE"/>
          </a:p>
        </p:txBody>
      </p:sp>
    </p:spTree>
    <p:extLst>
      <p:ext uri="{BB962C8B-B14F-4D97-AF65-F5344CB8AC3E}">
        <p14:creationId xmlns:p14="http://schemas.microsoft.com/office/powerpoint/2010/main" val="169647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C1984-3A59-C3B1-7C88-13F8B1D5E7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68B8C488-B110-CBC6-7ABC-CB835CEEC2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385051D4-E3B3-A006-CA79-29282B3FD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C7BAC0-C0C7-5F15-375D-0DDA981AE953}"/>
              </a:ext>
            </a:extLst>
          </p:cNvPr>
          <p:cNvSpPr>
            <a:spLocks noGrp="1"/>
          </p:cNvSpPr>
          <p:nvPr>
            <p:ph type="dt" sz="half" idx="10"/>
          </p:nvPr>
        </p:nvSpPr>
        <p:spPr/>
        <p:txBody>
          <a:bodyPr/>
          <a:lstStyle/>
          <a:p>
            <a:fld id="{E06926A0-6794-4CFC-A779-DE74B1689D3C}" type="datetimeFigureOut">
              <a:rPr lang="es-PE" smtClean="0"/>
              <a:t>20/08/2023</a:t>
            </a:fld>
            <a:endParaRPr lang="es-PE"/>
          </a:p>
        </p:txBody>
      </p:sp>
      <p:sp>
        <p:nvSpPr>
          <p:cNvPr id="6" name="Marcador de pie de página 5">
            <a:extLst>
              <a:ext uri="{FF2B5EF4-FFF2-40B4-BE49-F238E27FC236}">
                <a16:creationId xmlns:a16="http://schemas.microsoft.com/office/drawing/2014/main" id="{8796C6F9-5C68-832A-22D9-C44D6D9CCE7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86529D3-A97B-13FF-E3CF-31242B1438C5}"/>
              </a:ext>
            </a:extLst>
          </p:cNvPr>
          <p:cNvSpPr>
            <a:spLocks noGrp="1"/>
          </p:cNvSpPr>
          <p:nvPr>
            <p:ph type="sldNum" sz="quarter" idx="12"/>
          </p:nvPr>
        </p:nvSpPr>
        <p:spPr/>
        <p:txBody>
          <a:bodyPr/>
          <a:lstStyle/>
          <a:p>
            <a:fld id="{F1756A1E-05F8-432F-AA92-74994C7BACCE}" type="slidenum">
              <a:rPr lang="es-PE" smtClean="0"/>
              <a:t>‹Nº›</a:t>
            </a:fld>
            <a:endParaRPr lang="es-PE"/>
          </a:p>
        </p:txBody>
      </p:sp>
    </p:spTree>
    <p:extLst>
      <p:ext uri="{BB962C8B-B14F-4D97-AF65-F5344CB8AC3E}">
        <p14:creationId xmlns:p14="http://schemas.microsoft.com/office/powerpoint/2010/main" val="416933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CC03247-E2EC-27B0-2E39-3ED25B313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9B9CC05-E1ED-B363-2A9B-2627F973A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35DC57D-946D-C581-E9EB-1BF2973403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926A0-6794-4CFC-A779-DE74B1689D3C}" type="datetimeFigureOut">
              <a:rPr lang="es-PE" smtClean="0"/>
              <a:t>20/08/2023</a:t>
            </a:fld>
            <a:endParaRPr lang="es-PE"/>
          </a:p>
        </p:txBody>
      </p:sp>
      <p:sp>
        <p:nvSpPr>
          <p:cNvPr id="5" name="Marcador de pie de página 4">
            <a:extLst>
              <a:ext uri="{FF2B5EF4-FFF2-40B4-BE49-F238E27FC236}">
                <a16:creationId xmlns:a16="http://schemas.microsoft.com/office/drawing/2014/main" id="{71FBCE43-5645-DD3E-CC43-699BDEDDB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3423AABE-35FA-361A-97CB-3DE451927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56A1E-05F8-432F-AA92-74994C7BACCE}" type="slidenum">
              <a:rPr lang="es-PE" smtClean="0"/>
              <a:t>‹Nº›</a:t>
            </a:fld>
            <a:endParaRPr lang="es-PE"/>
          </a:p>
        </p:txBody>
      </p:sp>
    </p:spTree>
    <p:extLst>
      <p:ext uri="{BB962C8B-B14F-4D97-AF65-F5344CB8AC3E}">
        <p14:creationId xmlns:p14="http://schemas.microsoft.com/office/powerpoint/2010/main" val="253111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BF511F3-812A-4499-B359-66D7D18D3D7A}"/>
              </a:ext>
            </a:extLst>
          </p:cNvPr>
          <p:cNvSpPr txBox="1"/>
          <p:nvPr/>
        </p:nvSpPr>
        <p:spPr>
          <a:xfrm>
            <a:off x="3204827" y="4622707"/>
            <a:ext cx="6297295" cy="1489075"/>
          </a:xfrm>
          <a:prstGeom prst="rect">
            <a:avLst/>
          </a:prstGeom>
        </p:spPr>
        <p:txBody>
          <a:bodyPr vert="horz" wrap="square" lIns="0" tIns="12700" rIns="0" bIns="0" rtlCol="0">
            <a:spAutoFit/>
          </a:bodyPr>
          <a:lstStyle/>
          <a:p>
            <a:pPr marL="4445" algn="ctr">
              <a:lnSpc>
                <a:spcPct val="100000"/>
              </a:lnSpc>
              <a:spcBef>
                <a:spcPts val="100"/>
              </a:spcBef>
            </a:pPr>
            <a:r>
              <a:rPr sz="4800" b="1" spc="-5" dirty="0">
                <a:solidFill>
                  <a:srgbClr val="006FC0"/>
                </a:solidFill>
                <a:latin typeface="Arial"/>
                <a:cs typeface="Arial"/>
              </a:rPr>
              <a:t>IDE</a:t>
            </a:r>
            <a:r>
              <a:rPr sz="4800" b="1" spc="-20" dirty="0">
                <a:solidFill>
                  <a:srgbClr val="006FC0"/>
                </a:solidFill>
                <a:latin typeface="Arial"/>
                <a:cs typeface="Arial"/>
              </a:rPr>
              <a:t> </a:t>
            </a:r>
            <a:r>
              <a:rPr sz="4800" b="1" spc="-5" dirty="0">
                <a:solidFill>
                  <a:srgbClr val="006FC0"/>
                </a:solidFill>
                <a:latin typeface="Arial"/>
                <a:cs typeface="Arial"/>
              </a:rPr>
              <a:t>Visual</a:t>
            </a:r>
            <a:r>
              <a:rPr sz="4800" b="1" spc="20" dirty="0">
                <a:solidFill>
                  <a:srgbClr val="006FC0"/>
                </a:solidFill>
                <a:latin typeface="Arial"/>
                <a:cs typeface="Arial"/>
              </a:rPr>
              <a:t> </a:t>
            </a:r>
            <a:r>
              <a:rPr sz="4800" b="1" dirty="0">
                <a:solidFill>
                  <a:srgbClr val="006FC0"/>
                </a:solidFill>
                <a:latin typeface="Arial"/>
                <a:cs typeface="Arial"/>
              </a:rPr>
              <a:t>Studio,</a:t>
            </a:r>
            <a:endParaRPr sz="4800" dirty="0">
              <a:latin typeface="Arial"/>
              <a:cs typeface="Arial"/>
            </a:endParaRPr>
          </a:p>
          <a:p>
            <a:pPr algn="ctr">
              <a:lnSpc>
                <a:spcPct val="100000"/>
              </a:lnSpc>
            </a:pPr>
            <a:r>
              <a:rPr sz="4800" b="1" dirty="0">
                <a:solidFill>
                  <a:srgbClr val="006FC0"/>
                </a:solidFill>
                <a:latin typeface="Arial"/>
                <a:cs typeface="Arial"/>
              </a:rPr>
              <a:t>.NET</a:t>
            </a:r>
            <a:r>
              <a:rPr sz="4800" b="1" spc="-20" dirty="0">
                <a:solidFill>
                  <a:srgbClr val="006FC0"/>
                </a:solidFill>
                <a:latin typeface="Arial"/>
                <a:cs typeface="Arial"/>
              </a:rPr>
              <a:t> </a:t>
            </a:r>
            <a:r>
              <a:rPr sz="4800" b="1" spc="-5" dirty="0">
                <a:solidFill>
                  <a:srgbClr val="006FC0"/>
                </a:solidFill>
                <a:latin typeface="Arial"/>
                <a:cs typeface="Arial"/>
              </a:rPr>
              <a:t>Framework</a:t>
            </a:r>
            <a:r>
              <a:rPr sz="4800" b="1" spc="5" dirty="0">
                <a:solidFill>
                  <a:srgbClr val="006FC0"/>
                </a:solidFill>
                <a:latin typeface="Arial"/>
                <a:cs typeface="Arial"/>
              </a:rPr>
              <a:t> </a:t>
            </a:r>
            <a:r>
              <a:rPr sz="4800" b="1" dirty="0">
                <a:solidFill>
                  <a:srgbClr val="006FC0"/>
                </a:solidFill>
                <a:latin typeface="Arial"/>
                <a:cs typeface="Arial"/>
              </a:rPr>
              <a:t>y</a:t>
            </a:r>
            <a:r>
              <a:rPr sz="4800" b="1" spc="-20" dirty="0">
                <a:solidFill>
                  <a:srgbClr val="006FC0"/>
                </a:solidFill>
                <a:latin typeface="Arial"/>
                <a:cs typeface="Arial"/>
              </a:rPr>
              <a:t> </a:t>
            </a:r>
            <a:r>
              <a:rPr sz="4800" b="1" dirty="0">
                <a:solidFill>
                  <a:srgbClr val="006FC0"/>
                </a:solidFill>
                <a:latin typeface="Arial"/>
                <a:cs typeface="Arial"/>
              </a:rPr>
              <a:t>C#</a:t>
            </a:r>
            <a:endParaRPr sz="4800" dirty="0">
              <a:latin typeface="Arial"/>
              <a:cs typeface="Arial"/>
            </a:endParaRPr>
          </a:p>
        </p:txBody>
      </p:sp>
      <p:pic>
        <p:nvPicPr>
          <p:cNvPr id="5" name="object 3">
            <a:extLst>
              <a:ext uri="{FF2B5EF4-FFF2-40B4-BE49-F238E27FC236}">
                <a16:creationId xmlns:a16="http://schemas.microsoft.com/office/drawing/2014/main" id="{DB3C5712-890E-C9D8-C933-5D766C6CB027}"/>
              </a:ext>
            </a:extLst>
          </p:cNvPr>
          <p:cNvPicPr/>
          <p:nvPr/>
        </p:nvPicPr>
        <p:blipFill>
          <a:blip r:embed="rId2" cstate="print"/>
          <a:stretch>
            <a:fillRect/>
          </a:stretch>
        </p:blipFill>
        <p:spPr>
          <a:xfrm>
            <a:off x="0" y="0"/>
            <a:ext cx="12192000" cy="4100660"/>
          </a:xfrm>
          <a:prstGeom prst="rect">
            <a:avLst/>
          </a:prstGeom>
        </p:spPr>
      </p:pic>
    </p:spTree>
    <p:extLst>
      <p:ext uri="{BB962C8B-B14F-4D97-AF65-F5344CB8AC3E}">
        <p14:creationId xmlns:p14="http://schemas.microsoft.com/office/powerpoint/2010/main" val="250930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E6D93CA-E9FE-5062-0BD6-329942E3AF50}"/>
              </a:ext>
            </a:extLst>
          </p:cNvPr>
          <p:cNvSpPr txBox="1">
            <a:spLocks/>
          </p:cNvSpPr>
          <p:nvPr/>
        </p:nvSpPr>
        <p:spPr>
          <a:xfrm>
            <a:off x="3052414" y="114099"/>
            <a:ext cx="6006903" cy="56682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s-PE" sz="3600" b="1" kern="0" spc="-5" dirty="0">
                <a:solidFill>
                  <a:srgbClr val="006FC0"/>
                </a:solidFill>
                <a:latin typeface="Arial"/>
                <a:cs typeface="Arial"/>
              </a:rPr>
              <a:t>Sintaxis del lenguaje C#</a:t>
            </a:r>
            <a:endParaRPr lang="es-PE" spc="-5" dirty="0"/>
          </a:p>
        </p:txBody>
      </p:sp>
      <p:sp>
        <p:nvSpPr>
          <p:cNvPr id="5" name="CuadroTexto 4">
            <a:extLst>
              <a:ext uri="{FF2B5EF4-FFF2-40B4-BE49-F238E27FC236}">
                <a16:creationId xmlns:a16="http://schemas.microsoft.com/office/drawing/2014/main" id="{C73AACFF-A47A-2C9B-95AE-58B6234ECD8F}"/>
              </a:ext>
            </a:extLst>
          </p:cNvPr>
          <p:cNvSpPr txBox="1"/>
          <p:nvPr/>
        </p:nvSpPr>
        <p:spPr>
          <a:xfrm>
            <a:off x="117998" y="894017"/>
            <a:ext cx="11875734" cy="5518947"/>
          </a:xfrm>
          <a:prstGeom prst="rect">
            <a:avLst/>
          </a:prstGeom>
          <a:noFill/>
        </p:spPr>
        <p:txBody>
          <a:bodyPr wrap="square">
            <a:spAutoFit/>
          </a:bodyPr>
          <a:lstStyle/>
          <a:p>
            <a:pPr marL="469265" marR="5715" indent="-457200" algn="just">
              <a:lnSpc>
                <a:spcPct val="80000"/>
              </a:lnSpc>
              <a:spcBef>
                <a:spcPts val="800"/>
              </a:spcBef>
              <a:buFont typeface="Wingdings" panose="05000000000000000000" pitchFamily="2" charset="2"/>
              <a:buChar char="v"/>
              <a:tabLst>
                <a:tab pos="356235" algn="l"/>
              </a:tabLst>
            </a:pPr>
            <a:r>
              <a:rPr lang="es-ES" sz="3600" dirty="0">
                <a:solidFill>
                  <a:prstClr val="black"/>
                </a:solidFill>
                <a:latin typeface="Times New Roman" panose="02020603050405020304" pitchFamily="18" charset="0"/>
                <a:cs typeface="Times New Roman" panose="02020603050405020304" pitchFamily="18" charset="0"/>
              </a:rPr>
              <a:t>Su sintaxis es muy expresiva, pero también  sencilla y fácil de aprender.</a:t>
            </a:r>
          </a:p>
          <a:p>
            <a:pPr marL="469265" marR="5715" indent="-457200" algn="just">
              <a:lnSpc>
                <a:spcPct val="80000"/>
              </a:lnSpc>
              <a:spcBef>
                <a:spcPts val="800"/>
              </a:spcBef>
              <a:buFont typeface="Wingdings" panose="05000000000000000000" pitchFamily="2" charset="2"/>
              <a:buChar char="v"/>
              <a:tabLst>
                <a:tab pos="356235" algn="l"/>
              </a:tabLst>
            </a:pPr>
            <a:endParaRPr lang="es-ES" sz="1200" dirty="0">
              <a:solidFill>
                <a:prstClr val="black"/>
              </a:solidFill>
              <a:latin typeface="Times New Roman" panose="02020603050405020304" pitchFamily="18" charset="0"/>
              <a:cs typeface="Times New Roman" panose="02020603050405020304" pitchFamily="18" charset="0"/>
            </a:endParaRPr>
          </a:p>
          <a:p>
            <a:pPr marL="469265" marR="5715" indent="-457200" algn="just">
              <a:lnSpc>
                <a:spcPct val="80000"/>
              </a:lnSpc>
              <a:spcBef>
                <a:spcPts val="695"/>
              </a:spcBef>
              <a:buFont typeface="Wingdings" panose="05000000000000000000" pitchFamily="2" charset="2"/>
              <a:buChar char="v"/>
              <a:tabLst>
                <a:tab pos="356235" algn="l"/>
              </a:tabLst>
            </a:pPr>
            <a:r>
              <a:rPr lang="es-ES" sz="3600" dirty="0">
                <a:solidFill>
                  <a:prstClr val="black"/>
                </a:solidFill>
                <a:latin typeface="Times New Roman" panose="02020603050405020304" pitchFamily="18" charset="0"/>
                <a:cs typeface="Times New Roman" panose="02020603050405020304" pitchFamily="18" charset="0"/>
              </a:rPr>
              <a:t>Cualquier persona familiarizada con C, C++ o  Java, reconocerá al instante la sintaxis de  llaves de C#.</a:t>
            </a:r>
          </a:p>
          <a:p>
            <a:pPr marL="469265" marR="5715" indent="-457200" algn="just">
              <a:lnSpc>
                <a:spcPct val="80000"/>
              </a:lnSpc>
              <a:spcBef>
                <a:spcPts val="695"/>
              </a:spcBef>
              <a:buFont typeface="Wingdings" panose="05000000000000000000" pitchFamily="2" charset="2"/>
              <a:buChar char="v"/>
              <a:tabLst>
                <a:tab pos="356235" algn="l"/>
              </a:tabLst>
            </a:pPr>
            <a:endParaRPr lang="es-ES" sz="1200" dirty="0">
              <a:solidFill>
                <a:prstClr val="black"/>
              </a:solidFill>
              <a:latin typeface="Times New Roman" panose="02020603050405020304" pitchFamily="18" charset="0"/>
              <a:cs typeface="Times New Roman" panose="02020603050405020304" pitchFamily="18" charset="0"/>
            </a:endParaRPr>
          </a:p>
          <a:p>
            <a:pPr marL="469265" marR="5080" indent="-457200" algn="just">
              <a:lnSpc>
                <a:spcPct val="80000"/>
              </a:lnSpc>
              <a:spcBef>
                <a:spcPts val="695"/>
              </a:spcBef>
              <a:buFont typeface="Wingdings" panose="05000000000000000000" pitchFamily="2" charset="2"/>
              <a:buChar char="v"/>
              <a:tabLst>
                <a:tab pos="356235" algn="l"/>
              </a:tabLst>
            </a:pPr>
            <a:r>
              <a:rPr lang="es-ES" sz="3600" dirty="0">
                <a:solidFill>
                  <a:prstClr val="black"/>
                </a:solidFill>
                <a:latin typeface="Times New Roman" panose="02020603050405020304" pitchFamily="18" charset="0"/>
                <a:cs typeface="Times New Roman" panose="02020603050405020304" pitchFamily="18" charset="0"/>
              </a:rPr>
              <a:t>Proporciona características que no se  encuentran en Java, como enumeraciones,  expresiones lambda y acceso directo a  memoria.</a:t>
            </a:r>
          </a:p>
          <a:p>
            <a:pPr marL="469265" marR="5080" indent="-457200" algn="just">
              <a:lnSpc>
                <a:spcPct val="80000"/>
              </a:lnSpc>
              <a:spcBef>
                <a:spcPts val="695"/>
              </a:spcBef>
              <a:buFont typeface="Wingdings" panose="05000000000000000000" pitchFamily="2" charset="2"/>
              <a:buChar char="v"/>
              <a:tabLst>
                <a:tab pos="356235" algn="l"/>
              </a:tabLst>
            </a:pPr>
            <a:endParaRPr lang="es-ES" sz="1200" dirty="0">
              <a:solidFill>
                <a:prstClr val="black"/>
              </a:solidFill>
              <a:latin typeface="Times New Roman" panose="02020603050405020304" pitchFamily="18" charset="0"/>
              <a:cs typeface="Times New Roman" panose="02020603050405020304" pitchFamily="18" charset="0"/>
            </a:endParaRPr>
          </a:p>
          <a:p>
            <a:pPr marL="469265" marR="8255" indent="-457200" algn="just">
              <a:lnSpc>
                <a:spcPct val="80000"/>
              </a:lnSpc>
              <a:spcBef>
                <a:spcPts val="675"/>
              </a:spcBef>
              <a:buFont typeface="Wingdings" panose="05000000000000000000" pitchFamily="2" charset="2"/>
              <a:buChar char="v"/>
              <a:tabLst>
                <a:tab pos="356235" algn="l"/>
              </a:tabLst>
            </a:pPr>
            <a:r>
              <a:rPr lang="es-ES" sz="3600" dirty="0">
                <a:solidFill>
                  <a:prstClr val="black"/>
                </a:solidFill>
                <a:latin typeface="Times New Roman" panose="02020603050405020304" pitchFamily="18" charset="0"/>
                <a:cs typeface="Times New Roman" panose="02020603050405020304" pitchFamily="18" charset="0"/>
              </a:rPr>
              <a:t>Las expresiones Language - Integrated Query  (LINQ) convierten la consulta fuertemente tipada  en una construcción de lenguaje de primera  clase.</a:t>
            </a:r>
          </a:p>
        </p:txBody>
      </p:sp>
    </p:spTree>
    <p:extLst>
      <p:ext uri="{BB962C8B-B14F-4D97-AF65-F5344CB8AC3E}">
        <p14:creationId xmlns:p14="http://schemas.microsoft.com/office/powerpoint/2010/main" val="117779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89BD971-C43B-28B1-8579-5D17D2587FFE}"/>
              </a:ext>
            </a:extLst>
          </p:cNvPr>
          <p:cNvSpPr txBox="1">
            <a:spLocks/>
          </p:cNvSpPr>
          <p:nvPr/>
        </p:nvSpPr>
        <p:spPr>
          <a:xfrm>
            <a:off x="3092099" y="122026"/>
            <a:ext cx="5971552" cy="56682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s-PE" sz="3600" b="1" kern="0" spc="-5" dirty="0">
                <a:solidFill>
                  <a:srgbClr val="006FC0"/>
                </a:solidFill>
                <a:latin typeface="Arial"/>
                <a:cs typeface="Arial"/>
              </a:rPr>
              <a:t>Sintaxis del lenguaje C#</a:t>
            </a:r>
            <a:endParaRPr lang="es-PE" spc="-5" dirty="0"/>
          </a:p>
        </p:txBody>
      </p:sp>
      <p:sp>
        <p:nvSpPr>
          <p:cNvPr id="5" name="CuadroTexto 4">
            <a:extLst>
              <a:ext uri="{FF2B5EF4-FFF2-40B4-BE49-F238E27FC236}">
                <a16:creationId xmlns:a16="http://schemas.microsoft.com/office/drawing/2014/main" id="{0732E4E8-EEC4-7E85-BBE9-228C1D6FAACB}"/>
              </a:ext>
            </a:extLst>
          </p:cNvPr>
          <p:cNvSpPr txBox="1"/>
          <p:nvPr/>
        </p:nvSpPr>
        <p:spPr>
          <a:xfrm>
            <a:off x="241916" y="965955"/>
            <a:ext cx="11671918" cy="5544595"/>
          </a:xfrm>
          <a:prstGeom prst="rect">
            <a:avLst/>
          </a:prstGeom>
          <a:noFill/>
        </p:spPr>
        <p:txBody>
          <a:bodyPr wrap="square">
            <a:spAutoFit/>
          </a:bodyPr>
          <a:lstStyle/>
          <a:p>
            <a:pPr marL="583565" marR="6350" indent="-571500" algn="just">
              <a:lnSpc>
                <a:spcPts val="2810"/>
              </a:lnSpc>
              <a:spcBef>
                <a:spcPts val="455"/>
              </a:spcBef>
              <a:buFont typeface="Wingdings" panose="05000000000000000000" pitchFamily="2" charset="2"/>
              <a:buChar char="v"/>
              <a:tabLst>
                <a:tab pos="356235" algn="l"/>
              </a:tabLst>
            </a:pPr>
            <a:r>
              <a:rPr lang="es-ES" sz="2800" dirty="0">
                <a:solidFill>
                  <a:prstClr val="black"/>
                </a:solidFill>
                <a:latin typeface="Times New Roman" panose="02020603050405020304" pitchFamily="18" charset="0"/>
                <a:cs typeface="Times New Roman" panose="02020603050405020304" pitchFamily="18" charset="0"/>
              </a:rPr>
              <a:t>C# admite conceptos de encapsulación, herencia y  polimorfismo.</a:t>
            </a:r>
          </a:p>
          <a:p>
            <a:pPr marL="583565" marR="6350" indent="-571500" algn="just">
              <a:lnSpc>
                <a:spcPts val="2810"/>
              </a:lnSpc>
              <a:spcBef>
                <a:spcPts val="455"/>
              </a:spcBef>
              <a:buFont typeface="Wingdings" panose="05000000000000000000" pitchFamily="2" charset="2"/>
              <a:buChar char="v"/>
              <a:tabLst>
                <a:tab pos="356235" algn="l"/>
              </a:tabLst>
            </a:pPr>
            <a:endParaRPr lang="es-ES" sz="2800" dirty="0">
              <a:solidFill>
                <a:prstClr val="black"/>
              </a:solidFill>
              <a:latin typeface="Times New Roman" panose="02020603050405020304" pitchFamily="18" charset="0"/>
              <a:cs typeface="Times New Roman" panose="02020603050405020304" pitchFamily="18" charset="0"/>
            </a:endParaRPr>
          </a:p>
          <a:p>
            <a:pPr marL="583565" marR="5080" indent="-571500" algn="just">
              <a:lnSpc>
                <a:spcPts val="2810"/>
              </a:lnSpc>
              <a:spcBef>
                <a:spcPts val="620"/>
              </a:spcBef>
              <a:buFont typeface="Wingdings" panose="05000000000000000000" pitchFamily="2" charset="2"/>
              <a:buChar char="v"/>
              <a:tabLst>
                <a:tab pos="356235" algn="l"/>
              </a:tabLst>
            </a:pPr>
            <a:r>
              <a:rPr lang="es-ES" sz="2800" dirty="0">
                <a:solidFill>
                  <a:prstClr val="black"/>
                </a:solidFill>
                <a:latin typeface="Times New Roman" panose="02020603050405020304" pitchFamily="18" charset="0"/>
                <a:cs typeface="Times New Roman" panose="02020603050405020304" pitchFamily="18" charset="0"/>
              </a:rPr>
              <a:t>Las variables y métodos (incluido el Main), se  encapsulan dentro de la definición de clase.</a:t>
            </a:r>
          </a:p>
          <a:p>
            <a:pPr marL="583565" marR="6350" indent="-571500" algn="just">
              <a:lnSpc>
                <a:spcPct val="90000"/>
              </a:lnSpc>
              <a:spcBef>
                <a:spcPts val="580"/>
              </a:spcBef>
              <a:buFont typeface="Wingdings" panose="05000000000000000000" pitchFamily="2" charset="2"/>
              <a:buChar char="v"/>
              <a:tabLst>
                <a:tab pos="356235" algn="l"/>
              </a:tabLst>
            </a:pPr>
            <a:r>
              <a:rPr lang="es-ES" sz="2800" dirty="0">
                <a:solidFill>
                  <a:prstClr val="black"/>
                </a:solidFill>
                <a:latin typeface="Times New Roman" panose="02020603050405020304" pitchFamily="18" charset="0"/>
                <a:cs typeface="Times New Roman" panose="02020603050405020304" pitchFamily="18" charset="0"/>
              </a:rPr>
              <a:t>Una clase puede heredar de una clase primaria,  pero puede implementar también interfaces.</a:t>
            </a:r>
          </a:p>
          <a:p>
            <a:pPr marL="583565" marR="6350" indent="-571500" algn="just">
              <a:lnSpc>
                <a:spcPct val="90000"/>
              </a:lnSpc>
              <a:spcBef>
                <a:spcPts val="580"/>
              </a:spcBef>
              <a:buFont typeface="Wingdings" panose="05000000000000000000" pitchFamily="2" charset="2"/>
              <a:buChar char="v"/>
              <a:tabLst>
                <a:tab pos="356235" algn="l"/>
              </a:tabLst>
            </a:pPr>
            <a:endParaRPr lang="es-ES" sz="2800" dirty="0">
              <a:solidFill>
                <a:prstClr val="black"/>
              </a:solidFill>
              <a:latin typeface="Times New Roman" panose="02020603050405020304" pitchFamily="18" charset="0"/>
              <a:cs typeface="Times New Roman" panose="02020603050405020304" pitchFamily="18" charset="0"/>
            </a:endParaRPr>
          </a:p>
          <a:p>
            <a:pPr marL="583565" marR="6350" indent="-571500" algn="just">
              <a:lnSpc>
                <a:spcPct val="90000"/>
              </a:lnSpc>
              <a:spcBef>
                <a:spcPts val="580"/>
              </a:spcBef>
              <a:buFont typeface="Wingdings" panose="05000000000000000000" pitchFamily="2" charset="2"/>
              <a:buChar char="v"/>
              <a:tabLst>
                <a:tab pos="356235" algn="l"/>
              </a:tabLst>
            </a:pPr>
            <a:r>
              <a:rPr lang="es-ES" sz="2800" dirty="0">
                <a:solidFill>
                  <a:prstClr val="black"/>
                </a:solidFill>
                <a:latin typeface="Times New Roman" panose="02020603050405020304" pitchFamily="18" charset="0"/>
                <a:cs typeface="Times New Roman" panose="02020603050405020304" pitchFamily="18" charset="0"/>
              </a:rPr>
              <a:t>Para  invalidar un método de clase primaria se usa la  palabra clave Override.</a:t>
            </a:r>
          </a:p>
          <a:p>
            <a:pPr marL="583565" marR="6350" indent="-571500" algn="just">
              <a:lnSpc>
                <a:spcPct val="90000"/>
              </a:lnSpc>
              <a:spcBef>
                <a:spcPts val="580"/>
              </a:spcBef>
              <a:buFont typeface="Wingdings" panose="05000000000000000000" pitchFamily="2" charset="2"/>
              <a:buChar char="v"/>
              <a:tabLst>
                <a:tab pos="356235" algn="l"/>
              </a:tabLst>
            </a:pPr>
            <a:endParaRPr lang="es-ES" sz="2800" dirty="0">
              <a:solidFill>
                <a:prstClr val="black"/>
              </a:solidFill>
              <a:latin typeface="Times New Roman" panose="02020603050405020304" pitchFamily="18" charset="0"/>
              <a:cs typeface="Times New Roman" panose="02020603050405020304" pitchFamily="18" charset="0"/>
            </a:endParaRPr>
          </a:p>
          <a:p>
            <a:pPr marL="583565" marR="7620" indent="-571500" algn="just">
              <a:lnSpc>
                <a:spcPct val="90000"/>
              </a:lnSpc>
              <a:spcBef>
                <a:spcPts val="625"/>
              </a:spcBef>
              <a:buFont typeface="Wingdings" panose="05000000000000000000" pitchFamily="2" charset="2"/>
              <a:buChar char="v"/>
              <a:tabLst>
                <a:tab pos="356235" algn="l"/>
              </a:tabLst>
            </a:pPr>
            <a:r>
              <a:rPr lang="es-ES" sz="2800" dirty="0">
                <a:solidFill>
                  <a:prstClr val="black"/>
                </a:solidFill>
                <a:latin typeface="Times New Roman" panose="02020603050405020304" pitchFamily="18" charset="0"/>
                <a:cs typeface="Times New Roman" panose="02020603050405020304" pitchFamily="18" charset="0"/>
              </a:rPr>
              <a:t>Para interactuar con otro software de Windows,  como objetos COM o archivos DLL nativos de  Win32, puede hacerlo mediante un proceso llamado  “Interoperabilidad”.</a:t>
            </a:r>
          </a:p>
        </p:txBody>
      </p:sp>
    </p:spTree>
    <p:extLst>
      <p:ext uri="{BB962C8B-B14F-4D97-AF65-F5344CB8AC3E}">
        <p14:creationId xmlns:p14="http://schemas.microsoft.com/office/powerpoint/2010/main" val="234962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9A50C540-F1FC-5089-CA12-BEFDAD88ADCB}"/>
              </a:ext>
            </a:extLst>
          </p:cNvPr>
          <p:cNvPicPr/>
          <p:nvPr/>
        </p:nvPicPr>
        <p:blipFill>
          <a:blip r:embed="rId2" cstate="print"/>
          <a:stretch>
            <a:fillRect/>
          </a:stretch>
        </p:blipFill>
        <p:spPr>
          <a:xfrm>
            <a:off x="2778865" y="769605"/>
            <a:ext cx="6634269" cy="5906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object 3">
            <a:extLst>
              <a:ext uri="{FF2B5EF4-FFF2-40B4-BE49-F238E27FC236}">
                <a16:creationId xmlns:a16="http://schemas.microsoft.com/office/drawing/2014/main" id="{07677F30-47A4-9D90-72D3-E143CCBB399E}"/>
              </a:ext>
            </a:extLst>
          </p:cNvPr>
          <p:cNvSpPr txBox="1">
            <a:spLocks/>
          </p:cNvSpPr>
          <p:nvPr/>
        </p:nvSpPr>
        <p:spPr>
          <a:xfrm>
            <a:off x="2289119" y="88968"/>
            <a:ext cx="7613761" cy="567463"/>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s-PE" sz="3600" b="1" kern="0" spc="-5" dirty="0">
                <a:solidFill>
                  <a:srgbClr val="006FC0"/>
                </a:solidFill>
                <a:latin typeface="Arial"/>
                <a:cs typeface="Arial"/>
              </a:rPr>
              <a:t>Arquitectura en .NET Framework</a:t>
            </a:r>
          </a:p>
        </p:txBody>
      </p:sp>
    </p:spTree>
    <p:extLst>
      <p:ext uri="{BB962C8B-B14F-4D97-AF65-F5344CB8AC3E}">
        <p14:creationId xmlns:p14="http://schemas.microsoft.com/office/powerpoint/2010/main" val="71080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CC2E291-6B02-C66E-F63E-3EBDF0271D59}"/>
              </a:ext>
            </a:extLst>
          </p:cNvPr>
          <p:cNvSpPr txBox="1">
            <a:spLocks/>
          </p:cNvSpPr>
          <p:nvPr/>
        </p:nvSpPr>
        <p:spPr>
          <a:xfrm>
            <a:off x="3616491" y="0"/>
            <a:ext cx="4699000" cy="57404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s-PE" sz="3600" b="1" kern="0" spc="-5" dirty="0">
                <a:solidFill>
                  <a:srgbClr val="006FC0"/>
                </a:solidFill>
                <a:latin typeface="Arial"/>
                <a:cs typeface="Arial"/>
              </a:rPr>
              <a:t>Ejemplo: Hola Mundo</a:t>
            </a:r>
          </a:p>
        </p:txBody>
      </p:sp>
      <p:pic>
        <p:nvPicPr>
          <p:cNvPr id="6" name="object 6">
            <a:extLst>
              <a:ext uri="{FF2B5EF4-FFF2-40B4-BE49-F238E27FC236}">
                <a16:creationId xmlns:a16="http://schemas.microsoft.com/office/drawing/2014/main" id="{21D9DC66-8C91-FDB1-94DA-163731992966}"/>
              </a:ext>
            </a:extLst>
          </p:cNvPr>
          <p:cNvPicPr/>
          <p:nvPr/>
        </p:nvPicPr>
        <p:blipFill>
          <a:blip r:embed="rId2" cstate="print"/>
          <a:stretch>
            <a:fillRect/>
          </a:stretch>
        </p:blipFill>
        <p:spPr>
          <a:xfrm>
            <a:off x="1986827" y="5052166"/>
            <a:ext cx="7958328" cy="460248"/>
          </a:xfrm>
          <a:prstGeom prst="rect">
            <a:avLst/>
          </a:prstGeom>
        </p:spPr>
      </p:pic>
      <p:grpSp>
        <p:nvGrpSpPr>
          <p:cNvPr id="8" name="object 3">
            <a:extLst>
              <a:ext uri="{FF2B5EF4-FFF2-40B4-BE49-F238E27FC236}">
                <a16:creationId xmlns:a16="http://schemas.microsoft.com/office/drawing/2014/main" id="{F254111E-07D0-9861-4CBA-545A99A70CFE}"/>
              </a:ext>
            </a:extLst>
          </p:cNvPr>
          <p:cNvGrpSpPr/>
          <p:nvPr/>
        </p:nvGrpSpPr>
        <p:grpSpPr>
          <a:xfrm>
            <a:off x="1429222" y="729030"/>
            <a:ext cx="9073538" cy="4296502"/>
            <a:chOff x="603123" y="1407731"/>
            <a:chExt cx="6470650" cy="2805430"/>
          </a:xfrm>
        </p:grpSpPr>
        <p:pic>
          <p:nvPicPr>
            <p:cNvPr id="9" name="object 4">
              <a:extLst>
                <a:ext uri="{FF2B5EF4-FFF2-40B4-BE49-F238E27FC236}">
                  <a16:creationId xmlns:a16="http://schemas.microsoft.com/office/drawing/2014/main" id="{8D16E25A-4E30-6875-4C30-8E7DA6EA6CA7}"/>
                </a:ext>
              </a:extLst>
            </p:cNvPr>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03508" y="1417320"/>
              <a:ext cx="5814889" cy="2785872"/>
            </a:xfrm>
            <a:prstGeom prst="rect">
              <a:avLst/>
            </a:prstGeom>
          </p:spPr>
        </p:pic>
        <p:sp>
          <p:nvSpPr>
            <p:cNvPr id="10" name="object 5">
              <a:extLst>
                <a:ext uri="{FF2B5EF4-FFF2-40B4-BE49-F238E27FC236}">
                  <a16:creationId xmlns:a16="http://schemas.microsoft.com/office/drawing/2014/main" id="{3FD6A698-2FC9-5B5A-7CE6-0FADE4547F45}"/>
                </a:ext>
              </a:extLst>
            </p:cNvPr>
            <p:cNvSpPr/>
            <p:nvPr/>
          </p:nvSpPr>
          <p:spPr>
            <a:xfrm>
              <a:off x="607885" y="1412494"/>
              <a:ext cx="6461125" cy="2795905"/>
            </a:xfrm>
            <a:custGeom>
              <a:avLst/>
              <a:gdLst/>
              <a:ahLst/>
              <a:cxnLst/>
              <a:rect l="l" t="t" r="r" b="b"/>
              <a:pathLst>
                <a:path w="6461125" h="2795904">
                  <a:moveTo>
                    <a:pt x="0" y="2795397"/>
                  </a:moveTo>
                  <a:lnTo>
                    <a:pt x="6460616" y="2795397"/>
                  </a:lnTo>
                  <a:lnTo>
                    <a:pt x="6460616" y="0"/>
                  </a:lnTo>
                  <a:lnTo>
                    <a:pt x="0" y="0"/>
                  </a:lnTo>
                  <a:lnTo>
                    <a:pt x="0" y="2795397"/>
                  </a:lnTo>
                  <a:close/>
                </a:path>
              </a:pathLst>
            </a:custGeom>
            <a:ln w="9525">
              <a:solidFill>
                <a:srgbClr val="8063A1"/>
              </a:solidFill>
            </a:ln>
          </p:spPr>
          <p:txBody>
            <a:bodyPr wrap="square" lIns="0" tIns="0" rIns="0" bIns="0" rtlCol="0"/>
            <a:lstStyle/>
            <a:p>
              <a:endParaRPr/>
            </a:p>
          </p:txBody>
        </p:sp>
      </p:grpSp>
      <p:sp>
        <p:nvSpPr>
          <p:cNvPr id="14" name="CuadroTexto 13">
            <a:extLst>
              <a:ext uri="{FF2B5EF4-FFF2-40B4-BE49-F238E27FC236}">
                <a16:creationId xmlns:a16="http://schemas.microsoft.com/office/drawing/2014/main" id="{A82A28CE-0E04-557F-AB49-F928DB46A693}"/>
              </a:ext>
            </a:extLst>
          </p:cNvPr>
          <p:cNvSpPr txBox="1"/>
          <p:nvPr/>
        </p:nvSpPr>
        <p:spPr>
          <a:xfrm>
            <a:off x="4700423" y="5562273"/>
            <a:ext cx="2272728" cy="92333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360045">
              <a:lnSpc>
                <a:spcPct val="100000"/>
              </a:lnSpc>
            </a:pPr>
            <a:endParaRPr lang="es-PE" sz="1800" spc="-5" dirty="0">
              <a:solidFill>
                <a:srgbClr val="FFFFFF"/>
              </a:solidFill>
              <a:latin typeface="Consolas"/>
              <a:cs typeface="Consolas"/>
            </a:endParaRPr>
          </a:p>
          <a:p>
            <a:pPr marL="360045">
              <a:lnSpc>
                <a:spcPct val="100000"/>
              </a:lnSpc>
            </a:pPr>
            <a:r>
              <a:rPr lang="es-PE" sz="1800" spc="-5" dirty="0">
                <a:solidFill>
                  <a:srgbClr val="FFFFFF"/>
                </a:solidFill>
                <a:latin typeface="Consolas"/>
                <a:cs typeface="Consolas"/>
              </a:rPr>
              <a:t>Hola</a:t>
            </a:r>
            <a:r>
              <a:rPr lang="es-PE" sz="1800" spc="-60" dirty="0">
                <a:solidFill>
                  <a:srgbClr val="FFFFFF"/>
                </a:solidFill>
                <a:latin typeface="Consolas"/>
                <a:cs typeface="Consolas"/>
              </a:rPr>
              <a:t> </a:t>
            </a:r>
            <a:r>
              <a:rPr lang="es-PE" sz="1800" spc="-5" dirty="0">
                <a:solidFill>
                  <a:srgbClr val="FFFFFF"/>
                </a:solidFill>
                <a:latin typeface="Consolas"/>
                <a:cs typeface="Consolas"/>
              </a:rPr>
              <a:t>mundo</a:t>
            </a:r>
          </a:p>
          <a:p>
            <a:pPr marL="360045">
              <a:lnSpc>
                <a:spcPct val="100000"/>
              </a:lnSpc>
            </a:pPr>
            <a:endParaRPr lang="es-PE" sz="1800" spc="-5" dirty="0">
              <a:solidFill>
                <a:srgbClr val="FFFFFF"/>
              </a:solidFill>
              <a:latin typeface="Consolas"/>
              <a:cs typeface="Consolas"/>
            </a:endParaRPr>
          </a:p>
        </p:txBody>
      </p:sp>
    </p:spTree>
    <p:extLst>
      <p:ext uri="{BB962C8B-B14F-4D97-AF65-F5344CB8AC3E}">
        <p14:creationId xmlns:p14="http://schemas.microsoft.com/office/powerpoint/2010/main" val="285752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83636CD-58A3-44D5-36E0-4EC9538EF719}"/>
              </a:ext>
            </a:extLst>
          </p:cNvPr>
          <p:cNvSpPr txBox="1">
            <a:spLocks/>
          </p:cNvSpPr>
          <p:nvPr/>
        </p:nvSpPr>
        <p:spPr>
          <a:xfrm>
            <a:off x="1839180" y="226916"/>
            <a:ext cx="9336029" cy="56682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marR="5080">
              <a:lnSpc>
                <a:spcPct val="100000"/>
              </a:lnSpc>
              <a:spcBef>
                <a:spcPts val="100"/>
              </a:spcBef>
            </a:pPr>
            <a:r>
              <a:rPr lang="es-PE" sz="3600" b="1" kern="0" spc="-5" dirty="0">
                <a:solidFill>
                  <a:srgbClr val="006FC0"/>
                </a:solidFill>
                <a:latin typeface="Arial"/>
                <a:cs typeface="Arial"/>
              </a:rPr>
              <a:t>Ejemplo: Common Intermediate  Language</a:t>
            </a:r>
          </a:p>
        </p:txBody>
      </p:sp>
      <p:sp>
        <p:nvSpPr>
          <p:cNvPr id="3" name="object 3">
            <a:extLst>
              <a:ext uri="{FF2B5EF4-FFF2-40B4-BE49-F238E27FC236}">
                <a16:creationId xmlns:a16="http://schemas.microsoft.com/office/drawing/2014/main" id="{26208B8E-C61E-FD17-7B98-EFB5B2BE9D1F}"/>
              </a:ext>
            </a:extLst>
          </p:cNvPr>
          <p:cNvSpPr txBox="1"/>
          <p:nvPr/>
        </p:nvSpPr>
        <p:spPr>
          <a:xfrm>
            <a:off x="873292" y="1679210"/>
            <a:ext cx="10593103" cy="3606115"/>
          </a:xfrm>
          <a:prstGeom prst="rect">
            <a:avLst/>
          </a:prstGeom>
          <a:ln w="3175">
            <a:solidFill>
              <a:srgbClr val="8063A1"/>
            </a:solidFill>
          </a:ln>
        </p:spPr>
        <p:txBody>
          <a:bodyPr vert="horz" wrap="square" lIns="0" tIns="5080" rIns="0" bIns="0" rtlCol="0">
            <a:spAutoFit/>
          </a:bodyPr>
          <a:lstStyle/>
          <a:p>
            <a:pPr marL="179705">
              <a:lnSpc>
                <a:spcPct val="100000"/>
              </a:lnSpc>
              <a:spcBef>
                <a:spcPts val="40"/>
              </a:spcBef>
            </a:pPr>
            <a:r>
              <a:rPr sz="1800" b="1" spc="-5" dirty="0">
                <a:latin typeface="Consolas"/>
                <a:cs typeface="Consolas"/>
              </a:rPr>
              <a:t>.assembly</a:t>
            </a:r>
            <a:r>
              <a:rPr sz="1800" b="1" spc="-30" dirty="0">
                <a:latin typeface="Consolas"/>
                <a:cs typeface="Consolas"/>
              </a:rPr>
              <a:t> </a:t>
            </a:r>
            <a:r>
              <a:rPr sz="1800" b="1" spc="-5" dirty="0">
                <a:latin typeface="Consolas"/>
                <a:cs typeface="Consolas"/>
              </a:rPr>
              <a:t>extern</a:t>
            </a:r>
            <a:r>
              <a:rPr sz="1800" b="1" spc="-25" dirty="0">
                <a:latin typeface="Consolas"/>
                <a:cs typeface="Consolas"/>
              </a:rPr>
              <a:t> </a:t>
            </a:r>
            <a:r>
              <a:rPr sz="1800" b="1" spc="-5" dirty="0">
                <a:latin typeface="Consolas"/>
                <a:cs typeface="Consolas"/>
              </a:rPr>
              <a:t>mscorlib</a:t>
            </a:r>
            <a:r>
              <a:rPr sz="1800" b="1" spc="-35" dirty="0">
                <a:latin typeface="Consolas"/>
                <a:cs typeface="Consolas"/>
              </a:rPr>
              <a:t> </a:t>
            </a:r>
            <a:r>
              <a:rPr sz="1800" b="1" spc="-10" dirty="0">
                <a:latin typeface="Consolas"/>
                <a:cs typeface="Consolas"/>
              </a:rPr>
              <a:t>{}</a:t>
            </a:r>
            <a:endParaRPr sz="1800" dirty="0">
              <a:latin typeface="Consolas"/>
              <a:cs typeface="Consolas"/>
            </a:endParaRPr>
          </a:p>
          <a:p>
            <a:pPr marL="179705">
              <a:lnSpc>
                <a:spcPct val="100000"/>
              </a:lnSpc>
              <a:spcBef>
                <a:spcPts val="5"/>
              </a:spcBef>
            </a:pPr>
            <a:r>
              <a:rPr sz="1800" b="1" spc="-5" dirty="0">
                <a:latin typeface="Consolas"/>
                <a:cs typeface="Consolas"/>
              </a:rPr>
              <a:t>.assembly</a:t>
            </a:r>
            <a:r>
              <a:rPr sz="1800" b="1" spc="-60" dirty="0">
                <a:latin typeface="Consolas"/>
                <a:cs typeface="Consolas"/>
              </a:rPr>
              <a:t> </a:t>
            </a:r>
            <a:r>
              <a:rPr sz="1800" b="1" spc="-5" dirty="0">
                <a:latin typeface="Consolas"/>
                <a:cs typeface="Consolas"/>
              </a:rPr>
              <a:t>Program</a:t>
            </a:r>
            <a:endParaRPr sz="1800" dirty="0">
              <a:latin typeface="Consolas"/>
              <a:cs typeface="Consolas"/>
            </a:endParaRPr>
          </a:p>
          <a:p>
            <a:pPr marL="179705">
              <a:lnSpc>
                <a:spcPct val="100000"/>
              </a:lnSpc>
            </a:pPr>
            <a:r>
              <a:rPr sz="1800" b="1" dirty="0">
                <a:latin typeface="Consolas"/>
                <a:cs typeface="Consolas"/>
              </a:rPr>
              <a:t>{</a:t>
            </a:r>
            <a:endParaRPr sz="1800" dirty="0">
              <a:latin typeface="Consolas"/>
              <a:cs typeface="Consolas"/>
            </a:endParaRPr>
          </a:p>
          <a:p>
            <a:pPr marL="679450">
              <a:lnSpc>
                <a:spcPct val="100000"/>
              </a:lnSpc>
            </a:pPr>
            <a:r>
              <a:rPr sz="1800" b="1" spc="-5" dirty="0">
                <a:latin typeface="Consolas"/>
                <a:cs typeface="Consolas"/>
              </a:rPr>
              <a:t>.ver</a:t>
            </a:r>
            <a:r>
              <a:rPr sz="1800" b="1" spc="-55" dirty="0">
                <a:latin typeface="Consolas"/>
                <a:cs typeface="Consolas"/>
              </a:rPr>
              <a:t> </a:t>
            </a:r>
            <a:r>
              <a:rPr sz="1800" b="1" spc="-5" dirty="0">
                <a:latin typeface="Consolas"/>
                <a:cs typeface="Consolas"/>
              </a:rPr>
              <a:t>1:0:1:0</a:t>
            </a:r>
            <a:endParaRPr sz="1800" dirty="0">
              <a:latin typeface="Consolas"/>
              <a:cs typeface="Consolas"/>
            </a:endParaRPr>
          </a:p>
          <a:p>
            <a:pPr marL="179705">
              <a:lnSpc>
                <a:spcPct val="100000"/>
              </a:lnSpc>
            </a:pPr>
            <a:r>
              <a:rPr sz="1800" b="1" dirty="0">
                <a:latin typeface="Consolas"/>
                <a:cs typeface="Consolas"/>
              </a:rPr>
              <a:t>}</a:t>
            </a:r>
            <a:endParaRPr sz="1800" dirty="0">
              <a:latin typeface="Consolas"/>
              <a:cs typeface="Consolas"/>
            </a:endParaRPr>
          </a:p>
          <a:p>
            <a:pPr marL="179705">
              <a:lnSpc>
                <a:spcPct val="100000"/>
              </a:lnSpc>
            </a:pPr>
            <a:r>
              <a:rPr sz="1800" b="1" spc="-5" dirty="0">
                <a:latin typeface="Consolas"/>
                <a:cs typeface="Consolas"/>
              </a:rPr>
              <a:t>.module</a:t>
            </a:r>
            <a:r>
              <a:rPr sz="1800" b="1" spc="-65" dirty="0">
                <a:latin typeface="Consolas"/>
                <a:cs typeface="Consolas"/>
              </a:rPr>
              <a:t> </a:t>
            </a:r>
            <a:r>
              <a:rPr sz="1800" b="1" spc="-5" dirty="0">
                <a:latin typeface="Consolas"/>
                <a:cs typeface="Consolas"/>
              </a:rPr>
              <a:t>Program.exe</a:t>
            </a:r>
            <a:endParaRPr sz="1800" dirty="0">
              <a:latin typeface="Consolas"/>
              <a:cs typeface="Consolas"/>
            </a:endParaRPr>
          </a:p>
          <a:p>
            <a:pPr marL="179705">
              <a:lnSpc>
                <a:spcPct val="100000"/>
              </a:lnSpc>
            </a:pPr>
            <a:r>
              <a:rPr sz="1800" b="1" spc="-5" dirty="0">
                <a:latin typeface="Consolas"/>
                <a:cs typeface="Consolas"/>
              </a:rPr>
              <a:t>.method static</a:t>
            </a:r>
            <a:r>
              <a:rPr sz="1800" b="1" spc="-20" dirty="0">
                <a:latin typeface="Consolas"/>
                <a:cs typeface="Consolas"/>
              </a:rPr>
              <a:t> </a:t>
            </a:r>
            <a:r>
              <a:rPr sz="1800" b="1" spc="-5" dirty="0">
                <a:solidFill>
                  <a:srgbClr val="00AFEF"/>
                </a:solidFill>
                <a:latin typeface="Consolas"/>
                <a:cs typeface="Consolas"/>
              </a:rPr>
              <a:t>void </a:t>
            </a:r>
            <a:r>
              <a:rPr sz="1800" b="1" spc="-10" dirty="0">
                <a:latin typeface="Consolas"/>
                <a:cs typeface="Consolas"/>
              </a:rPr>
              <a:t>main()</a:t>
            </a:r>
            <a:r>
              <a:rPr sz="1800" b="1" spc="-20" dirty="0">
                <a:latin typeface="Consolas"/>
                <a:cs typeface="Consolas"/>
              </a:rPr>
              <a:t> </a:t>
            </a:r>
            <a:r>
              <a:rPr sz="1800" b="1" spc="-5" dirty="0">
                <a:solidFill>
                  <a:srgbClr val="00AFEF"/>
                </a:solidFill>
                <a:latin typeface="Consolas"/>
                <a:cs typeface="Consolas"/>
              </a:rPr>
              <a:t>cil</a:t>
            </a:r>
            <a:r>
              <a:rPr sz="1800" b="1" spc="-15" dirty="0">
                <a:solidFill>
                  <a:srgbClr val="00AFEF"/>
                </a:solidFill>
                <a:latin typeface="Consolas"/>
                <a:cs typeface="Consolas"/>
              </a:rPr>
              <a:t> </a:t>
            </a:r>
            <a:r>
              <a:rPr sz="1800" b="1" spc="-5" dirty="0">
                <a:solidFill>
                  <a:srgbClr val="00AFEF"/>
                </a:solidFill>
                <a:latin typeface="Consolas"/>
                <a:cs typeface="Consolas"/>
              </a:rPr>
              <a:t>managed</a:t>
            </a:r>
            <a:endParaRPr sz="1800" dirty="0">
              <a:latin typeface="Consolas"/>
              <a:cs typeface="Consolas"/>
            </a:endParaRPr>
          </a:p>
          <a:p>
            <a:pPr marL="179705">
              <a:lnSpc>
                <a:spcPct val="100000"/>
              </a:lnSpc>
            </a:pPr>
            <a:r>
              <a:rPr sz="1800" b="1" dirty="0">
                <a:latin typeface="Consolas"/>
                <a:cs typeface="Consolas"/>
              </a:rPr>
              <a:t>{</a:t>
            </a:r>
            <a:endParaRPr sz="1800" dirty="0">
              <a:latin typeface="Consolas"/>
              <a:cs typeface="Consolas"/>
            </a:endParaRPr>
          </a:p>
          <a:p>
            <a:pPr marL="679450">
              <a:lnSpc>
                <a:spcPct val="100000"/>
              </a:lnSpc>
            </a:pPr>
            <a:r>
              <a:rPr sz="1800" b="1" spc="-5" dirty="0">
                <a:latin typeface="Consolas"/>
                <a:cs typeface="Consolas"/>
              </a:rPr>
              <a:t>.maxstack</a:t>
            </a:r>
            <a:r>
              <a:rPr sz="1800" b="1" spc="-85" dirty="0">
                <a:latin typeface="Consolas"/>
                <a:cs typeface="Consolas"/>
              </a:rPr>
              <a:t> </a:t>
            </a:r>
            <a:r>
              <a:rPr sz="1800" b="1" dirty="0">
                <a:latin typeface="Consolas"/>
                <a:cs typeface="Consolas"/>
              </a:rPr>
              <a:t>1</a:t>
            </a:r>
            <a:endParaRPr sz="1800" dirty="0">
              <a:latin typeface="Consolas"/>
              <a:cs typeface="Consolas"/>
            </a:endParaRPr>
          </a:p>
          <a:p>
            <a:pPr marL="679450">
              <a:lnSpc>
                <a:spcPct val="100000"/>
              </a:lnSpc>
            </a:pPr>
            <a:r>
              <a:rPr sz="1800" b="1" spc="-5" dirty="0">
                <a:latin typeface="Consolas"/>
                <a:cs typeface="Consolas"/>
              </a:rPr>
              <a:t>.entrypoint</a:t>
            </a:r>
            <a:endParaRPr sz="1800" dirty="0">
              <a:latin typeface="Consolas"/>
              <a:cs typeface="Consolas"/>
            </a:endParaRPr>
          </a:p>
          <a:p>
            <a:pPr marL="679450">
              <a:lnSpc>
                <a:spcPct val="100000"/>
              </a:lnSpc>
              <a:spcBef>
                <a:spcPts val="5"/>
              </a:spcBef>
            </a:pPr>
            <a:r>
              <a:rPr sz="1800" b="1" spc="-5" dirty="0">
                <a:solidFill>
                  <a:srgbClr val="00AFEF"/>
                </a:solidFill>
                <a:latin typeface="Consolas"/>
                <a:cs typeface="Consolas"/>
              </a:rPr>
              <a:t>ldstr</a:t>
            </a:r>
            <a:r>
              <a:rPr sz="1800" b="1" spc="-35" dirty="0">
                <a:solidFill>
                  <a:srgbClr val="00AFEF"/>
                </a:solidFill>
                <a:latin typeface="Consolas"/>
                <a:cs typeface="Consolas"/>
              </a:rPr>
              <a:t> </a:t>
            </a:r>
            <a:r>
              <a:rPr sz="1800" b="1" spc="-5" dirty="0">
                <a:solidFill>
                  <a:srgbClr val="E36C09"/>
                </a:solidFill>
                <a:latin typeface="Consolas"/>
                <a:cs typeface="Consolas"/>
              </a:rPr>
              <a:t>"Hola</a:t>
            </a:r>
            <a:r>
              <a:rPr sz="1800" b="1" spc="-40" dirty="0">
                <a:solidFill>
                  <a:srgbClr val="E36C09"/>
                </a:solidFill>
                <a:latin typeface="Consolas"/>
                <a:cs typeface="Consolas"/>
              </a:rPr>
              <a:t> </a:t>
            </a:r>
            <a:r>
              <a:rPr sz="1800" b="1" spc="-5" dirty="0">
                <a:solidFill>
                  <a:srgbClr val="E36C09"/>
                </a:solidFill>
                <a:latin typeface="Consolas"/>
                <a:cs typeface="Consolas"/>
              </a:rPr>
              <a:t>mundo"</a:t>
            </a:r>
            <a:endParaRPr sz="1800" dirty="0">
              <a:latin typeface="Consolas"/>
              <a:cs typeface="Consolas"/>
            </a:endParaRPr>
          </a:p>
          <a:p>
            <a:pPr marL="679450" marR="605790">
              <a:lnSpc>
                <a:spcPct val="100000"/>
              </a:lnSpc>
            </a:pPr>
            <a:r>
              <a:rPr sz="1800" b="1" spc="-5" dirty="0">
                <a:solidFill>
                  <a:srgbClr val="00AFEF"/>
                </a:solidFill>
                <a:latin typeface="Consolas"/>
                <a:cs typeface="Consolas"/>
              </a:rPr>
              <a:t>call void </a:t>
            </a:r>
            <a:r>
              <a:rPr sz="1800" b="1" spc="-5" dirty="0">
                <a:latin typeface="Consolas"/>
                <a:cs typeface="Consolas"/>
              </a:rPr>
              <a:t>[mscorlib]System.Console::WriteLine (</a:t>
            </a:r>
            <a:r>
              <a:rPr sz="1800" b="1" spc="-5" dirty="0">
                <a:solidFill>
                  <a:srgbClr val="E36C09"/>
                </a:solidFill>
                <a:latin typeface="Consolas"/>
                <a:cs typeface="Consolas"/>
              </a:rPr>
              <a:t>string</a:t>
            </a:r>
            <a:r>
              <a:rPr sz="1800" b="1" spc="-5" dirty="0">
                <a:latin typeface="Consolas"/>
                <a:cs typeface="Consolas"/>
              </a:rPr>
              <a:t>) </a:t>
            </a:r>
            <a:r>
              <a:rPr sz="1800" b="1" spc="-975" dirty="0">
                <a:latin typeface="Consolas"/>
                <a:cs typeface="Consolas"/>
              </a:rPr>
              <a:t> </a:t>
            </a:r>
            <a:r>
              <a:rPr sz="1800" b="1" spc="-5" dirty="0">
                <a:solidFill>
                  <a:srgbClr val="00AFEF"/>
                </a:solidFill>
                <a:latin typeface="Consolas"/>
                <a:cs typeface="Consolas"/>
              </a:rPr>
              <a:t>ret</a:t>
            </a:r>
            <a:endParaRPr sz="1800" dirty="0">
              <a:latin typeface="Consolas"/>
              <a:cs typeface="Consolas"/>
            </a:endParaRPr>
          </a:p>
          <a:p>
            <a:pPr marL="179705">
              <a:lnSpc>
                <a:spcPct val="100000"/>
              </a:lnSpc>
              <a:spcBef>
                <a:spcPts val="10"/>
              </a:spcBef>
            </a:pPr>
            <a:r>
              <a:rPr sz="1800" b="1" dirty="0">
                <a:latin typeface="Consolas"/>
                <a:cs typeface="Consolas"/>
              </a:rPr>
              <a:t>}</a:t>
            </a:r>
            <a:endParaRPr sz="1800" dirty="0">
              <a:latin typeface="Consolas"/>
              <a:cs typeface="Consolas"/>
            </a:endParaRPr>
          </a:p>
        </p:txBody>
      </p:sp>
    </p:spTree>
    <p:extLst>
      <p:ext uri="{BB962C8B-B14F-4D97-AF65-F5344CB8AC3E}">
        <p14:creationId xmlns:p14="http://schemas.microsoft.com/office/powerpoint/2010/main" val="317556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530F121-BBBB-E89F-8F64-3EFBBDF4C179}"/>
              </a:ext>
            </a:extLst>
          </p:cNvPr>
          <p:cNvSpPr txBox="1"/>
          <p:nvPr/>
        </p:nvSpPr>
        <p:spPr>
          <a:xfrm>
            <a:off x="3537268" y="4387140"/>
            <a:ext cx="5117465" cy="2221230"/>
          </a:xfrm>
          <a:prstGeom prst="rect">
            <a:avLst/>
          </a:prstGeom>
        </p:spPr>
        <p:txBody>
          <a:bodyPr vert="horz" wrap="square" lIns="0" tIns="12700" rIns="0" bIns="0" rtlCol="0">
            <a:spAutoFit/>
          </a:bodyPr>
          <a:lstStyle/>
          <a:p>
            <a:pPr marL="1101090" marR="5080" indent="-1089025">
              <a:lnSpc>
                <a:spcPct val="100000"/>
              </a:lnSpc>
              <a:spcBef>
                <a:spcPts val="100"/>
              </a:spcBef>
            </a:pPr>
            <a:r>
              <a:rPr sz="4800" b="1" dirty="0">
                <a:solidFill>
                  <a:srgbClr val="006FC0"/>
                </a:solidFill>
                <a:latin typeface="Arial"/>
                <a:cs typeface="Arial"/>
              </a:rPr>
              <a:t>Procedimientos</a:t>
            </a:r>
            <a:r>
              <a:rPr sz="4800" b="1" spc="-25" dirty="0">
                <a:solidFill>
                  <a:srgbClr val="006FC0"/>
                </a:solidFill>
                <a:latin typeface="Arial"/>
                <a:cs typeface="Arial"/>
              </a:rPr>
              <a:t> </a:t>
            </a:r>
            <a:r>
              <a:rPr sz="4800" b="1" dirty="0">
                <a:solidFill>
                  <a:srgbClr val="006FC0"/>
                </a:solidFill>
                <a:latin typeface="Arial"/>
                <a:cs typeface="Arial"/>
              </a:rPr>
              <a:t>y </a:t>
            </a:r>
            <a:r>
              <a:rPr sz="4800" b="1" spc="-1320" dirty="0">
                <a:solidFill>
                  <a:srgbClr val="006FC0"/>
                </a:solidFill>
                <a:latin typeface="Arial"/>
                <a:cs typeface="Arial"/>
              </a:rPr>
              <a:t> </a:t>
            </a:r>
            <a:r>
              <a:rPr sz="4800" b="1" spc="-5" dirty="0">
                <a:solidFill>
                  <a:srgbClr val="006FC0"/>
                </a:solidFill>
                <a:latin typeface="Arial"/>
                <a:cs typeface="Arial"/>
              </a:rPr>
              <a:t>funciones </a:t>
            </a:r>
            <a:r>
              <a:rPr sz="4800" b="1" dirty="0">
                <a:solidFill>
                  <a:srgbClr val="006FC0"/>
                </a:solidFill>
                <a:latin typeface="Arial"/>
                <a:cs typeface="Arial"/>
              </a:rPr>
              <a:t> </a:t>
            </a:r>
            <a:r>
              <a:rPr sz="4800" b="1" spc="-5" dirty="0">
                <a:solidFill>
                  <a:srgbClr val="006FC0"/>
                </a:solidFill>
                <a:latin typeface="Arial"/>
                <a:cs typeface="Arial"/>
              </a:rPr>
              <a:t>(Métodos)</a:t>
            </a:r>
            <a:endParaRPr sz="4800" dirty="0">
              <a:latin typeface="Arial"/>
              <a:cs typeface="Arial"/>
            </a:endParaRPr>
          </a:p>
        </p:txBody>
      </p:sp>
      <p:pic>
        <p:nvPicPr>
          <p:cNvPr id="3" name="object 3">
            <a:extLst>
              <a:ext uri="{FF2B5EF4-FFF2-40B4-BE49-F238E27FC236}">
                <a16:creationId xmlns:a16="http://schemas.microsoft.com/office/drawing/2014/main" id="{3663B20D-0A27-7508-F2D3-AFE4F5511835}"/>
              </a:ext>
            </a:extLst>
          </p:cNvPr>
          <p:cNvPicPr/>
          <p:nvPr/>
        </p:nvPicPr>
        <p:blipFill>
          <a:blip r:embed="rId2" cstate="print"/>
          <a:stretch>
            <a:fillRect/>
          </a:stretch>
        </p:blipFill>
        <p:spPr>
          <a:xfrm>
            <a:off x="0" y="0"/>
            <a:ext cx="12192000" cy="4387140"/>
          </a:xfrm>
          <a:prstGeom prst="rect">
            <a:avLst/>
          </a:prstGeom>
        </p:spPr>
      </p:pic>
    </p:spTree>
    <p:extLst>
      <p:ext uri="{BB962C8B-B14F-4D97-AF65-F5344CB8AC3E}">
        <p14:creationId xmlns:p14="http://schemas.microsoft.com/office/powerpoint/2010/main" val="371893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AC074E2-F71B-13B5-26D9-19FB57B4D4A3}"/>
              </a:ext>
            </a:extLst>
          </p:cNvPr>
          <p:cNvSpPr txBox="1">
            <a:spLocks/>
          </p:cNvSpPr>
          <p:nvPr/>
        </p:nvSpPr>
        <p:spPr>
          <a:xfrm>
            <a:off x="2349183" y="31547"/>
            <a:ext cx="7493634" cy="57404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s-ES" sz="3600" b="1" kern="0" spc="-5" dirty="0">
                <a:solidFill>
                  <a:srgbClr val="006FC0"/>
                </a:solidFill>
                <a:latin typeface="Arial"/>
                <a:cs typeface="Arial"/>
              </a:rPr>
              <a:t>Procedimientos y funciones en C#</a:t>
            </a:r>
          </a:p>
        </p:txBody>
      </p:sp>
      <p:sp>
        <p:nvSpPr>
          <p:cNvPr id="5" name="CuadroTexto 4">
            <a:extLst>
              <a:ext uri="{FF2B5EF4-FFF2-40B4-BE49-F238E27FC236}">
                <a16:creationId xmlns:a16="http://schemas.microsoft.com/office/drawing/2014/main" id="{DD37DBED-6ACC-5D40-0F5C-C475695F3B9D}"/>
              </a:ext>
            </a:extLst>
          </p:cNvPr>
          <p:cNvSpPr txBox="1"/>
          <p:nvPr/>
        </p:nvSpPr>
        <p:spPr>
          <a:xfrm>
            <a:off x="143522" y="728437"/>
            <a:ext cx="11904956" cy="5862310"/>
          </a:xfrm>
          <a:prstGeom prst="rect">
            <a:avLst/>
          </a:prstGeom>
          <a:noFill/>
        </p:spPr>
        <p:txBody>
          <a:bodyPr wrap="square">
            <a:spAutoFit/>
          </a:bodyPr>
          <a:lstStyle/>
          <a:p>
            <a:pPr marL="469265" marR="5080" indent="-457200" algn="just">
              <a:lnSpc>
                <a:spcPct val="80000"/>
              </a:lnSpc>
              <a:spcBef>
                <a:spcPts val="675"/>
              </a:spcBef>
              <a:buFont typeface="Wingdings" panose="05000000000000000000" pitchFamily="2" charset="2"/>
              <a:buChar char="v"/>
              <a:tabLst>
                <a:tab pos="356235" algn="l"/>
              </a:tabLst>
            </a:pPr>
            <a:r>
              <a:rPr lang="es-ES" sz="2400" dirty="0">
                <a:solidFill>
                  <a:prstClr val="black"/>
                </a:solidFill>
                <a:latin typeface="Times New Roman" panose="02020603050405020304" pitchFamily="18" charset="0"/>
                <a:cs typeface="Times New Roman" panose="02020603050405020304" pitchFamily="18" charset="0"/>
              </a:rPr>
              <a:t>Se trata de los métodos propios de una clase, los  cuales contienen una serie de instrucciones y para su  ejecución se les ha de llamar por su identificador o  nombre.</a:t>
            </a:r>
          </a:p>
          <a:p>
            <a:pPr marL="469265" marR="5080" indent="-457200" algn="just">
              <a:lnSpc>
                <a:spcPct val="80000"/>
              </a:lnSpc>
              <a:spcBef>
                <a:spcPts val="675"/>
              </a:spcBef>
              <a:buFont typeface="Wingdings" panose="05000000000000000000" pitchFamily="2" charset="2"/>
              <a:buChar char="v"/>
              <a:tabLst>
                <a:tab pos="356235" algn="l"/>
              </a:tabLst>
            </a:pPr>
            <a:endParaRPr lang="es-ES" sz="2400" dirty="0">
              <a:solidFill>
                <a:prstClr val="black"/>
              </a:solidFill>
              <a:latin typeface="Times New Roman" panose="02020603050405020304" pitchFamily="18" charset="0"/>
              <a:cs typeface="Times New Roman" panose="02020603050405020304" pitchFamily="18" charset="0"/>
            </a:endParaRPr>
          </a:p>
          <a:p>
            <a:pPr marL="469265" indent="-457200" algn="just">
              <a:lnSpc>
                <a:spcPct val="100000"/>
              </a:lnSpc>
              <a:spcBef>
                <a:spcPts val="25"/>
              </a:spcBef>
              <a:buFont typeface="Wingdings" panose="05000000000000000000" pitchFamily="2" charset="2"/>
              <a:buChar char="v"/>
              <a:tabLst>
                <a:tab pos="356235" algn="l"/>
              </a:tabLst>
            </a:pPr>
            <a:r>
              <a:rPr lang="es-ES" sz="2400" dirty="0">
                <a:solidFill>
                  <a:prstClr val="black"/>
                </a:solidFill>
                <a:latin typeface="Times New Roman" panose="02020603050405020304" pitchFamily="18" charset="0"/>
                <a:cs typeface="Times New Roman" panose="02020603050405020304" pitchFamily="18" charset="0"/>
              </a:rPr>
              <a:t>Es posible asignarles parámetros en su invocación.</a:t>
            </a:r>
          </a:p>
          <a:p>
            <a:pPr marL="469265" indent="-457200" algn="just">
              <a:lnSpc>
                <a:spcPct val="100000"/>
              </a:lnSpc>
              <a:spcBef>
                <a:spcPts val="25"/>
              </a:spcBef>
              <a:buFont typeface="Wingdings" panose="05000000000000000000" pitchFamily="2" charset="2"/>
              <a:buChar char="v"/>
              <a:tabLst>
                <a:tab pos="356235" algn="l"/>
              </a:tabLst>
            </a:pPr>
            <a:endParaRPr lang="es-ES" sz="2400" dirty="0">
              <a:solidFill>
                <a:prstClr val="black"/>
              </a:solidFill>
              <a:latin typeface="Times New Roman" panose="02020603050405020304" pitchFamily="18" charset="0"/>
              <a:cs typeface="Times New Roman" panose="02020603050405020304" pitchFamily="18" charset="0"/>
            </a:endParaRPr>
          </a:p>
          <a:p>
            <a:pPr marL="469265" marR="6350" indent="-457200" algn="just">
              <a:lnSpc>
                <a:spcPct val="80000"/>
              </a:lnSpc>
              <a:spcBef>
                <a:spcPts val="605"/>
              </a:spcBef>
              <a:buFont typeface="Wingdings" panose="05000000000000000000" pitchFamily="2" charset="2"/>
              <a:buChar char="v"/>
              <a:tabLst>
                <a:tab pos="356235" algn="l"/>
              </a:tabLst>
            </a:pPr>
            <a:r>
              <a:rPr lang="es-ES" sz="2400" dirty="0">
                <a:solidFill>
                  <a:prstClr val="black"/>
                </a:solidFill>
                <a:latin typeface="Times New Roman" panose="02020603050405020304" pitchFamily="18" charset="0"/>
                <a:cs typeface="Times New Roman" panose="02020603050405020304" pitchFamily="18" charset="0"/>
              </a:rPr>
              <a:t>Son básicamente lo mismo, se diferencian en que uno,  devuelve un dato y el otro no.</a:t>
            </a:r>
          </a:p>
          <a:p>
            <a:pPr marL="469265" marR="6350" indent="-457200" algn="just">
              <a:lnSpc>
                <a:spcPct val="80000"/>
              </a:lnSpc>
              <a:spcBef>
                <a:spcPts val="605"/>
              </a:spcBef>
              <a:buFont typeface="Wingdings" panose="05000000000000000000" pitchFamily="2" charset="2"/>
              <a:buChar char="v"/>
              <a:tabLst>
                <a:tab pos="356235" algn="l"/>
              </a:tabLst>
            </a:pPr>
            <a:endParaRPr lang="es-ES" sz="2400" dirty="0">
              <a:solidFill>
                <a:prstClr val="black"/>
              </a:solidFill>
              <a:latin typeface="Times New Roman" panose="02020603050405020304" pitchFamily="18" charset="0"/>
              <a:cs typeface="Times New Roman" panose="02020603050405020304" pitchFamily="18" charset="0"/>
            </a:endParaRPr>
          </a:p>
          <a:p>
            <a:pPr marL="469265" indent="-457200">
              <a:lnSpc>
                <a:spcPct val="100000"/>
              </a:lnSpc>
              <a:spcBef>
                <a:spcPts val="25"/>
              </a:spcBef>
              <a:buFont typeface="Wingdings" panose="05000000000000000000" pitchFamily="2" charset="2"/>
              <a:buChar char="v"/>
              <a:tabLst>
                <a:tab pos="355600" algn="l"/>
                <a:tab pos="356235" algn="l"/>
              </a:tabLst>
            </a:pPr>
            <a:r>
              <a:rPr lang="es-ES" sz="2400" dirty="0">
                <a:solidFill>
                  <a:prstClr val="black"/>
                </a:solidFill>
                <a:latin typeface="Times New Roman" panose="02020603050405020304" pitchFamily="18" charset="0"/>
                <a:cs typeface="Times New Roman" panose="02020603050405020304" pitchFamily="18" charset="0"/>
              </a:rPr>
              <a:t>Procedimiento:</a:t>
            </a:r>
          </a:p>
          <a:p>
            <a:pPr marL="1383665" lvl="2" indent="-457200">
              <a:spcBef>
                <a:spcPts val="25"/>
              </a:spcBef>
              <a:buFont typeface="Wingdings" panose="05000000000000000000" pitchFamily="2" charset="2"/>
              <a:buChar char="q"/>
              <a:tabLst>
                <a:tab pos="756920" algn="l"/>
              </a:tabLst>
            </a:pPr>
            <a:r>
              <a:rPr lang="es-ES" sz="2400" dirty="0">
                <a:solidFill>
                  <a:prstClr val="black"/>
                </a:solidFill>
                <a:latin typeface="Times New Roman" panose="02020603050405020304" pitchFamily="18" charset="0"/>
                <a:cs typeface="Times New Roman" panose="02020603050405020304" pitchFamily="18" charset="0"/>
              </a:rPr>
              <a:t>Conjunto de instrucciones que realizan una tarea.</a:t>
            </a:r>
          </a:p>
          <a:p>
            <a:pPr marL="1383665" lvl="2" indent="-457200">
              <a:spcBef>
                <a:spcPts val="25"/>
              </a:spcBef>
              <a:buFont typeface="Wingdings" panose="05000000000000000000" pitchFamily="2" charset="2"/>
              <a:buChar char="q"/>
              <a:tabLst>
                <a:tab pos="756920" algn="l"/>
              </a:tabLst>
            </a:pPr>
            <a:endParaRPr lang="es-ES" sz="2400" dirty="0">
              <a:solidFill>
                <a:prstClr val="black"/>
              </a:solidFill>
              <a:latin typeface="Times New Roman" panose="02020603050405020304" pitchFamily="18" charset="0"/>
              <a:cs typeface="Times New Roman" panose="02020603050405020304" pitchFamily="18" charset="0"/>
            </a:endParaRPr>
          </a:p>
          <a:p>
            <a:pPr marL="469265" indent="-457200">
              <a:lnSpc>
                <a:spcPct val="100000"/>
              </a:lnSpc>
              <a:spcBef>
                <a:spcPts val="25"/>
              </a:spcBef>
              <a:buFont typeface="Wingdings" panose="05000000000000000000" pitchFamily="2" charset="2"/>
              <a:buChar char="v"/>
              <a:tabLst>
                <a:tab pos="355600" algn="l"/>
                <a:tab pos="356235" algn="l"/>
              </a:tabLst>
            </a:pPr>
            <a:r>
              <a:rPr lang="es-ES" sz="2400" dirty="0">
                <a:solidFill>
                  <a:prstClr val="black"/>
                </a:solidFill>
                <a:latin typeface="Times New Roman" panose="02020603050405020304" pitchFamily="18" charset="0"/>
                <a:cs typeface="Times New Roman" panose="02020603050405020304" pitchFamily="18" charset="0"/>
              </a:rPr>
              <a:t>Función:</a:t>
            </a:r>
          </a:p>
          <a:p>
            <a:pPr marL="1383665" lvl="2" indent="-457200">
              <a:spcBef>
                <a:spcPts val="20"/>
              </a:spcBef>
              <a:buFont typeface="Wingdings" panose="05000000000000000000" pitchFamily="2" charset="2"/>
              <a:buChar char="q"/>
              <a:tabLst>
                <a:tab pos="756920" algn="l"/>
              </a:tabLst>
            </a:pPr>
            <a:r>
              <a:rPr lang="es-ES" sz="2400" dirty="0">
                <a:solidFill>
                  <a:prstClr val="black"/>
                </a:solidFill>
                <a:latin typeface="Times New Roman" panose="02020603050405020304" pitchFamily="18" charset="0"/>
                <a:cs typeface="Times New Roman" panose="02020603050405020304" pitchFamily="18" charset="0"/>
              </a:rPr>
              <a:t>Igual que el anterior pero retorna un valor.</a:t>
            </a:r>
          </a:p>
          <a:p>
            <a:pPr marL="1383665" lvl="2" indent="-457200">
              <a:spcBef>
                <a:spcPts val="20"/>
              </a:spcBef>
              <a:buFont typeface="Wingdings" panose="05000000000000000000" pitchFamily="2" charset="2"/>
              <a:buChar char="q"/>
              <a:tabLst>
                <a:tab pos="756920" algn="l"/>
              </a:tabLst>
            </a:pPr>
            <a:endParaRPr lang="es-ES" sz="2400" dirty="0">
              <a:solidFill>
                <a:prstClr val="black"/>
              </a:solidFill>
              <a:latin typeface="Times New Roman" panose="02020603050405020304" pitchFamily="18" charset="0"/>
              <a:cs typeface="Times New Roman" panose="02020603050405020304" pitchFamily="18" charset="0"/>
            </a:endParaRPr>
          </a:p>
          <a:p>
            <a:pPr marL="469265" indent="-457200">
              <a:lnSpc>
                <a:spcPct val="100000"/>
              </a:lnSpc>
              <a:spcBef>
                <a:spcPts val="25"/>
              </a:spcBef>
              <a:buFont typeface="Wingdings" panose="05000000000000000000" pitchFamily="2" charset="2"/>
              <a:buChar char="v"/>
              <a:tabLst>
                <a:tab pos="355600" algn="l"/>
                <a:tab pos="356235" algn="l"/>
              </a:tabLst>
            </a:pPr>
            <a:r>
              <a:rPr lang="es-ES" sz="2400" dirty="0">
                <a:solidFill>
                  <a:prstClr val="black"/>
                </a:solidFill>
                <a:latin typeface="Times New Roman" panose="02020603050405020304" pitchFamily="18" charset="0"/>
                <a:cs typeface="Times New Roman" panose="02020603050405020304" pitchFamily="18" charset="0"/>
              </a:rPr>
              <a:t>Clase:</a:t>
            </a:r>
          </a:p>
          <a:p>
            <a:pPr marL="1383664" marR="1293495" lvl="2" indent="-457200">
              <a:lnSpc>
                <a:spcPct val="100800"/>
              </a:lnSpc>
              <a:spcBef>
                <a:spcPts val="5"/>
              </a:spcBef>
              <a:buFont typeface="Wingdings" panose="05000000000000000000" pitchFamily="2" charset="2"/>
              <a:buChar char="q"/>
              <a:tabLst>
                <a:tab pos="756920" algn="l"/>
              </a:tabLst>
            </a:pPr>
            <a:r>
              <a:rPr lang="es-ES" sz="2400" dirty="0">
                <a:solidFill>
                  <a:prstClr val="black"/>
                </a:solidFill>
                <a:latin typeface="Times New Roman" panose="02020603050405020304" pitchFamily="18" charset="0"/>
                <a:cs typeface="Times New Roman" panose="02020603050405020304" pitchFamily="18" charset="0"/>
              </a:rPr>
              <a:t>Concepto de POO, encapsula funcionalidad,  contiene variables y métodos.</a:t>
            </a:r>
          </a:p>
        </p:txBody>
      </p:sp>
    </p:spTree>
    <p:extLst>
      <p:ext uri="{BB962C8B-B14F-4D97-AF65-F5344CB8AC3E}">
        <p14:creationId xmlns:p14="http://schemas.microsoft.com/office/powerpoint/2010/main" val="2331583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A58FB22-36F3-061D-439E-C60F1B17E35C}"/>
              </a:ext>
            </a:extLst>
          </p:cNvPr>
          <p:cNvSpPr txBox="1">
            <a:spLocks/>
          </p:cNvSpPr>
          <p:nvPr/>
        </p:nvSpPr>
        <p:spPr>
          <a:xfrm>
            <a:off x="1803807" y="145199"/>
            <a:ext cx="8705714" cy="56682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marR="5080">
              <a:lnSpc>
                <a:spcPct val="100000"/>
              </a:lnSpc>
              <a:spcBef>
                <a:spcPts val="100"/>
              </a:spcBef>
            </a:pPr>
            <a:r>
              <a:rPr lang="es-ES" sz="3600" b="1" kern="0" spc="-5" dirty="0">
                <a:solidFill>
                  <a:srgbClr val="006FC0"/>
                </a:solidFill>
                <a:latin typeface="Arial"/>
                <a:cs typeface="Arial"/>
              </a:rPr>
              <a:t>Tipos de procedimientos y  funciones</a:t>
            </a:r>
          </a:p>
        </p:txBody>
      </p:sp>
      <p:sp>
        <p:nvSpPr>
          <p:cNvPr id="5" name="CuadroTexto 4">
            <a:extLst>
              <a:ext uri="{FF2B5EF4-FFF2-40B4-BE49-F238E27FC236}">
                <a16:creationId xmlns:a16="http://schemas.microsoft.com/office/drawing/2014/main" id="{17ABB9C1-7679-05BF-66EF-942655F34476}"/>
              </a:ext>
            </a:extLst>
          </p:cNvPr>
          <p:cNvSpPr txBox="1"/>
          <p:nvPr/>
        </p:nvSpPr>
        <p:spPr>
          <a:xfrm>
            <a:off x="390617" y="942524"/>
            <a:ext cx="11532094" cy="5552802"/>
          </a:xfrm>
          <a:prstGeom prst="rect">
            <a:avLst/>
          </a:prstGeom>
          <a:noFill/>
        </p:spPr>
        <p:txBody>
          <a:bodyPr wrap="square">
            <a:spAutoFit/>
          </a:bodyPr>
          <a:lstStyle/>
          <a:p>
            <a:pPr marL="355600" marR="76200" indent="-343535" algn="just">
              <a:lnSpc>
                <a:spcPct val="100000"/>
              </a:lnSpc>
              <a:spcBef>
                <a:spcPts val="100"/>
              </a:spcBef>
              <a:buFont typeface="Wingdings" panose="05000000000000000000" pitchFamily="2" charset="2"/>
              <a:buChar char="v"/>
              <a:tabLst>
                <a:tab pos="356235" algn="l"/>
              </a:tabLst>
            </a:pPr>
            <a:r>
              <a:rPr lang="es-ES" sz="3600" dirty="0">
                <a:solidFill>
                  <a:prstClr val="black"/>
                </a:solidFill>
                <a:latin typeface="Times New Roman" panose="02020603050405020304" pitchFamily="18" charset="0"/>
                <a:cs typeface="Times New Roman" panose="02020603050405020304" pitchFamily="18" charset="0"/>
              </a:rPr>
              <a:t>Los procedimientos que ejecutan un código  a petición sin devolver ningún resultado.</a:t>
            </a:r>
          </a:p>
          <a:p>
            <a:pPr marL="355600" marR="76200" indent="-343535" algn="just">
              <a:lnSpc>
                <a:spcPct val="100000"/>
              </a:lnSpc>
              <a:spcBef>
                <a:spcPts val="100"/>
              </a:spcBef>
              <a:buFont typeface="Wingdings" panose="05000000000000000000" pitchFamily="2" charset="2"/>
              <a:buChar char="v"/>
              <a:tabLst>
                <a:tab pos="356235" algn="l"/>
              </a:tabLst>
            </a:pPr>
            <a:endParaRPr lang="es-ES" sz="3600" dirty="0">
              <a:solidFill>
                <a:prstClr val="black"/>
              </a:solidFill>
              <a:latin typeface="Times New Roman" panose="02020603050405020304" pitchFamily="18" charset="0"/>
              <a:cs typeface="Times New Roman" panose="02020603050405020304" pitchFamily="18" charset="0"/>
            </a:endParaRPr>
          </a:p>
          <a:p>
            <a:pPr marL="355600" marR="826135" indent="-343535" algn="just">
              <a:lnSpc>
                <a:spcPct val="100000"/>
              </a:lnSpc>
              <a:spcBef>
                <a:spcPts val="1200"/>
              </a:spcBef>
              <a:buFont typeface="Wingdings" panose="05000000000000000000" pitchFamily="2" charset="2"/>
              <a:buChar char="v"/>
              <a:tabLst>
                <a:tab pos="356235" algn="l"/>
              </a:tabLst>
            </a:pPr>
            <a:r>
              <a:rPr lang="es-ES" sz="3600" dirty="0">
                <a:solidFill>
                  <a:prstClr val="black"/>
                </a:solidFill>
                <a:latin typeface="Times New Roman" panose="02020603050405020304" pitchFamily="18" charset="0"/>
                <a:cs typeface="Times New Roman" panose="02020603050405020304" pitchFamily="18" charset="0"/>
              </a:rPr>
              <a:t>Las funciones que ejecutan un código y  devuelven el resultado al código que las  llamó.</a:t>
            </a:r>
          </a:p>
          <a:p>
            <a:pPr marL="355600" marR="826135" indent="-343535" algn="just">
              <a:lnSpc>
                <a:spcPct val="100000"/>
              </a:lnSpc>
              <a:spcBef>
                <a:spcPts val="1200"/>
              </a:spcBef>
              <a:buFont typeface="Wingdings" panose="05000000000000000000" pitchFamily="2" charset="2"/>
              <a:buChar char="v"/>
              <a:tabLst>
                <a:tab pos="356235" algn="l"/>
              </a:tabLst>
            </a:pPr>
            <a:endParaRPr lang="es-ES" sz="3600" dirty="0">
              <a:solidFill>
                <a:prstClr val="black"/>
              </a:solidFill>
              <a:latin typeface="Times New Roman" panose="02020603050405020304" pitchFamily="18" charset="0"/>
              <a:cs typeface="Times New Roman" panose="02020603050405020304" pitchFamily="18" charset="0"/>
            </a:endParaRPr>
          </a:p>
          <a:p>
            <a:pPr marL="355600" marR="5080" indent="-343535" algn="just">
              <a:lnSpc>
                <a:spcPct val="100000"/>
              </a:lnSpc>
              <a:spcBef>
                <a:spcPts val="1205"/>
              </a:spcBef>
              <a:buFont typeface="Wingdings" panose="05000000000000000000" pitchFamily="2" charset="2"/>
              <a:buChar char="v"/>
              <a:tabLst>
                <a:tab pos="355600" algn="l"/>
                <a:tab pos="356235" algn="l"/>
              </a:tabLst>
            </a:pPr>
            <a:r>
              <a:rPr lang="es-ES" sz="3600" dirty="0">
                <a:solidFill>
                  <a:prstClr val="black"/>
                </a:solidFill>
                <a:latin typeface="Times New Roman" panose="02020603050405020304" pitchFamily="18" charset="0"/>
                <a:cs typeface="Times New Roman" panose="02020603050405020304" pitchFamily="18" charset="0"/>
              </a:rPr>
              <a:t>Los procedimientos de propiedades que  permiten manejar (asignar/recuperar) las  propiedades de los objetos creados mediante  encapsulación.</a:t>
            </a:r>
          </a:p>
        </p:txBody>
      </p:sp>
    </p:spTree>
    <p:extLst>
      <p:ext uri="{BB962C8B-B14F-4D97-AF65-F5344CB8AC3E}">
        <p14:creationId xmlns:p14="http://schemas.microsoft.com/office/powerpoint/2010/main" val="1308616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1311D63-DFFA-96C0-AFFC-8BB7755674CC}"/>
              </a:ext>
            </a:extLst>
          </p:cNvPr>
          <p:cNvSpPr txBox="1">
            <a:spLocks/>
          </p:cNvSpPr>
          <p:nvPr/>
        </p:nvSpPr>
        <p:spPr>
          <a:xfrm>
            <a:off x="1506404" y="38664"/>
            <a:ext cx="8998677" cy="56682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marR="5080">
              <a:lnSpc>
                <a:spcPct val="100000"/>
              </a:lnSpc>
              <a:spcBef>
                <a:spcPts val="100"/>
              </a:spcBef>
            </a:pPr>
            <a:r>
              <a:rPr lang="es-PE" sz="3600" b="1" kern="0" spc="-5" dirty="0">
                <a:solidFill>
                  <a:srgbClr val="006FC0"/>
                </a:solidFill>
                <a:latin typeface="Arial"/>
                <a:cs typeface="Arial"/>
              </a:rPr>
              <a:t>Modificadores de acceso  (Visibilidad)</a:t>
            </a:r>
          </a:p>
        </p:txBody>
      </p:sp>
      <p:sp>
        <p:nvSpPr>
          <p:cNvPr id="5" name="CuadroTexto 4">
            <a:extLst>
              <a:ext uri="{FF2B5EF4-FFF2-40B4-BE49-F238E27FC236}">
                <a16:creationId xmlns:a16="http://schemas.microsoft.com/office/drawing/2014/main" id="{6CD5F63C-BDED-4D8A-BD7A-1CD8215BD1E4}"/>
              </a:ext>
            </a:extLst>
          </p:cNvPr>
          <p:cNvSpPr txBox="1"/>
          <p:nvPr/>
        </p:nvSpPr>
        <p:spPr>
          <a:xfrm>
            <a:off x="106531" y="578852"/>
            <a:ext cx="11798423" cy="6230232"/>
          </a:xfrm>
          <a:prstGeom prst="rect">
            <a:avLst/>
          </a:prstGeom>
          <a:noFill/>
        </p:spPr>
        <p:txBody>
          <a:bodyPr wrap="square">
            <a:spAutoFit/>
          </a:bodyPr>
          <a:lstStyle/>
          <a:p>
            <a:pPr marL="355600" indent="-343535">
              <a:lnSpc>
                <a:spcPct val="100000"/>
              </a:lnSpc>
              <a:spcBef>
                <a:spcPts val="100"/>
              </a:spcBef>
              <a:buFont typeface="Wingdings" panose="05000000000000000000" pitchFamily="2" charset="2"/>
              <a:buChar char="v"/>
              <a:tabLst>
                <a:tab pos="355600" algn="l"/>
                <a:tab pos="356235" algn="l"/>
              </a:tabLst>
            </a:pPr>
            <a:r>
              <a:rPr lang="es-ES" sz="2400" dirty="0">
                <a:solidFill>
                  <a:prstClr val="black"/>
                </a:solidFill>
                <a:latin typeface="Times New Roman" panose="02020603050405020304" pitchFamily="18" charset="0"/>
                <a:cs typeface="Times New Roman" panose="02020603050405020304" pitchFamily="18" charset="0"/>
              </a:rPr>
              <a:t>Public</a:t>
            </a:r>
          </a:p>
          <a:p>
            <a:pPr marL="355600" indent="-343535">
              <a:lnSpc>
                <a:spcPct val="100000"/>
              </a:lnSpc>
              <a:spcBef>
                <a:spcPts val="100"/>
              </a:spcBef>
              <a:buFont typeface="Wingdings" panose="05000000000000000000" pitchFamily="2" charset="2"/>
              <a:buChar char="v"/>
              <a:tabLst>
                <a:tab pos="355600" algn="l"/>
                <a:tab pos="356235" algn="l"/>
              </a:tabLst>
            </a:pPr>
            <a:endParaRPr lang="es-ES" sz="1200" dirty="0">
              <a:solidFill>
                <a:prstClr val="black"/>
              </a:solidFill>
              <a:latin typeface="Times New Roman" panose="02020603050405020304" pitchFamily="18" charset="0"/>
              <a:cs typeface="Times New Roman" panose="02020603050405020304" pitchFamily="18" charset="0"/>
            </a:endParaRPr>
          </a:p>
          <a:p>
            <a:pPr marL="812165" marR="459105" lvl="1" indent="-342900">
              <a:lnSpc>
                <a:spcPct val="150000"/>
              </a:lnSpc>
              <a:spcBef>
                <a:spcPts val="480"/>
              </a:spcBef>
              <a:buFont typeface="Wingdings" panose="05000000000000000000" pitchFamily="2" charset="2"/>
              <a:buChar char="q"/>
              <a:tabLst>
                <a:tab pos="756285" algn="l"/>
                <a:tab pos="756920" algn="l"/>
              </a:tabLst>
            </a:pPr>
            <a:r>
              <a:rPr lang="es-ES" sz="2400" dirty="0">
                <a:solidFill>
                  <a:prstClr val="black"/>
                </a:solidFill>
                <a:latin typeface="Times New Roman" panose="02020603050405020304" pitchFamily="18" charset="0"/>
                <a:cs typeface="Times New Roman" panose="02020603050405020304" pitchFamily="18" charset="0"/>
              </a:rPr>
              <a:t>Tiene acceso, al objeto, desde cualquier otro código en el  mismo ensamblado o de otro ensamblado que haga  referencia.</a:t>
            </a:r>
          </a:p>
          <a:p>
            <a:pPr marL="355600" indent="-343535">
              <a:lnSpc>
                <a:spcPct val="100000"/>
              </a:lnSpc>
              <a:spcBef>
                <a:spcPts val="855"/>
              </a:spcBef>
              <a:buFont typeface="Wingdings" panose="05000000000000000000" pitchFamily="2" charset="2"/>
              <a:buChar char="v"/>
              <a:tabLst>
                <a:tab pos="355600" algn="l"/>
                <a:tab pos="356235" algn="l"/>
              </a:tabLst>
            </a:pPr>
            <a:r>
              <a:rPr lang="es-ES" sz="2400" dirty="0">
                <a:solidFill>
                  <a:prstClr val="black"/>
                </a:solidFill>
                <a:latin typeface="Times New Roman" panose="02020603050405020304" pitchFamily="18" charset="0"/>
                <a:cs typeface="Times New Roman" panose="02020603050405020304" pitchFamily="18" charset="0"/>
              </a:rPr>
              <a:t>Private</a:t>
            </a:r>
          </a:p>
          <a:p>
            <a:pPr marL="355600" indent="-343535">
              <a:lnSpc>
                <a:spcPct val="100000"/>
              </a:lnSpc>
              <a:spcBef>
                <a:spcPts val="855"/>
              </a:spcBef>
              <a:buFont typeface="Wingdings" panose="05000000000000000000" pitchFamily="2" charset="2"/>
              <a:buChar char="v"/>
              <a:tabLst>
                <a:tab pos="355600" algn="l"/>
                <a:tab pos="356235" algn="l"/>
              </a:tabLst>
            </a:pPr>
            <a:endParaRPr lang="es-ES" sz="1200" dirty="0">
              <a:solidFill>
                <a:prstClr val="black"/>
              </a:solidFill>
              <a:latin typeface="Times New Roman" panose="02020603050405020304" pitchFamily="18" charset="0"/>
              <a:cs typeface="Times New Roman" panose="02020603050405020304" pitchFamily="18" charset="0"/>
            </a:endParaRPr>
          </a:p>
          <a:p>
            <a:pPr marL="812165" marR="5080" lvl="1" indent="-342900">
              <a:lnSpc>
                <a:spcPts val="2020"/>
              </a:lnSpc>
              <a:spcBef>
                <a:spcPts val="480"/>
              </a:spcBef>
              <a:buFont typeface="Wingdings" panose="05000000000000000000" pitchFamily="2" charset="2"/>
              <a:buChar char="q"/>
              <a:tabLst>
                <a:tab pos="756285" algn="l"/>
                <a:tab pos="756920" algn="l"/>
              </a:tabLst>
            </a:pPr>
            <a:r>
              <a:rPr lang="es-ES" sz="2400" dirty="0">
                <a:solidFill>
                  <a:prstClr val="black"/>
                </a:solidFill>
                <a:latin typeface="Times New Roman" panose="02020603050405020304" pitchFamily="18" charset="0"/>
                <a:cs typeface="Times New Roman" panose="02020603050405020304" pitchFamily="18" charset="0"/>
              </a:rPr>
              <a:t>Solamente desde el código de la misma clase puede acceder  al objeto.</a:t>
            </a:r>
          </a:p>
          <a:p>
            <a:pPr marL="354965" indent="-342900">
              <a:lnSpc>
                <a:spcPct val="100000"/>
              </a:lnSpc>
              <a:spcBef>
                <a:spcPts val="855"/>
              </a:spcBef>
              <a:buFont typeface="Wingdings" panose="05000000000000000000" pitchFamily="2" charset="2"/>
              <a:buChar char="v"/>
              <a:tabLst>
                <a:tab pos="355600" algn="l"/>
                <a:tab pos="356235" algn="l"/>
              </a:tabLst>
            </a:pPr>
            <a:r>
              <a:rPr lang="es-ES" sz="2400" dirty="0">
                <a:solidFill>
                  <a:prstClr val="black"/>
                </a:solidFill>
                <a:latin typeface="Times New Roman" panose="02020603050405020304" pitchFamily="18" charset="0"/>
                <a:cs typeface="Times New Roman" panose="02020603050405020304" pitchFamily="18" charset="0"/>
              </a:rPr>
              <a:t>Protected</a:t>
            </a:r>
          </a:p>
          <a:p>
            <a:pPr marL="354965" indent="-342900">
              <a:lnSpc>
                <a:spcPct val="100000"/>
              </a:lnSpc>
              <a:spcBef>
                <a:spcPts val="855"/>
              </a:spcBef>
              <a:buFont typeface="Wingdings" panose="05000000000000000000" pitchFamily="2" charset="2"/>
              <a:buChar char="v"/>
              <a:tabLst>
                <a:tab pos="355600" algn="l"/>
                <a:tab pos="356235" algn="l"/>
              </a:tabLst>
            </a:pPr>
            <a:endParaRPr lang="es-ES" sz="1200" dirty="0">
              <a:solidFill>
                <a:prstClr val="black"/>
              </a:solidFill>
              <a:latin typeface="Times New Roman" panose="02020603050405020304" pitchFamily="18" charset="0"/>
              <a:cs typeface="Times New Roman" panose="02020603050405020304" pitchFamily="18" charset="0"/>
            </a:endParaRPr>
          </a:p>
          <a:p>
            <a:pPr marL="812165" marR="434975" lvl="1" indent="-342900">
              <a:lnSpc>
                <a:spcPct val="150000"/>
              </a:lnSpc>
              <a:spcBef>
                <a:spcPts val="484"/>
              </a:spcBef>
              <a:buFont typeface="Wingdings" panose="05000000000000000000" pitchFamily="2" charset="2"/>
              <a:buChar char="q"/>
              <a:tabLst>
                <a:tab pos="756285" algn="l"/>
                <a:tab pos="756920" algn="l"/>
              </a:tabLst>
            </a:pPr>
            <a:r>
              <a:rPr lang="es-ES" sz="2400" dirty="0">
                <a:solidFill>
                  <a:prstClr val="black"/>
                </a:solidFill>
                <a:latin typeface="Times New Roman" panose="02020603050405020304" pitchFamily="18" charset="0"/>
                <a:cs typeface="Times New Roman" panose="02020603050405020304" pitchFamily="18" charset="0"/>
              </a:rPr>
              <a:t>Solamente el código de la misma clase o de una derivada  puede acceder al objeto.</a:t>
            </a:r>
          </a:p>
          <a:p>
            <a:pPr marL="355600" indent="-343535">
              <a:lnSpc>
                <a:spcPct val="100000"/>
              </a:lnSpc>
              <a:spcBef>
                <a:spcPts val="850"/>
              </a:spcBef>
              <a:buFont typeface="Wingdings" panose="05000000000000000000" pitchFamily="2" charset="2"/>
              <a:buChar char="v"/>
              <a:tabLst>
                <a:tab pos="355600" algn="l"/>
                <a:tab pos="356235" algn="l"/>
              </a:tabLst>
            </a:pPr>
            <a:r>
              <a:rPr lang="es-ES" sz="2400" dirty="0">
                <a:solidFill>
                  <a:prstClr val="black"/>
                </a:solidFill>
                <a:latin typeface="Times New Roman" panose="02020603050405020304" pitchFamily="18" charset="0"/>
                <a:cs typeface="Times New Roman" panose="02020603050405020304" pitchFamily="18" charset="0"/>
              </a:rPr>
              <a:t>Internal</a:t>
            </a:r>
          </a:p>
          <a:p>
            <a:pPr marL="355600" indent="-343535">
              <a:lnSpc>
                <a:spcPct val="100000"/>
              </a:lnSpc>
              <a:spcBef>
                <a:spcPts val="850"/>
              </a:spcBef>
              <a:buFont typeface="Wingdings" panose="05000000000000000000" pitchFamily="2" charset="2"/>
              <a:buChar char="v"/>
              <a:tabLst>
                <a:tab pos="355600" algn="l"/>
                <a:tab pos="356235" algn="l"/>
              </a:tabLst>
            </a:pPr>
            <a:endParaRPr lang="es-ES" sz="1200" dirty="0">
              <a:solidFill>
                <a:prstClr val="black"/>
              </a:solidFill>
              <a:latin typeface="Times New Roman" panose="02020603050405020304" pitchFamily="18" charset="0"/>
              <a:cs typeface="Times New Roman" panose="02020603050405020304" pitchFamily="18" charset="0"/>
            </a:endParaRPr>
          </a:p>
          <a:p>
            <a:pPr marL="812165" marR="569595" lvl="1" indent="-342900">
              <a:lnSpc>
                <a:spcPct val="150000"/>
              </a:lnSpc>
              <a:spcBef>
                <a:spcPts val="489"/>
              </a:spcBef>
              <a:buFont typeface="Wingdings" panose="05000000000000000000" pitchFamily="2" charset="2"/>
              <a:buChar char="q"/>
              <a:tabLst>
                <a:tab pos="756285" algn="l"/>
                <a:tab pos="756920" algn="l"/>
              </a:tabLst>
            </a:pPr>
            <a:r>
              <a:rPr lang="es-ES" sz="2400" dirty="0">
                <a:solidFill>
                  <a:prstClr val="black"/>
                </a:solidFill>
                <a:latin typeface="Times New Roman" panose="02020603050405020304" pitchFamily="18" charset="0"/>
                <a:cs typeface="Times New Roman" panose="02020603050405020304" pitchFamily="18" charset="0"/>
              </a:rPr>
              <a:t>Puede tener acceso al objeto desde cualquier código del  mismo ensamblado, pero no de un ensamblado distinto.</a:t>
            </a:r>
          </a:p>
        </p:txBody>
      </p:sp>
    </p:spTree>
    <p:extLst>
      <p:ext uri="{BB962C8B-B14F-4D97-AF65-F5344CB8AC3E}">
        <p14:creationId xmlns:p14="http://schemas.microsoft.com/office/powerpoint/2010/main" val="123279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CFD6978-7699-3B5E-E8C6-3598C08672E9}"/>
              </a:ext>
            </a:extLst>
          </p:cNvPr>
          <p:cNvSpPr txBox="1">
            <a:spLocks/>
          </p:cNvSpPr>
          <p:nvPr/>
        </p:nvSpPr>
        <p:spPr>
          <a:xfrm>
            <a:off x="1887982" y="0"/>
            <a:ext cx="7543800" cy="57404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tabLst>
                <a:tab pos="5499735" algn="l"/>
              </a:tabLst>
            </a:pPr>
            <a:r>
              <a:rPr lang="es-PE" sz="3600" b="1" kern="0" spc="-5" dirty="0">
                <a:solidFill>
                  <a:srgbClr val="006FC0"/>
                </a:solidFill>
                <a:latin typeface="Arial"/>
                <a:cs typeface="Arial"/>
              </a:rPr>
              <a:t>Ejemplo: Procedimiento	y función</a:t>
            </a:r>
          </a:p>
        </p:txBody>
      </p:sp>
      <p:sp>
        <p:nvSpPr>
          <p:cNvPr id="4" name="object 4">
            <a:extLst>
              <a:ext uri="{FF2B5EF4-FFF2-40B4-BE49-F238E27FC236}">
                <a16:creationId xmlns:a16="http://schemas.microsoft.com/office/drawing/2014/main" id="{386422CA-26A3-E419-1B48-566D5B013C11}"/>
              </a:ext>
            </a:extLst>
          </p:cNvPr>
          <p:cNvSpPr txBox="1"/>
          <p:nvPr/>
        </p:nvSpPr>
        <p:spPr>
          <a:xfrm>
            <a:off x="430436" y="1832251"/>
            <a:ext cx="4915535" cy="3677285"/>
          </a:xfrm>
          <a:prstGeom prst="rect">
            <a:avLst/>
          </a:prstGeom>
        </p:spPr>
        <p:style>
          <a:lnRef idx="2">
            <a:schemeClr val="dk1"/>
          </a:lnRef>
          <a:fillRef idx="1">
            <a:schemeClr val="lt1"/>
          </a:fillRef>
          <a:effectRef idx="0">
            <a:schemeClr val="dk1"/>
          </a:effectRef>
          <a:fontRef idx="minor">
            <a:schemeClr val="dk1"/>
          </a:fontRef>
        </p:style>
        <p:txBody>
          <a:bodyPr vert="horz" wrap="square" lIns="0" tIns="13335" rIns="0" bIns="0" rtlCol="0">
            <a:spAutoFit/>
          </a:bodyPr>
          <a:lstStyle/>
          <a:p>
            <a:pPr marL="12700">
              <a:lnSpc>
                <a:spcPct val="100000"/>
              </a:lnSpc>
              <a:spcBef>
                <a:spcPts val="105"/>
              </a:spcBef>
            </a:pPr>
            <a:r>
              <a:rPr sz="2000" spc="-5" dirty="0">
                <a:solidFill>
                  <a:srgbClr val="008000"/>
                </a:solidFill>
                <a:latin typeface="Consolas"/>
                <a:cs typeface="Consolas"/>
              </a:rPr>
              <a:t>//Procedimiento</a:t>
            </a:r>
            <a:endParaRPr sz="2000" dirty="0">
              <a:latin typeface="Consolas"/>
              <a:cs typeface="Consolas"/>
            </a:endParaRPr>
          </a:p>
          <a:p>
            <a:pPr marL="12700">
              <a:lnSpc>
                <a:spcPct val="100000"/>
              </a:lnSpc>
            </a:pPr>
            <a:r>
              <a:rPr sz="2000" b="1" dirty="0">
                <a:solidFill>
                  <a:srgbClr val="0000FF"/>
                </a:solidFill>
                <a:latin typeface="Consolas"/>
                <a:cs typeface="Consolas"/>
              </a:rPr>
              <a:t>private</a:t>
            </a:r>
            <a:r>
              <a:rPr sz="2000" b="1" spc="-25" dirty="0">
                <a:solidFill>
                  <a:srgbClr val="0000FF"/>
                </a:solidFill>
                <a:latin typeface="Consolas"/>
                <a:cs typeface="Consolas"/>
              </a:rPr>
              <a:t> </a:t>
            </a:r>
            <a:r>
              <a:rPr sz="2000" u="heavy" spc="-5" dirty="0">
                <a:solidFill>
                  <a:srgbClr val="0000FF"/>
                </a:solidFill>
                <a:uFill>
                  <a:solidFill>
                    <a:srgbClr val="0000FF"/>
                  </a:solidFill>
                </a:uFill>
                <a:latin typeface="Consolas"/>
                <a:cs typeface="Consolas"/>
              </a:rPr>
              <a:t>void</a:t>
            </a:r>
            <a:r>
              <a:rPr sz="2000" spc="-10" dirty="0">
                <a:solidFill>
                  <a:srgbClr val="0000FF"/>
                </a:solidFill>
                <a:latin typeface="Consolas"/>
                <a:cs typeface="Consolas"/>
              </a:rPr>
              <a:t> </a:t>
            </a:r>
            <a:r>
              <a:rPr sz="2000" spc="-5" dirty="0">
                <a:latin typeface="Consolas"/>
                <a:cs typeface="Consolas"/>
              </a:rPr>
              <a:t>Saludar()</a:t>
            </a:r>
            <a:endParaRPr sz="2000" dirty="0">
              <a:latin typeface="Consolas"/>
              <a:cs typeface="Consolas"/>
            </a:endParaRPr>
          </a:p>
          <a:p>
            <a:pPr marL="12700">
              <a:lnSpc>
                <a:spcPct val="100000"/>
              </a:lnSpc>
            </a:pPr>
            <a:r>
              <a:rPr sz="2000" dirty="0">
                <a:latin typeface="Consolas"/>
                <a:cs typeface="Consolas"/>
              </a:rPr>
              <a:t>{</a:t>
            </a:r>
          </a:p>
          <a:p>
            <a:pPr marL="433070">
              <a:lnSpc>
                <a:spcPct val="100000"/>
              </a:lnSpc>
            </a:pPr>
            <a:r>
              <a:rPr sz="2000" spc="-5" dirty="0">
                <a:solidFill>
                  <a:srgbClr val="2B91AE"/>
                </a:solidFill>
                <a:latin typeface="Consolas"/>
                <a:cs typeface="Consolas"/>
              </a:rPr>
              <a:t>Console</a:t>
            </a:r>
            <a:r>
              <a:rPr sz="2000" spc="-5" dirty="0">
                <a:latin typeface="Consolas"/>
                <a:cs typeface="Consolas"/>
              </a:rPr>
              <a:t>.WriteLine(</a:t>
            </a:r>
            <a:r>
              <a:rPr sz="2000" spc="-5" dirty="0">
                <a:solidFill>
                  <a:srgbClr val="A21515"/>
                </a:solidFill>
                <a:latin typeface="Consolas"/>
                <a:cs typeface="Consolas"/>
              </a:rPr>
              <a:t>"Hola</a:t>
            </a:r>
            <a:r>
              <a:rPr sz="2000" spc="20" dirty="0">
                <a:solidFill>
                  <a:srgbClr val="A21515"/>
                </a:solidFill>
                <a:latin typeface="Consolas"/>
                <a:cs typeface="Consolas"/>
              </a:rPr>
              <a:t> </a:t>
            </a:r>
            <a:r>
              <a:rPr sz="2000" spc="-5" dirty="0">
                <a:solidFill>
                  <a:srgbClr val="A21515"/>
                </a:solidFill>
                <a:latin typeface="Consolas"/>
                <a:cs typeface="Consolas"/>
              </a:rPr>
              <a:t>mundo"</a:t>
            </a:r>
            <a:r>
              <a:rPr sz="2000" spc="-5" dirty="0">
                <a:latin typeface="Consolas"/>
                <a:cs typeface="Consolas"/>
              </a:rPr>
              <a:t>);</a:t>
            </a:r>
            <a:endParaRPr sz="2000" dirty="0">
              <a:latin typeface="Consolas"/>
              <a:cs typeface="Consolas"/>
            </a:endParaRPr>
          </a:p>
          <a:p>
            <a:pPr marL="12700">
              <a:lnSpc>
                <a:spcPct val="100000"/>
              </a:lnSpc>
              <a:spcBef>
                <a:spcPts val="10"/>
              </a:spcBef>
            </a:pPr>
            <a:r>
              <a:rPr sz="2000" dirty="0">
                <a:latin typeface="Consolas"/>
                <a:cs typeface="Consolas"/>
              </a:rPr>
              <a:t>}</a:t>
            </a:r>
          </a:p>
          <a:p>
            <a:pPr>
              <a:lnSpc>
                <a:spcPct val="100000"/>
              </a:lnSpc>
            </a:pPr>
            <a:endParaRPr sz="2000" dirty="0">
              <a:latin typeface="Consolas"/>
              <a:cs typeface="Consolas"/>
            </a:endParaRPr>
          </a:p>
          <a:p>
            <a:pPr>
              <a:lnSpc>
                <a:spcPct val="100000"/>
              </a:lnSpc>
              <a:spcBef>
                <a:spcPts val="35"/>
              </a:spcBef>
            </a:pPr>
            <a:endParaRPr sz="2000" dirty="0">
              <a:latin typeface="Consolas"/>
              <a:cs typeface="Consolas"/>
            </a:endParaRPr>
          </a:p>
          <a:p>
            <a:pPr marL="57785">
              <a:lnSpc>
                <a:spcPct val="100000"/>
              </a:lnSpc>
            </a:pPr>
            <a:r>
              <a:rPr sz="2000" dirty="0">
                <a:solidFill>
                  <a:srgbClr val="008000"/>
                </a:solidFill>
                <a:latin typeface="Consolas"/>
                <a:cs typeface="Consolas"/>
              </a:rPr>
              <a:t>//Función</a:t>
            </a:r>
            <a:endParaRPr sz="2000" dirty="0">
              <a:latin typeface="Consolas"/>
              <a:cs typeface="Consolas"/>
            </a:endParaRPr>
          </a:p>
          <a:p>
            <a:pPr marL="57785">
              <a:lnSpc>
                <a:spcPct val="100000"/>
              </a:lnSpc>
            </a:pPr>
            <a:r>
              <a:rPr sz="2000" b="1" dirty="0">
                <a:solidFill>
                  <a:srgbClr val="0000FF"/>
                </a:solidFill>
                <a:latin typeface="Consolas"/>
                <a:cs typeface="Consolas"/>
              </a:rPr>
              <a:t>public</a:t>
            </a:r>
            <a:r>
              <a:rPr sz="2000" b="1" spc="-25" dirty="0">
                <a:solidFill>
                  <a:srgbClr val="0000FF"/>
                </a:solidFill>
                <a:latin typeface="Consolas"/>
                <a:cs typeface="Consolas"/>
              </a:rPr>
              <a:t> </a:t>
            </a:r>
            <a:r>
              <a:rPr sz="2000" u="heavy" dirty="0">
                <a:solidFill>
                  <a:srgbClr val="0000FF"/>
                </a:solidFill>
                <a:uFill>
                  <a:solidFill>
                    <a:srgbClr val="0000FF"/>
                  </a:solidFill>
                </a:uFill>
                <a:latin typeface="Consolas"/>
                <a:cs typeface="Consolas"/>
              </a:rPr>
              <a:t>int</a:t>
            </a:r>
            <a:r>
              <a:rPr sz="2000" spc="-30" dirty="0">
                <a:solidFill>
                  <a:srgbClr val="0000FF"/>
                </a:solidFill>
                <a:latin typeface="Consolas"/>
                <a:cs typeface="Consolas"/>
              </a:rPr>
              <a:t> </a:t>
            </a:r>
            <a:r>
              <a:rPr sz="2000" dirty="0">
                <a:latin typeface="Consolas"/>
                <a:cs typeface="Consolas"/>
              </a:rPr>
              <a:t>Suma(</a:t>
            </a:r>
            <a:r>
              <a:rPr sz="2000" dirty="0">
                <a:solidFill>
                  <a:srgbClr val="0000FF"/>
                </a:solidFill>
                <a:latin typeface="Consolas"/>
                <a:cs typeface="Consolas"/>
              </a:rPr>
              <a:t>int</a:t>
            </a:r>
            <a:r>
              <a:rPr sz="2000" spc="-5" dirty="0">
                <a:solidFill>
                  <a:srgbClr val="0000FF"/>
                </a:solidFill>
                <a:latin typeface="Consolas"/>
                <a:cs typeface="Consolas"/>
              </a:rPr>
              <a:t> </a:t>
            </a:r>
            <a:r>
              <a:rPr sz="2000" spc="-5" dirty="0">
                <a:latin typeface="Consolas"/>
                <a:cs typeface="Consolas"/>
              </a:rPr>
              <a:t>a,</a:t>
            </a:r>
            <a:r>
              <a:rPr sz="2000" spc="-20" dirty="0">
                <a:latin typeface="Consolas"/>
                <a:cs typeface="Consolas"/>
              </a:rPr>
              <a:t> </a:t>
            </a:r>
            <a:r>
              <a:rPr sz="2000" dirty="0">
                <a:solidFill>
                  <a:srgbClr val="0000FF"/>
                </a:solidFill>
                <a:latin typeface="Consolas"/>
                <a:cs typeface="Consolas"/>
              </a:rPr>
              <a:t>int</a:t>
            </a:r>
            <a:r>
              <a:rPr sz="2000" spc="-20" dirty="0">
                <a:solidFill>
                  <a:srgbClr val="0000FF"/>
                </a:solidFill>
                <a:latin typeface="Consolas"/>
                <a:cs typeface="Consolas"/>
              </a:rPr>
              <a:t> </a:t>
            </a:r>
            <a:r>
              <a:rPr sz="2000" dirty="0">
                <a:latin typeface="Consolas"/>
                <a:cs typeface="Consolas"/>
              </a:rPr>
              <a:t>b)</a:t>
            </a:r>
          </a:p>
          <a:p>
            <a:pPr marL="57785">
              <a:lnSpc>
                <a:spcPct val="100000"/>
              </a:lnSpc>
            </a:pPr>
            <a:r>
              <a:rPr sz="2000" dirty="0">
                <a:latin typeface="Consolas"/>
                <a:cs typeface="Consolas"/>
              </a:rPr>
              <a:t>{</a:t>
            </a:r>
          </a:p>
          <a:p>
            <a:pPr marL="478790">
              <a:lnSpc>
                <a:spcPct val="100000"/>
              </a:lnSpc>
              <a:spcBef>
                <a:spcPts val="5"/>
              </a:spcBef>
            </a:pPr>
            <a:r>
              <a:rPr sz="2000" spc="-5" dirty="0">
                <a:solidFill>
                  <a:srgbClr val="0000FF"/>
                </a:solidFill>
                <a:latin typeface="Consolas"/>
                <a:cs typeface="Consolas"/>
              </a:rPr>
              <a:t>return</a:t>
            </a:r>
            <a:r>
              <a:rPr sz="2000" spc="-25" dirty="0">
                <a:solidFill>
                  <a:srgbClr val="0000FF"/>
                </a:solidFill>
                <a:latin typeface="Consolas"/>
                <a:cs typeface="Consolas"/>
              </a:rPr>
              <a:t> </a:t>
            </a:r>
            <a:r>
              <a:rPr sz="2000" dirty="0">
                <a:latin typeface="Consolas"/>
                <a:cs typeface="Consolas"/>
              </a:rPr>
              <a:t>a</a:t>
            </a:r>
            <a:r>
              <a:rPr sz="2000" spc="-30" dirty="0">
                <a:latin typeface="Consolas"/>
                <a:cs typeface="Consolas"/>
              </a:rPr>
              <a:t> </a:t>
            </a:r>
            <a:r>
              <a:rPr sz="2000" dirty="0">
                <a:latin typeface="Consolas"/>
                <a:cs typeface="Consolas"/>
              </a:rPr>
              <a:t>+</a:t>
            </a:r>
            <a:r>
              <a:rPr sz="2000" spc="-20" dirty="0">
                <a:latin typeface="Consolas"/>
                <a:cs typeface="Consolas"/>
              </a:rPr>
              <a:t> </a:t>
            </a:r>
            <a:r>
              <a:rPr sz="2000" dirty="0">
                <a:latin typeface="Consolas"/>
                <a:cs typeface="Consolas"/>
              </a:rPr>
              <a:t>b;</a:t>
            </a:r>
          </a:p>
          <a:p>
            <a:pPr marL="57785">
              <a:lnSpc>
                <a:spcPct val="100000"/>
              </a:lnSpc>
              <a:spcBef>
                <a:spcPts val="10"/>
              </a:spcBef>
            </a:pPr>
            <a:r>
              <a:rPr sz="2000" dirty="0">
                <a:latin typeface="Consolas"/>
                <a:cs typeface="Consolas"/>
              </a:rPr>
              <a:t>}</a:t>
            </a:r>
          </a:p>
        </p:txBody>
      </p:sp>
      <p:sp>
        <p:nvSpPr>
          <p:cNvPr id="6" name="CuadroTexto 5">
            <a:extLst>
              <a:ext uri="{FF2B5EF4-FFF2-40B4-BE49-F238E27FC236}">
                <a16:creationId xmlns:a16="http://schemas.microsoft.com/office/drawing/2014/main" id="{DF05DC98-08E6-D9EA-65BB-81EE61CC368B}"/>
              </a:ext>
            </a:extLst>
          </p:cNvPr>
          <p:cNvSpPr txBox="1"/>
          <p:nvPr/>
        </p:nvSpPr>
        <p:spPr>
          <a:xfrm>
            <a:off x="5567914" y="706410"/>
            <a:ext cx="6460723" cy="5840189"/>
          </a:xfrm>
          <a:prstGeom prst="rect">
            <a:avLst/>
          </a:prstGeom>
          <a:noFill/>
        </p:spPr>
        <p:txBody>
          <a:bodyPr wrap="square">
            <a:spAutoFit/>
          </a:bodyPr>
          <a:lstStyle/>
          <a:p>
            <a:pPr marL="298450" marR="5080" indent="-285750" algn="just">
              <a:lnSpc>
                <a:spcPct val="150000"/>
              </a:lnSpc>
              <a:spcBef>
                <a:spcPts val="620"/>
              </a:spcBef>
              <a:buFont typeface="Wingdings" panose="05000000000000000000" pitchFamily="2" charset="2"/>
              <a:buChar char="q"/>
            </a:pPr>
            <a:r>
              <a:rPr lang="es-ES" sz="2800" dirty="0">
                <a:solidFill>
                  <a:prstClr val="black"/>
                </a:solidFill>
                <a:latin typeface="Times New Roman" panose="02020603050405020304" pitchFamily="18" charset="0"/>
                <a:cs typeface="Times New Roman" panose="02020603050405020304" pitchFamily="18" charset="0"/>
              </a:rPr>
              <a:t>Procedimiento de  visibilidad privada,  void no retorna valor.  Su nombre es Saludar.  Escribe una cadena en  consola.</a:t>
            </a:r>
          </a:p>
          <a:p>
            <a:pPr marL="285750" indent="-285750" algn="just">
              <a:lnSpc>
                <a:spcPct val="150000"/>
              </a:lnSpc>
              <a:buFont typeface="Wingdings" panose="05000000000000000000" pitchFamily="2" charset="2"/>
              <a:buChar char="q"/>
            </a:pPr>
            <a:endParaRPr lang="es-ES" sz="2800" dirty="0">
              <a:solidFill>
                <a:prstClr val="black"/>
              </a:solidFill>
              <a:latin typeface="Times New Roman" panose="02020603050405020304" pitchFamily="18" charset="0"/>
              <a:cs typeface="Times New Roman" panose="02020603050405020304" pitchFamily="18" charset="0"/>
            </a:endParaRPr>
          </a:p>
          <a:p>
            <a:pPr marL="285750" indent="-285750" algn="just">
              <a:lnSpc>
                <a:spcPct val="150000"/>
              </a:lnSpc>
              <a:spcBef>
                <a:spcPts val="5"/>
              </a:spcBef>
              <a:buFont typeface="Wingdings" panose="05000000000000000000" pitchFamily="2" charset="2"/>
              <a:buChar char="q"/>
            </a:pPr>
            <a:endParaRPr lang="es-ES" sz="2800" dirty="0">
              <a:solidFill>
                <a:prstClr val="black"/>
              </a:solidFill>
              <a:latin typeface="Times New Roman" panose="02020603050405020304" pitchFamily="18" charset="0"/>
              <a:cs typeface="Times New Roman" panose="02020603050405020304" pitchFamily="18" charset="0"/>
            </a:endParaRPr>
          </a:p>
          <a:p>
            <a:pPr marL="298450" marR="69215" indent="-285750" algn="just">
              <a:lnSpc>
                <a:spcPct val="150000"/>
              </a:lnSpc>
              <a:buFont typeface="Wingdings" panose="05000000000000000000" pitchFamily="2" charset="2"/>
              <a:buChar char="q"/>
            </a:pPr>
            <a:r>
              <a:rPr lang="es-ES" sz="2800" dirty="0">
                <a:solidFill>
                  <a:prstClr val="black"/>
                </a:solidFill>
                <a:latin typeface="Times New Roman" panose="02020603050405020304" pitchFamily="18" charset="0"/>
                <a:cs typeface="Times New Roman" panose="02020603050405020304" pitchFamily="18" charset="0"/>
              </a:rPr>
              <a:t>Función de visibilidad  pública, de tipo int,  recibe dos parámetros.  Su nombre es Suma y  al ejecutarse, retorna  un valor (a + b</a:t>
            </a:r>
            <a:r>
              <a:rPr lang="es-ES" sz="2800" spc="-5" dirty="0"/>
              <a:t>)</a:t>
            </a:r>
          </a:p>
        </p:txBody>
      </p:sp>
    </p:spTree>
    <p:extLst>
      <p:ext uri="{BB962C8B-B14F-4D97-AF65-F5344CB8AC3E}">
        <p14:creationId xmlns:p14="http://schemas.microsoft.com/office/powerpoint/2010/main" val="369686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7C19EC46-143F-6474-EB47-DF30BD8ABB83}"/>
              </a:ext>
            </a:extLst>
          </p:cNvPr>
          <p:cNvSpPr txBox="1">
            <a:spLocks/>
          </p:cNvSpPr>
          <p:nvPr/>
        </p:nvSpPr>
        <p:spPr>
          <a:xfrm>
            <a:off x="3778760" y="123036"/>
            <a:ext cx="5082435" cy="689932"/>
          </a:xfrm>
          <a:prstGeom prst="rect">
            <a:avLst/>
          </a:prstGeom>
        </p:spPr>
        <p:txBody>
          <a:bodyPr vert="horz" wrap="square" lIns="0" tIns="12700" rIns="0" bIns="0" rtlCol="0">
            <a:spAutoFit/>
          </a:bodyPr>
          <a:lstStyle>
            <a:lvl1pPr>
              <a:defRPr sz="3600" b="1" i="0">
                <a:solidFill>
                  <a:srgbClr val="006FC0"/>
                </a:solidFill>
                <a:latin typeface="Arial"/>
                <a:ea typeface="+mj-ea"/>
                <a:cs typeface="Arial"/>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es-PE" sz="4400" b="1" i="0" u="none" strike="noStrike" kern="0" cap="none" spc="-5" normalizeH="0" baseline="0" noProof="0" dirty="0">
                <a:ln>
                  <a:noFill/>
                </a:ln>
                <a:solidFill>
                  <a:srgbClr val="006FC0"/>
                </a:solidFill>
                <a:effectLst/>
                <a:uLnTx/>
                <a:uFillTx/>
                <a:latin typeface="Arial"/>
                <a:ea typeface="+mj-ea"/>
                <a:cs typeface="Arial"/>
              </a:rPr>
              <a:t>IDE</a:t>
            </a:r>
            <a:r>
              <a:rPr kumimoji="0" lang="es-PE" sz="4400" b="1" i="0" u="none" strike="noStrike" kern="0" cap="none" spc="-30" normalizeH="0" baseline="0" noProof="0" dirty="0">
                <a:ln>
                  <a:noFill/>
                </a:ln>
                <a:solidFill>
                  <a:srgbClr val="006FC0"/>
                </a:solidFill>
                <a:effectLst/>
                <a:uLnTx/>
                <a:uFillTx/>
                <a:latin typeface="Arial"/>
                <a:ea typeface="+mj-ea"/>
                <a:cs typeface="Arial"/>
              </a:rPr>
              <a:t> </a:t>
            </a:r>
            <a:r>
              <a:rPr kumimoji="0" lang="es-PE" sz="4400" b="1" i="0" u="none" strike="noStrike" kern="0" cap="none" spc="-5" normalizeH="0" baseline="0" noProof="0" dirty="0">
                <a:ln>
                  <a:noFill/>
                </a:ln>
                <a:solidFill>
                  <a:srgbClr val="006FC0"/>
                </a:solidFill>
                <a:effectLst/>
                <a:uLnTx/>
                <a:uFillTx/>
                <a:latin typeface="Arial"/>
                <a:ea typeface="+mj-ea"/>
                <a:cs typeface="Arial"/>
              </a:rPr>
              <a:t>Visual</a:t>
            </a:r>
            <a:r>
              <a:rPr kumimoji="0" lang="es-PE" sz="4400" b="1" i="0" u="none" strike="noStrike" kern="0" cap="none" spc="-25" normalizeH="0" baseline="0" noProof="0" dirty="0">
                <a:ln>
                  <a:noFill/>
                </a:ln>
                <a:solidFill>
                  <a:srgbClr val="006FC0"/>
                </a:solidFill>
                <a:effectLst/>
                <a:uLnTx/>
                <a:uFillTx/>
                <a:latin typeface="Arial"/>
                <a:ea typeface="+mj-ea"/>
                <a:cs typeface="Arial"/>
              </a:rPr>
              <a:t> </a:t>
            </a:r>
            <a:r>
              <a:rPr kumimoji="0" lang="es-PE" sz="4400" b="1" i="0" u="none" strike="noStrike" kern="0" cap="none" spc="0" normalizeH="0" baseline="0" noProof="0" dirty="0">
                <a:ln>
                  <a:noFill/>
                </a:ln>
                <a:solidFill>
                  <a:srgbClr val="006FC0"/>
                </a:solidFill>
                <a:effectLst/>
                <a:uLnTx/>
                <a:uFillTx/>
                <a:latin typeface="Arial"/>
                <a:ea typeface="+mj-ea"/>
                <a:cs typeface="Arial"/>
              </a:rPr>
              <a:t>Studio</a:t>
            </a:r>
          </a:p>
        </p:txBody>
      </p:sp>
      <p:sp>
        <p:nvSpPr>
          <p:cNvPr id="3" name="CuadroTexto 2">
            <a:extLst>
              <a:ext uri="{FF2B5EF4-FFF2-40B4-BE49-F238E27FC236}">
                <a16:creationId xmlns:a16="http://schemas.microsoft.com/office/drawing/2014/main" id="{A32A932B-00D8-A4BB-5FF6-4E2C5CB70C96}"/>
              </a:ext>
            </a:extLst>
          </p:cNvPr>
          <p:cNvSpPr txBox="1"/>
          <p:nvPr/>
        </p:nvSpPr>
        <p:spPr>
          <a:xfrm>
            <a:off x="322185" y="1483434"/>
            <a:ext cx="11547629" cy="4401205"/>
          </a:xfrm>
          <a:prstGeom prst="rect">
            <a:avLst/>
          </a:prstGeom>
          <a:noFill/>
        </p:spPr>
        <p:txBody>
          <a:bodyPr wrap="square">
            <a:spAutoFit/>
          </a:bodyPr>
          <a:lstStyle/>
          <a:p>
            <a:pPr marL="469265" marR="5080" lvl="0" indent="-457200" algn="just" defTabSz="914400" eaLnBrk="1" fontAlgn="auto" latinLnBrk="0" hangingPunct="1">
              <a:lnSpc>
                <a:spcPts val="2810"/>
              </a:lnSpc>
              <a:spcBef>
                <a:spcPts val="455"/>
              </a:spcBef>
              <a:spcAft>
                <a:spcPts val="0"/>
              </a:spcAft>
              <a:buClrTx/>
              <a:buSzTx/>
              <a:buFont typeface="Wingdings" panose="05000000000000000000" pitchFamily="2" charset="2"/>
              <a:buChar char="q"/>
              <a:tabLst>
                <a:tab pos="356235" algn="l"/>
              </a:tabLst>
              <a:defRPr/>
            </a:pPr>
            <a:r>
              <a:rPr lang="es-ES" sz="2800" dirty="0">
                <a:solidFill>
                  <a:prstClr val="black"/>
                </a:solidFill>
                <a:latin typeface="Times New Roman" panose="02020603050405020304" pitchFamily="18" charset="0"/>
                <a:cs typeface="Times New Roman" panose="02020603050405020304" pitchFamily="18" charset="0"/>
              </a:rPr>
              <a:t>Visual Studio es un conjunto de herramientas que  nos permite desarrollar aplicaciones de escritorio,  web y móviles empleando Visual Basic, Visual C#,  Visual C++, etc.</a:t>
            </a:r>
          </a:p>
          <a:p>
            <a:pPr marL="469265" marR="5080" lvl="0" indent="-457200" algn="just" defTabSz="914400" eaLnBrk="1" fontAlgn="auto" latinLnBrk="0" hangingPunct="1">
              <a:lnSpc>
                <a:spcPts val="2810"/>
              </a:lnSpc>
              <a:spcBef>
                <a:spcPts val="455"/>
              </a:spcBef>
              <a:spcAft>
                <a:spcPts val="0"/>
              </a:spcAft>
              <a:buClrTx/>
              <a:buSzTx/>
              <a:buFont typeface="Wingdings" panose="05000000000000000000" pitchFamily="2" charset="2"/>
              <a:buChar char="q"/>
              <a:tabLst>
                <a:tab pos="356235" algn="l"/>
              </a:tabLst>
              <a:defRPr/>
            </a:pPr>
            <a:endParaRPr lang="es-ES" sz="2800" dirty="0">
              <a:solidFill>
                <a:prstClr val="black"/>
              </a:solidFill>
              <a:latin typeface="Times New Roman" panose="02020603050405020304" pitchFamily="18" charset="0"/>
              <a:cs typeface="Times New Roman" panose="02020603050405020304" pitchFamily="18" charset="0"/>
            </a:endParaRPr>
          </a:p>
          <a:p>
            <a:pPr marL="469265" marR="0" lvl="0" indent="-457200" algn="just" defTabSz="914400" eaLnBrk="1" fontAlgn="auto" latinLnBrk="0" hangingPunct="1">
              <a:lnSpc>
                <a:spcPts val="2965"/>
              </a:lnSpc>
              <a:spcBef>
                <a:spcPts val="265"/>
              </a:spcBef>
              <a:spcAft>
                <a:spcPts val="0"/>
              </a:spcAft>
              <a:buClrTx/>
              <a:buSzTx/>
              <a:buFont typeface="Wingdings" panose="05000000000000000000" pitchFamily="2" charset="2"/>
              <a:buChar char="q"/>
              <a:tabLst>
                <a:tab pos="356235" algn="l"/>
              </a:tabLst>
              <a:defRPr/>
            </a:pPr>
            <a:r>
              <a:rPr lang="es-ES" sz="2800" dirty="0">
                <a:solidFill>
                  <a:prstClr val="black"/>
                </a:solidFill>
                <a:latin typeface="Times New Roman" panose="02020603050405020304" pitchFamily="18" charset="0"/>
                <a:cs typeface="Times New Roman" panose="02020603050405020304" pitchFamily="18" charset="0"/>
              </a:rPr>
              <a:t>Puede hacer uso de las funciones del framework .NET, el cual provee acceso a diversas tecnologías  que aceleran y simplifican el desarrollo de  aplicaciones.</a:t>
            </a:r>
          </a:p>
          <a:p>
            <a:pPr marL="469265" marR="0" lvl="0" indent="-457200" algn="just" defTabSz="914400" eaLnBrk="1" fontAlgn="auto" latinLnBrk="0" hangingPunct="1">
              <a:lnSpc>
                <a:spcPts val="2965"/>
              </a:lnSpc>
              <a:spcBef>
                <a:spcPts val="265"/>
              </a:spcBef>
              <a:spcAft>
                <a:spcPts val="0"/>
              </a:spcAft>
              <a:buClrTx/>
              <a:buSzTx/>
              <a:buFont typeface="Wingdings" panose="05000000000000000000" pitchFamily="2" charset="2"/>
              <a:buChar char="q"/>
              <a:tabLst>
                <a:tab pos="356235" algn="l"/>
              </a:tabLst>
              <a:defRPr/>
            </a:pPr>
            <a:endParaRPr lang="es-ES" sz="2800" dirty="0">
              <a:solidFill>
                <a:prstClr val="black"/>
              </a:solidFill>
              <a:latin typeface="Times New Roman" panose="02020603050405020304" pitchFamily="18" charset="0"/>
              <a:cs typeface="Times New Roman" panose="02020603050405020304" pitchFamily="18" charset="0"/>
            </a:endParaRPr>
          </a:p>
          <a:p>
            <a:pPr marL="469265" indent="-457200" algn="just">
              <a:lnSpc>
                <a:spcPts val="2965"/>
              </a:lnSpc>
              <a:spcBef>
                <a:spcPts val="265"/>
              </a:spcBef>
              <a:buFont typeface="Wingdings" panose="05000000000000000000" pitchFamily="2" charset="2"/>
              <a:buChar char="q"/>
              <a:tabLst>
                <a:tab pos="356235" algn="l"/>
              </a:tabLst>
            </a:pPr>
            <a:r>
              <a:rPr lang="es-ES" sz="2800" dirty="0">
                <a:solidFill>
                  <a:prstClr val="black"/>
                </a:solidFill>
                <a:latin typeface="Times New Roman" panose="02020603050405020304" pitchFamily="18" charset="0"/>
                <a:cs typeface="Times New Roman" panose="02020603050405020304" pitchFamily="18" charset="0"/>
              </a:rPr>
              <a:t>Dispone de dos contenedores para administrar los  elementos necesarios para el desarrollo como referencias,	conexiones	de datos, carpetas	 y denominan </a:t>
            </a:r>
            <a:r>
              <a:rPr lang="es-PE" sz="2800" dirty="0">
                <a:solidFill>
                  <a:prstClr val="black"/>
                </a:solidFill>
                <a:latin typeface="Times New Roman" panose="02020603050405020304" pitchFamily="18" charset="0"/>
                <a:cs typeface="Times New Roman" panose="02020603050405020304" pitchFamily="18" charset="0"/>
              </a:rPr>
              <a:t>soluciones y proyectos.</a:t>
            </a:r>
            <a:endParaRPr lang="es-ES" sz="2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392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4E3ED4A-13FB-34A3-D486-EE9A29CBA5E4}"/>
              </a:ext>
            </a:extLst>
          </p:cNvPr>
          <p:cNvSpPr txBox="1">
            <a:spLocks/>
          </p:cNvSpPr>
          <p:nvPr/>
        </p:nvSpPr>
        <p:spPr>
          <a:xfrm>
            <a:off x="1627893" y="65301"/>
            <a:ext cx="9131843" cy="56682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marR="5080">
              <a:lnSpc>
                <a:spcPct val="100000"/>
              </a:lnSpc>
              <a:spcBef>
                <a:spcPts val="100"/>
              </a:spcBef>
            </a:pPr>
            <a:r>
              <a:rPr lang="es-PE" sz="3600" b="1" kern="0" spc="-5" dirty="0">
                <a:solidFill>
                  <a:srgbClr val="006FC0"/>
                </a:solidFill>
                <a:latin typeface="Arial"/>
                <a:cs typeface="Arial"/>
              </a:rPr>
              <a:t>Ejemplo: Procedimiento de  propiedades</a:t>
            </a:r>
          </a:p>
        </p:txBody>
      </p:sp>
      <p:sp>
        <p:nvSpPr>
          <p:cNvPr id="3" name="object 3">
            <a:extLst>
              <a:ext uri="{FF2B5EF4-FFF2-40B4-BE49-F238E27FC236}">
                <a16:creationId xmlns:a16="http://schemas.microsoft.com/office/drawing/2014/main" id="{B3961FB4-2049-CCE5-F497-61A9FD9A8213}"/>
              </a:ext>
            </a:extLst>
          </p:cNvPr>
          <p:cNvSpPr txBox="1"/>
          <p:nvPr/>
        </p:nvSpPr>
        <p:spPr>
          <a:xfrm>
            <a:off x="1087384" y="1537418"/>
            <a:ext cx="4216400" cy="277177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8000"/>
                </a:solidFill>
                <a:latin typeface="Consolas"/>
                <a:cs typeface="Consolas"/>
              </a:rPr>
              <a:t>//Procedimiento</a:t>
            </a:r>
            <a:r>
              <a:rPr sz="2000" spc="10" dirty="0">
                <a:solidFill>
                  <a:srgbClr val="008000"/>
                </a:solidFill>
                <a:latin typeface="Consolas"/>
                <a:cs typeface="Consolas"/>
              </a:rPr>
              <a:t> </a:t>
            </a:r>
            <a:r>
              <a:rPr sz="2000" dirty="0">
                <a:solidFill>
                  <a:srgbClr val="008000"/>
                </a:solidFill>
                <a:latin typeface="Consolas"/>
                <a:cs typeface="Consolas"/>
              </a:rPr>
              <a:t>de </a:t>
            </a:r>
            <a:r>
              <a:rPr sz="2000" spc="-5" dirty="0">
                <a:solidFill>
                  <a:srgbClr val="008000"/>
                </a:solidFill>
                <a:latin typeface="Consolas"/>
                <a:cs typeface="Consolas"/>
              </a:rPr>
              <a:t>propiedades</a:t>
            </a:r>
            <a:endParaRPr sz="2000" dirty="0">
              <a:latin typeface="Consolas"/>
              <a:cs typeface="Consolas"/>
            </a:endParaRPr>
          </a:p>
          <a:p>
            <a:pPr marL="433070" marR="1679575" indent="-421005">
              <a:lnSpc>
                <a:spcPct val="100000"/>
              </a:lnSpc>
            </a:pPr>
            <a:r>
              <a:rPr sz="2000" b="1" dirty="0">
                <a:solidFill>
                  <a:srgbClr val="0000FF"/>
                </a:solidFill>
                <a:latin typeface="Consolas"/>
                <a:cs typeface="Consolas"/>
              </a:rPr>
              <a:t>public</a:t>
            </a:r>
            <a:r>
              <a:rPr sz="2000" b="1" spc="-45" dirty="0">
                <a:solidFill>
                  <a:srgbClr val="0000FF"/>
                </a:solidFill>
                <a:latin typeface="Consolas"/>
                <a:cs typeface="Consolas"/>
              </a:rPr>
              <a:t> </a:t>
            </a:r>
            <a:r>
              <a:rPr sz="2000" dirty="0">
                <a:solidFill>
                  <a:srgbClr val="0000FF"/>
                </a:solidFill>
                <a:latin typeface="Consolas"/>
                <a:cs typeface="Consolas"/>
              </a:rPr>
              <a:t>int</a:t>
            </a:r>
            <a:r>
              <a:rPr sz="2000" spc="-50" dirty="0">
                <a:solidFill>
                  <a:srgbClr val="0000FF"/>
                </a:solidFill>
                <a:latin typeface="Consolas"/>
                <a:cs typeface="Consolas"/>
              </a:rPr>
              <a:t> </a:t>
            </a:r>
            <a:r>
              <a:rPr sz="2000" dirty="0">
                <a:latin typeface="Consolas"/>
                <a:cs typeface="Consolas"/>
              </a:rPr>
              <a:t>Edad(){ </a:t>
            </a:r>
            <a:r>
              <a:rPr sz="2000" spc="-1085" dirty="0">
                <a:latin typeface="Consolas"/>
                <a:cs typeface="Consolas"/>
              </a:rPr>
              <a:t> </a:t>
            </a:r>
            <a:r>
              <a:rPr sz="2000" spc="-5" dirty="0">
                <a:solidFill>
                  <a:srgbClr val="2B91AE"/>
                </a:solidFill>
                <a:latin typeface="Consolas"/>
                <a:cs typeface="Consolas"/>
              </a:rPr>
              <a:t>get</a:t>
            </a:r>
            <a:r>
              <a:rPr sz="2000" spc="-15" dirty="0">
                <a:solidFill>
                  <a:srgbClr val="2B91AE"/>
                </a:solidFill>
                <a:latin typeface="Consolas"/>
                <a:cs typeface="Consolas"/>
              </a:rPr>
              <a:t> </a:t>
            </a:r>
            <a:r>
              <a:rPr sz="2000" dirty="0">
                <a:latin typeface="Consolas"/>
                <a:cs typeface="Consolas"/>
              </a:rPr>
              <a:t>{</a:t>
            </a:r>
          </a:p>
          <a:p>
            <a:pPr marL="852169">
              <a:lnSpc>
                <a:spcPct val="100000"/>
              </a:lnSpc>
            </a:pPr>
            <a:r>
              <a:rPr sz="2000" spc="-5" dirty="0">
                <a:solidFill>
                  <a:srgbClr val="0000FF"/>
                </a:solidFill>
                <a:latin typeface="Consolas"/>
                <a:cs typeface="Consolas"/>
              </a:rPr>
              <a:t>return</a:t>
            </a:r>
            <a:r>
              <a:rPr sz="2000" spc="-50" dirty="0">
                <a:solidFill>
                  <a:srgbClr val="0000FF"/>
                </a:solidFill>
                <a:latin typeface="Consolas"/>
                <a:cs typeface="Consolas"/>
              </a:rPr>
              <a:t> </a:t>
            </a:r>
            <a:r>
              <a:rPr sz="2000" dirty="0">
                <a:latin typeface="Consolas"/>
                <a:cs typeface="Consolas"/>
              </a:rPr>
              <a:t>edad;</a:t>
            </a:r>
          </a:p>
          <a:p>
            <a:pPr marL="433070">
              <a:lnSpc>
                <a:spcPct val="100000"/>
              </a:lnSpc>
            </a:pPr>
            <a:r>
              <a:rPr sz="2000" dirty="0">
                <a:latin typeface="Consolas"/>
                <a:cs typeface="Consolas"/>
              </a:rPr>
              <a:t>}</a:t>
            </a:r>
          </a:p>
          <a:p>
            <a:pPr marL="433070">
              <a:lnSpc>
                <a:spcPct val="100000"/>
              </a:lnSpc>
            </a:pPr>
            <a:r>
              <a:rPr sz="2000" spc="-5" dirty="0">
                <a:solidFill>
                  <a:srgbClr val="2B91AE"/>
                </a:solidFill>
                <a:latin typeface="Consolas"/>
                <a:cs typeface="Consolas"/>
              </a:rPr>
              <a:t>set</a:t>
            </a:r>
            <a:r>
              <a:rPr sz="2000" spc="-60" dirty="0">
                <a:solidFill>
                  <a:srgbClr val="2B91AE"/>
                </a:solidFill>
                <a:latin typeface="Consolas"/>
                <a:cs typeface="Consolas"/>
              </a:rPr>
              <a:t> </a:t>
            </a:r>
            <a:r>
              <a:rPr sz="2000" dirty="0">
                <a:latin typeface="Consolas"/>
                <a:cs typeface="Consolas"/>
              </a:rPr>
              <a:t>{</a:t>
            </a:r>
          </a:p>
          <a:p>
            <a:pPr marL="852169">
              <a:lnSpc>
                <a:spcPct val="100000"/>
              </a:lnSpc>
            </a:pPr>
            <a:r>
              <a:rPr sz="2000" spc="-5" dirty="0">
                <a:latin typeface="Consolas"/>
                <a:cs typeface="Consolas"/>
              </a:rPr>
              <a:t>edad</a:t>
            </a:r>
            <a:r>
              <a:rPr sz="2000" spc="-35" dirty="0">
                <a:latin typeface="Consolas"/>
                <a:cs typeface="Consolas"/>
              </a:rPr>
              <a:t> </a:t>
            </a:r>
            <a:r>
              <a:rPr sz="2000" dirty="0">
                <a:latin typeface="Consolas"/>
                <a:cs typeface="Consolas"/>
              </a:rPr>
              <a:t>=</a:t>
            </a:r>
            <a:r>
              <a:rPr sz="2000" spc="-20" dirty="0">
                <a:latin typeface="Consolas"/>
                <a:cs typeface="Consolas"/>
              </a:rPr>
              <a:t> </a:t>
            </a:r>
            <a:r>
              <a:rPr sz="2000" spc="-5" dirty="0">
                <a:latin typeface="Consolas"/>
                <a:cs typeface="Consolas"/>
              </a:rPr>
              <a:t>valor;</a:t>
            </a:r>
            <a:endParaRPr sz="2000" dirty="0">
              <a:latin typeface="Consolas"/>
              <a:cs typeface="Consolas"/>
            </a:endParaRPr>
          </a:p>
          <a:p>
            <a:pPr marL="433070">
              <a:lnSpc>
                <a:spcPct val="100000"/>
              </a:lnSpc>
            </a:pPr>
            <a:r>
              <a:rPr sz="2000" dirty="0">
                <a:latin typeface="Consolas"/>
                <a:cs typeface="Consolas"/>
              </a:rPr>
              <a:t>}</a:t>
            </a:r>
          </a:p>
          <a:p>
            <a:pPr marL="12700">
              <a:lnSpc>
                <a:spcPct val="100000"/>
              </a:lnSpc>
              <a:spcBef>
                <a:spcPts val="15"/>
              </a:spcBef>
            </a:pPr>
            <a:r>
              <a:rPr sz="2000" dirty="0">
                <a:latin typeface="Consolas"/>
                <a:cs typeface="Consolas"/>
              </a:rPr>
              <a:t>}</a:t>
            </a:r>
          </a:p>
        </p:txBody>
      </p:sp>
      <p:sp>
        <p:nvSpPr>
          <p:cNvPr id="4" name="object 4">
            <a:extLst>
              <a:ext uri="{FF2B5EF4-FFF2-40B4-BE49-F238E27FC236}">
                <a16:creationId xmlns:a16="http://schemas.microsoft.com/office/drawing/2014/main" id="{BF13A4A3-F50F-2053-A417-C932D0753543}"/>
              </a:ext>
            </a:extLst>
          </p:cNvPr>
          <p:cNvSpPr txBox="1"/>
          <p:nvPr/>
        </p:nvSpPr>
        <p:spPr>
          <a:xfrm>
            <a:off x="1893429" y="5755472"/>
            <a:ext cx="7847330" cy="63627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8000"/>
                </a:solidFill>
                <a:latin typeface="Consolas"/>
                <a:cs typeface="Consolas"/>
              </a:rPr>
              <a:t>//Procedimiento</a:t>
            </a:r>
            <a:r>
              <a:rPr sz="2000" spc="25" dirty="0">
                <a:solidFill>
                  <a:srgbClr val="008000"/>
                </a:solidFill>
                <a:latin typeface="Consolas"/>
                <a:cs typeface="Consolas"/>
              </a:rPr>
              <a:t> </a:t>
            </a:r>
            <a:r>
              <a:rPr sz="2000" dirty="0">
                <a:solidFill>
                  <a:srgbClr val="008000"/>
                </a:solidFill>
                <a:latin typeface="Consolas"/>
                <a:cs typeface="Consolas"/>
              </a:rPr>
              <a:t>de</a:t>
            </a:r>
            <a:r>
              <a:rPr sz="2000" spc="20" dirty="0">
                <a:solidFill>
                  <a:srgbClr val="008000"/>
                </a:solidFill>
                <a:latin typeface="Consolas"/>
                <a:cs typeface="Consolas"/>
              </a:rPr>
              <a:t> </a:t>
            </a:r>
            <a:r>
              <a:rPr sz="2000" spc="-5" dirty="0">
                <a:solidFill>
                  <a:srgbClr val="008000"/>
                </a:solidFill>
                <a:latin typeface="Consolas"/>
                <a:cs typeface="Consolas"/>
              </a:rPr>
              <a:t>propiedades:</a:t>
            </a:r>
            <a:r>
              <a:rPr sz="2000" spc="20" dirty="0">
                <a:solidFill>
                  <a:srgbClr val="008000"/>
                </a:solidFill>
                <a:latin typeface="Consolas"/>
                <a:cs typeface="Consolas"/>
              </a:rPr>
              <a:t> </a:t>
            </a:r>
            <a:r>
              <a:rPr sz="2000" spc="-5" dirty="0">
                <a:solidFill>
                  <a:srgbClr val="008000"/>
                </a:solidFill>
                <a:latin typeface="Consolas"/>
                <a:cs typeface="Consolas"/>
              </a:rPr>
              <a:t>encapsulación</a:t>
            </a:r>
            <a:r>
              <a:rPr sz="2000" spc="30" dirty="0">
                <a:solidFill>
                  <a:srgbClr val="008000"/>
                </a:solidFill>
                <a:latin typeface="Consolas"/>
                <a:cs typeface="Consolas"/>
              </a:rPr>
              <a:t> </a:t>
            </a:r>
            <a:r>
              <a:rPr sz="2000" spc="-5" dirty="0">
                <a:solidFill>
                  <a:srgbClr val="008000"/>
                </a:solidFill>
                <a:latin typeface="Consolas"/>
                <a:cs typeface="Consolas"/>
              </a:rPr>
              <a:t>automática</a:t>
            </a:r>
            <a:endParaRPr sz="2000" dirty="0">
              <a:latin typeface="Consolas"/>
              <a:cs typeface="Consolas"/>
            </a:endParaRPr>
          </a:p>
          <a:p>
            <a:pPr marL="12700">
              <a:lnSpc>
                <a:spcPct val="100000"/>
              </a:lnSpc>
            </a:pPr>
            <a:r>
              <a:rPr sz="2000" b="1" dirty="0">
                <a:solidFill>
                  <a:srgbClr val="0000FF"/>
                </a:solidFill>
                <a:latin typeface="Consolas"/>
                <a:cs typeface="Consolas"/>
              </a:rPr>
              <a:t>public</a:t>
            </a:r>
            <a:r>
              <a:rPr sz="2000" b="1" spc="-10" dirty="0">
                <a:solidFill>
                  <a:srgbClr val="0000FF"/>
                </a:solidFill>
                <a:latin typeface="Consolas"/>
                <a:cs typeface="Consolas"/>
              </a:rPr>
              <a:t> </a:t>
            </a:r>
            <a:r>
              <a:rPr sz="2000" dirty="0">
                <a:solidFill>
                  <a:srgbClr val="0000FF"/>
                </a:solidFill>
                <a:latin typeface="Consolas"/>
                <a:cs typeface="Consolas"/>
              </a:rPr>
              <a:t>int</a:t>
            </a:r>
            <a:r>
              <a:rPr sz="2000" spc="-25" dirty="0">
                <a:solidFill>
                  <a:srgbClr val="0000FF"/>
                </a:solidFill>
                <a:latin typeface="Consolas"/>
                <a:cs typeface="Consolas"/>
              </a:rPr>
              <a:t> </a:t>
            </a:r>
            <a:r>
              <a:rPr sz="2000" dirty="0">
                <a:latin typeface="Consolas"/>
                <a:cs typeface="Consolas"/>
              </a:rPr>
              <a:t>Edad</a:t>
            </a:r>
            <a:r>
              <a:rPr sz="2000" spc="-10" dirty="0">
                <a:latin typeface="Consolas"/>
                <a:cs typeface="Consolas"/>
              </a:rPr>
              <a:t> </a:t>
            </a:r>
            <a:r>
              <a:rPr sz="2000" dirty="0">
                <a:latin typeface="Consolas"/>
                <a:cs typeface="Consolas"/>
              </a:rPr>
              <a:t>{</a:t>
            </a:r>
            <a:r>
              <a:rPr sz="2000" spc="-10" dirty="0">
                <a:latin typeface="Consolas"/>
                <a:cs typeface="Consolas"/>
              </a:rPr>
              <a:t> </a:t>
            </a:r>
            <a:r>
              <a:rPr sz="2000" spc="-5" dirty="0">
                <a:solidFill>
                  <a:srgbClr val="2B91AE"/>
                </a:solidFill>
                <a:latin typeface="Consolas"/>
                <a:cs typeface="Consolas"/>
              </a:rPr>
              <a:t>set</a:t>
            </a:r>
            <a:r>
              <a:rPr sz="2000" spc="-5" dirty="0">
                <a:latin typeface="Consolas"/>
                <a:cs typeface="Consolas"/>
              </a:rPr>
              <a:t>;</a:t>
            </a:r>
            <a:r>
              <a:rPr sz="2000" spc="-10" dirty="0">
                <a:latin typeface="Consolas"/>
                <a:cs typeface="Consolas"/>
              </a:rPr>
              <a:t> </a:t>
            </a:r>
            <a:r>
              <a:rPr sz="2000" spc="-5" dirty="0">
                <a:solidFill>
                  <a:srgbClr val="2B91AE"/>
                </a:solidFill>
                <a:latin typeface="Consolas"/>
                <a:cs typeface="Consolas"/>
              </a:rPr>
              <a:t>get</a:t>
            </a:r>
            <a:r>
              <a:rPr sz="2000" spc="-5" dirty="0">
                <a:latin typeface="Consolas"/>
                <a:cs typeface="Consolas"/>
              </a:rPr>
              <a:t>;</a:t>
            </a:r>
            <a:r>
              <a:rPr sz="2000" dirty="0">
                <a:latin typeface="Consolas"/>
                <a:cs typeface="Consolas"/>
              </a:rPr>
              <a:t> }</a:t>
            </a:r>
          </a:p>
        </p:txBody>
      </p:sp>
      <p:sp>
        <p:nvSpPr>
          <p:cNvPr id="7" name="CuadroTexto 6">
            <a:extLst>
              <a:ext uri="{FF2B5EF4-FFF2-40B4-BE49-F238E27FC236}">
                <a16:creationId xmlns:a16="http://schemas.microsoft.com/office/drawing/2014/main" id="{2B910860-59F5-34D9-DA66-2D55275E19C1}"/>
              </a:ext>
            </a:extLst>
          </p:cNvPr>
          <p:cNvSpPr txBox="1"/>
          <p:nvPr/>
        </p:nvSpPr>
        <p:spPr>
          <a:xfrm>
            <a:off x="5817094" y="784393"/>
            <a:ext cx="6094520" cy="4448654"/>
          </a:xfrm>
          <a:prstGeom prst="rect">
            <a:avLst/>
          </a:prstGeom>
          <a:noFill/>
        </p:spPr>
        <p:txBody>
          <a:bodyPr wrap="square">
            <a:spAutoFit/>
          </a:bodyPr>
          <a:lstStyle/>
          <a:p>
            <a:pPr marL="469900" marR="5080" indent="-457200" algn="just">
              <a:lnSpc>
                <a:spcPct val="150000"/>
              </a:lnSpc>
              <a:spcBef>
                <a:spcPts val="100"/>
              </a:spcBef>
              <a:buFont typeface="Wingdings" panose="05000000000000000000" pitchFamily="2" charset="2"/>
              <a:buChar char="q"/>
            </a:pPr>
            <a:r>
              <a:rPr lang="es-ES" sz="3200" dirty="0">
                <a:solidFill>
                  <a:prstClr val="black"/>
                </a:solidFill>
                <a:latin typeface="Times New Roman" panose="02020603050405020304" pitchFamily="18" charset="0"/>
                <a:cs typeface="Times New Roman" panose="02020603050405020304" pitchFamily="18" charset="0"/>
              </a:rPr>
              <a:t>Se llaman  encapsuladores ya que  el valor de la propiedad  se encapsula.</a:t>
            </a:r>
          </a:p>
          <a:p>
            <a:pPr marL="469900" marR="5080" indent="-457200" algn="just">
              <a:lnSpc>
                <a:spcPct val="150000"/>
              </a:lnSpc>
              <a:spcBef>
                <a:spcPts val="100"/>
              </a:spcBef>
              <a:buFont typeface="Wingdings" panose="05000000000000000000" pitchFamily="2" charset="2"/>
              <a:buChar char="q"/>
            </a:pPr>
            <a:r>
              <a:rPr lang="es-ES" sz="3200" dirty="0">
                <a:solidFill>
                  <a:prstClr val="black"/>
                </a:solidFill>
                <a:latin typeface="Times New Roman" panose="02020603050405020304" pitchFamily="18" charset="0"/>
                <a:cs typeface="Times New Roman" panose="02020603050405020304" pitchFamily="18" charset="0"/>
              </a:rPr>
              <a:t>Se usan  cuando queremos  asignar / recuperar un  valor mediante set /  get</a:t>
            </a:r>
          </a:p>
        </p:txBody>
      </p:sp>
    </p:spTree>
    <p:extLst>
      <p:ext uri="{BB962C8B-B14F-4D97-AF65-F5344CB8AC3E}">
        <p14:creationId xmlns:p14="http://schemas.microsoft.com/office/powerpoint/2010/main" val="2149739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E343E94-80D7-3159-8797-957588CDBB26}"/>
              </a:ext>
            </a:extLst>
          </p:cNvPr>
          <p:cNvSpPr txBox="1"/>
          <p:nvPr/>
        </p:nvSpPr>
        <p:spPr>
          <a:xfrm>
            <a:off x="2955572" y="4940015"/>
            <a:ext cx="7655559" cy="1489075"/>
          </a:xfrm>
          <a:prstGeom prst="rect">
            <a:avLst/>
          </a:prstGeom>
        </p:spPr>
        <p:txBody>
          <a:bodyPr vert="horz" wrap="square" lIns="0" tIns="12700" rIns="0" bIns="0" rtlCol="0">
            <a:spAutoFit/>
          </a:bodyPr>
          <a:lstStyle/>
          <a:p>
            <a:pPr marL="2693670" marR="5080" indent="-2681605">
              <a:lnSpc>
                <a:spcPct val="100000"/>
              </a:lnSpc>
              <a:spcBef>
                <a:spcPts val="100"/>
              </a:spcBef>
            </a:pPr>
            <a:r>
              <a:rPr sz="4800" b="1" dirty="0">
                <a:solidFill>
                  <a:srgbClr val="006FC0"/>
                </a:solidFill>
                <a:latin typeface="Arial"/>
                <a:cs typeface="Arial"/>
              </a:rPr>
              <a:t>Programación</a:t>
            </a:r>
            <a:r>
              <a:rPr sz="4800" b="1" spc="-15" dirty="0">
                <a:solidFill>
                  <a:srgbClr val="006FC0"/>
                </a:solidFill>
                <a:latin typeface="Arial"/>
                <a:cs typeface="Arial"/>
              </a:rPr>
              <a:t> </a:t>
            </a:r>
            <a:r>
              <a:rPr sz="4800" b="1" spc="-5" dirty="0">
                <a:solidFill>
                  <a:srgbClr val="006FC0"/>
                </a:solidFill>
                <a:latin typeface="Arial"/>
                <a:cs typeface="Arial"/>
              </a:rPr>
              <a:t>Orientada</a:t>
            </a:r>
            <a:r>
              <a:rPr sz="4800" b="1" spc="10" dirty="0">
                <a:solidFill>
                  <a:srgbClr val="006FC0"/>
                </a:solidFill>
                <a:latin typeface="Arial"/>
                <a:cs typeface="Arial"/>
              </a:rPr>
              <a:t> </a:t>
            </a:r>
            <a:r>
              <a:rPr sz="4800" b="1" dirty="0">
                <a:solidFill>
                  <a:srgbClr val="006FC0"/>
                </a:solidFill>
                <a:latin typeface="Arial"/>
                <a:cs typeface="Arial"/>
              </a:rPr>
              <a:t>a </a:t>
            </a:r>
            <a:r>
              <a:rPr sz="4800" b="1" spc="-1320" dirty="0">
                <a:solidFill>
                  <a:srgbClr val="006FC0"/>
                </a:solidFill>
                <a:latin typeface="Arial"/>
                <a:cs typeface="Arial"/>
              </a:rPr>
              <a:t> </a:t>
            </a:r>
            <a:r>
              <a:rPr sz="4800" b="1" spc="-5" dirty="0">
                <a:solidFill>
                  <a:srgbClr val="006FC0"/>
                </a:solidFill>
                <a:latin typeface="Arial"/>
                <a:cs typeface="Arial"/>
              </a:rPr>
              <a:t>Objetos</a:t>
            </a:r>
            <a:endParaRPr sz="4800" dirty="0">
              <a:latin typeface="Arial"/>
              <a:cs typeface="Arial"/>
            </a:endParaRPr>
          </a:p>
        </p:txBody>
      </p:sp>
      <p:pic>
        <p:nvPicPr>
          <p:cNvPr id="3" name="object 3">
            <a:extLst>
              <a:ext uri="{FF2B5EF4-FFF2-40B4-BE49-F238E27FC236}">
                <a16:creationId xmlns:a16="http://schemas.microsoft.com/office/drawing/2014/main" id="{DED9443A-DF1F-12F1-88B5-6DCE742D6097}"/>
              </a:ext>
            </a:extLst>
          </p:cNvPr>
          <p:cNvPicPr/>
          <p:nvPr/>
        </p:nvPicPr>
        <p:blipFill>
          <a:blip r:embed="rId2" cstate="print"/>
          <a:stretch>
            <a:fillRect/>
          </a:stretch>
        </p:blipFill>
        <p:spPr>
          <a:xfrm>
            <a:off x="0" y="0"/>
            <a:ext cx="12192000" cy="4678532"/>
          </a:xfrm>
          <a:prstGeom prst="rect">
            <a:avLst/>
          </a:prstGeom>
        </p:spPr>
      </p:pic>
    </p:spTree>
    <p:extLst>
      <p:ext uri="{BB962C8B-B14F-4D97-AF65-F5344CB8AC3E}">
        <p14:creationId xmlns:p14="http://schemas.microsoft.com/office/powerpoint/2010/main" val="3110615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6DC954E-B607-094A-5E7E-E81F71129F00}"/>
              </a:ext>
            </a:extLst>
          </p:cNvPr>
          <p:cNvSpPr txBox="1">
            <a:spLocks/>
          </p:cNvSpPr>
          <p:nvPr/>
        </p:nvSpPr>
        <p:spPr>
          <a:xfrm>
            <a:off x="3359039" y="85603"/>
            <a:ext cx="4902835" cy="57404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s-PE" sz="3600" b="1" kern="0" spc="-5" dirty="0">
                <a:solidFill>
                  <a:srgbClr val="006FC0"/>
                </a:solidFill>
                <a:latin typeface="Arial"/>
                <a:cs typeface="Arial"/>
              </a:rPr>
              <a:t>Conceptos sobre POO</a:t>
            </a:r>
          </a:p>
        </p:txBody>
      </p:sp>
      <p:sp>
        <p:nvSpPr>
          <p:cNvPr id="3" name="object 3">
            <a:extLst>
              <a:ext uri="{FF2B5EF4-FFF2-40B4-BE49-F238E27FC236}">
                <a16:creationId xmlns:a16="http://schemas.microsoft.com/office/drawing/2014/main" id="{C5EFCEC3-E5C6-60BF-8D82-347ADBA45E34}"/>
              </a:ext>
            </a:extLst>
          </p:cNvPr>
          <p:cNvSpPr txBox="1"/>
          <p:nvPr/>
        </p:nvSpPr>
        <p:spPr>
          <a:xfrm>
            <a:off x="713333" y="712908"/>
            <a:ext cx="10747578" cy="5952592"/>
          </a:xfrm>
          <a:prstGeom prst="rect">
            <a:avLst/>
          </a:prstGeom>
        </p:spPr>
        <p:txBody>
          <a:bodyPr vert="horz" wrap="square" lIns="0" tIns="80645" rIns="0" bIns="0" rtlCol="0">
            <a:spAutoFit/>
          </a:bodyPr>
          <a:lstStyle/>
          <a:p>
            <a:pPr marL="355600" marR="1494790" indent="-343535" algn="just">
              <a:lnSpc>
                <a:spcPct val="150000"/>
              </a:lnSpc>
              <a:spcBef>
                <a:spcPts val="635"/>
              </a:spcBef>
              <a:buFont typeface="Wingdings" panose="05000000000000000000" pitchFamily="2" charset="2"/>
              <a:buChar char="q"/>
              <a:tabLst>
                <a:tab pos="355600" algn="l"/>
                <a:tab pos="356235" algn="l"/>
              </a:tabLst>
            </a:pPr>
            <a:r>
              <a:rPr sz="2400" dirty="0">
                <a:solidFill>
                  <a:prstClr val="black"/>
                </a:solidFill>
                <a:latin typeface="Times New Roman" panose="02020603050405020304" pitchFamily="18" charset="0"/>
                <a:cs typeface="Times New Roman" panose="02020603050405020304" pitchFamily="18" charset="0"/>
              </a:rPr>
              <a:t>C# proporciona compatibilidad completa para la  programación orientada a objetos incluidos el  encapsulamiento, herencia y polimorfismo.</a:t>
            </a:r>
          </a:p>
          <a:p>
            <a:pPr marL="812165" marR="328295" lvl="1" indent="-342900" algn="just">
              <a:lnSpc>
                <a:spcPct val="150000"/>
              </a:lnSpc>
              <a:spcBef>
                <a:spcPts val="1210"/>
              </a:spcBef>
              <a:buFont typeface="Wingdings" panose="05000000000000000000" pitchFamily="2" charset="2"/>
              <a:buChar char="v"/>
              <a:tabLst>
                <a:tab pos="756920" algn="l"/>
              </a:tabLst>
            </a:pPr>
            <a:r>
              <a:rPr sz="2400" dirty="0">
                <a:solidFill>
                  <a:prstClr val="black"/>
                </a:solidFill>
                <a:latin typeface="Times New Roman" panose="02020603050405020304" pitchFamily="18" charset="0"/>
                <a:cs typeface="Times New Roman" panose="02020603050405020304" pitchFamily="18" charset="0"/>
              </a:rPr>
              <a:t>Encapsulamiento significa que un grupo de  propiedades, métodos y otros miembros relacionados  se tratan como una sola unidad u objeto.</a:t>
            </a:r>
          </a:p>
          <a:p>
            <a:pPr marL="812165" lvl="1" indent="-342900" algn="just">
              <a:lnSpc>
                <a:spcPct val="150000"/>
              </a:lnSpc>
              <a:spcBef>
                <a:spcPts val="650"/>
              </a:spcBef>
              <a:buFont typeface="Wingdings" panose="05000000000000000000" pitchFamily="2" charset="2"/>
              <a:buChar char="v"/>
              <a:tabLst>
                <a:tab pos="756920" algn="l"/>
              </a:tabLst>
            </a:pPr>
            <a:r>
              <a:rPr sz="2400" dirty="0">
                <a:solidFill>
                  <a:prstClr val="black"/>
                </a:solidFill>
                <a:latin typeface="Times New Roman" panose="02020603050405020304" pitchFamily="18" charset="0"/>
                <a:cs typeface="Times New Roman" panose="02020603050405020304" pitchFamily="18" charset="0"/>
              </a:rPr>
              <a:t>La herencia describe la posibilidad de crear nuevas</a:t>
            </a:r>
          </a:p>
          <a:p>
            <a:pPr marL="756285" algn="just">
              <a:lnSpc>
                <a:spcPct val="150000"/>
              </a:lnSpc>
            </a:pPr>
            <a:r>
              <a:rPr sz="2400" dirty="0">
                <a:solidFill>
                  <a:prstClr val="black"/>
                </a:solidFill>
                <a:latin typeface="Times New Roman" panose="02020603050405020304" pitchFamily="18" charset="0"/>
                <a:cs typeface="Times New Roman" panose="02020603050405020304" pitchFamily="18" charset="0"/>
              </a:rPr>
              <a:t>clases basadas en una clase existente.</a:t>
            </a:r>
          </a:p>
          <a:p>
            <a:pPr marL="812165" marR="5080" lvl="1" indent="-342900" algn="just">
              <a:lnSpc>
                <a:spcPct val="150000"/>
              </a:lnSpc>
              <a:spcBef>
                <a:spcPts val="1180"/>
              </a:spcBef>
              <a:buFont typeface="Wingdings" panose="05000000000000000000" pitchFamily="2" charset="2"/>
              <a:buChar char="v"/>
              <a:tabLst>
                <a:tab pos="756920" algn="l"/>
              </a:tabLst>
            </a:pPr>
            <a:r>
              <a:rPr sz="2400" dirty="0">
                <a:solidFill>
                  <a:prstClr val="black"/>
                </a:solidFill>
                <a:latin typeface="Times New Roman" panose="02020603050405020304" pitchFamily="18" charset="0"/>
                <a:cs typeface="Times New Roman" panose="02020603050405020304" pitchFamily="18" charset="0"/>
              </a:rPr>
              <a:t>El polimorfismo significa que puede tener múltiples  clases que se pueden usar de manera intercambiable,  aunque cada clase implementa las mismas propiedades  o los mismos métodos de maneras diferentes</a:t>
            </a:r>
            <a:r>
              <a:rPr sz="2300" spc="-5" dirty="0">
                <a:latin typeface="Arial MT"/>
                <a:cs typeface="Arial MT"/>
              </a:rPr>
              <a:t>.</a:t>
            </a:r>
            <a:endParaRPr sz="2300" dirty="0">
              <a:latin typeface="Arial MT"/>
              <a:cs typeface="Arial MT"/>
            </a:endParaRPr>
          </a:p>
        </p:txBody>
      </p:sp>
    </p:spTree>
    <p:extLst>
      <p:ext uri="{BB962C8B-B14F-4D97-AF65-F5344CB8AC3E}">
        <p14:creationId xmlns:p14="http://schemas.microsoft.com/office/powerpoint/2010/main" val="4158129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8BF4B74-3DD0-D4CF-B0EC-4188DAB3E1B9}"/>
              </a:ext>
            </a:extLst>
          </p:cNvPr>
          <p:cNvSpPr txBox="1">
            <a:spLocks/>
          </p:cNvSpPr>
          <p:nvPr/>
        </p:nvSpPr>
        <p:spPr>
          <a:xfrm>
            <a:off x="2692429" y="121387"/>
            <a:ext cx="6273233" cy="567463"/>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s-PE" sz="3600" b="1" kern="0" spc="-5" dirty="0">
                <a:solidFill>
                  <a:srgbClr val="006FC0"/>
                </a:solidFill>
                <a:latin typeface="Arial"/>
                <a:cs typeface="Arial"/>
              </a:rPr>
              <a:t>POO: Clases y objetos</a:t>
            </a:r>
          </a:p>
        </p:txBody>
      </p:sp>
      <p:sp>
        <p:nvSpPr>
          <p:cNvPr id="3" name="object 3">
            <a:extLst>
              <a:ext uri="{FF2B5EF4-FFF2-40B4-BE49-F238E27FC236}">
                <a16:creationId xmlns:a16="http://schemas.microsoft.com/office/drawing/2014/main" id="{936D80AB-EDF4-539D-4D64-93B9B16EC4DB}"/>
              </a:ext>
            </a:extLst>
          </p:cNvPr>
          <p:cNvSpPr txBox="1"/>
          <p:nvPr/>
        </p:nvSpPr>
        <p:spPr>
          <a:xfrm>
            <a:off x="682261" y="681375"/>
            <a:ext cx="10827478" cy="4313681"/>
          </a:xfrm>
          <a:prstGeom prst="rect">
            <a:avLst/>
          </a:prstGeom>
        </p:spPr>
        <p:txBody>
          <a:bodyPr vert="horz" wrap="square" lIns="0" tIns="80645" rIns="0" bIns="0" rtlCol="0">
            <a:spAutoFit/>
          </a:bodyPr>
          <a:lstStyle/>
          <a:p>
            <a:pPr marL="355600" marR="7620" indent="-343535">
              <a:lnSpc>
                <a:spcPct val="150000"/>
              </a:lnSpc>
              <a:spcBef>
                <a:spcPts val="635"/>
              </a:spcBef>
              <a:buFont typeface="Wingdings" panose="05000000000000000000" pitchFamily="2" charset="2"/>
              <a:buChar char="q"/>
              <a:tabLst>
                <a:tab pos="355600" algn="l"/>
                <a:tab pos="356235" algn="l"/>
              </a:tabLst>
            </a:pPr>
            <a:r>
              <a:rPr sz="2400" dirty="0">
                <a:solidFill>
                  <a:prstClr val="black"/>
                </a:solidFill>
                <a:latin typeface="Times New Roman" panose="02020603050405020304" pitchFamily="18" charset="0"/>
                <a:cs typeface="Times New Roman" panose="02020603050405020304" pitchFamily="18" charset="0"/>
              </a:rPr>
              <a:t>Los términos clase y objeto se usan indistintamente pero,  las clases describen el tipo de los objetos. Mientras que los  objetos son instancias de clases que se pueden usar.</a:t>
            </a:r>
          </a:p>
          <a:p>
            <a:pPr marL="355600" indent="-343535">
              <a:lnSpc>
                <a:spcPts val="2485"/>
              </a:lnSpc>
              <a:spcBef>
                <a:spcPts val="660"/>
              </a:spcBef>
              <a:buFont typeface="Wingdings" panose="05000000000000000000" pitchFamily="2" charset="2"/>
              <a:buChar char="q"/>
              <a:tabLst>
                <a:tab pos="355600" algn="l"/>
                <a:tab pos="356235" algn="l"/>
              </a:tabLst>
            </a:pPr>
            <a:r>
              <a:rPr sz="2400" dirty="0">
                <a:solidFill>
                  <a:prstClr val="black"/>
                </a:solidFill>
                <a:latin typeface="Times New Roman" panose="02020603050405020304" pitchFamily="18" charset="0"/>
                <a:cs typeface="Times New Roman" panose="02020603050405020304" pitchFamily="18" charset="0"/>
              </a:rPr>
              <a:t>La acción de crear un objeto se denomina: instanciar una</a:t>
            </a:r>
          </a:p>
          <a:p>
            <a:pPr marL="355600">
              <a:lnSpc>
                <a:spcPts val="2485"/>
              </a:lnSpc>
            </a:pPr>
            <a:r>
              <a:rPr sz="2400" dirty="0">
                <a:solidFill>
                  <a:prstClr val="black"/>
                </a:solidFill>
                <a:latin typeface="Times New Roman" panose="02020603050405020304" pitchFamily="18" charset="0"/>
                <a:cs typeface="Times New Roman" panose="02020603050405020304" pitchFamily="18" charset="0"/>
              </a:rPr>
              <a:t>clase.</a:t>
            </a:r>
          </a:p>
          <a:p>
            <a:pPr marL="812165" marR="1103630" lvl="1" indent="-342900">
              <a:lnSpc>
                <a:spcPct val="150000"/>
              </a:lnSpc>
              <a:spcBef>
                <a:spcPts val="1205"/>
              </a:spcBef>
              <a:buFont typeface="Wingdings" panose="05000000000000000000" pitchFamily="2" charset="2"/>
              <a:buChar char="v"/>
              <a:tabLst>
                <a:tab pos="756285" algn="l"/>
                <a:tab pos="756920" algn="l"/>
              </a:tabLst>
            </a:pPr>
            <a:r>
              <a:rPr sz="2400" dirty="0">
                <a:solidFill>
                  <a:prstClr val="black"/>
                </a:solidFill>
                <a:latin typeface="Times New Roman" panose="02020603050405020304" pitchFamily="18" charset="0"/>
                <a:cs typeface="Times New Roman" panose="02020603050405020304" pitchFamily="18" charset="0"/>
              </a:rPr>
              <a:t>La clase Perro, define características generales y  comportamiento de un animal.</a:t>
            </a:r>
          </a:p>
          <a:p>
            <a:pPr marL="812165" lvl="1" indent="-342900">
              <a:lnSpc>
                <a:spcPct val="150000"/>
              </a:lnSpc>
              <a:spcBef>
                <a:spcPts val="670"/>
              </a:spcBef>
              <a:buFont typeface="Wingdings" panose="05000000000000000000" pitchFamily="2" charset="2"/>
              <a:buChar char="v"/>
              <a:tabLst>
                <a:tab pos="756285" algn="l"/>
                <a:tab pos="756920" algn="l"/>
              </a:tabLst>
            </a:pPr>
            <a:r>
              <a:rPr sz="2400" dirty="0">
                <a:solidFill>
                  <a:prstClr val="black"/>
                </a:solidFill>
                <a:latin typeface="Times New Roman" panose="02020603050405020304" pitchFamily="18" charset="0"/>
                <a:cs typeface="Times New Roman" panose="02020603050405020304" pitchFamily="18" charset="0"/>
              </a:rPr>
              <a:t>El objeto Toby, se crea a partir de la clase Perro y viene a</a:t>
            </a:r>
          </a:p>
          <a:p>
            <a:pPr marL="756285">
              <a:lnSpc>
                <a:spcPct val="150000"/>
              </a:lnSpc>
            </a:pPr>
            <a:r>
              <a:rPr sz="2400" dirty="0">
                <a:solidFill>
                  <a:prstClr val="black"/>
                </a:solidFill>
                <a:latin typeface="Times New Roman" panose="02020603050405020304" pitchFamily="18" charset="0"/>
                <a:cs typeface="Times New Roman" panose="02020603050405020304" pitchFamily="18" charset="0"/>
              </a:rPr>
              <a:t>ser una instancia de la misma.</a:t>
            </a:r>
          </a:p>
        </p:txBody>
      </p:sp>
      <p:pic>
        <p:nvPicPr>
          <p:cNvPr id="4" name="object 4">
            <a:extLst>
              <a:ext uri="{FF2B5EF4-FFF2-40B4-BE49-F238E27FC236}">
                <a16:creationId xmlns:a16="http://schemas.microsoft.com/office/drawing/2014/main" id="{B902D1C6-3319-B3B9-77F6-445DFDF1A4B1}"/>
              </a:ext>
            </a:extLst>
          </p:cNvPr>
          <p:cNvPicPr/>
          <p:nvPr/>
        </p:nvPicPr>
        <p:blipFill>
          <a:blip r:embed="rId2" cstate="print"/>
          <a:stretch>
            <a:fillRect/>
          </a:stretch>
        </p:blipFill>
        <p:spPr>
          <a:xfrm>
            <a:off x="5792455" y="4438876"/>
            <a:ext cx="2322934" cy="1829817"/>
          </a:xfrm>
          <a:prstGeom prst="rect">
            <a:avLst/>
          </a:prstGeom>
        </p:spPr>
      </p:pic>
      <p:pic>
        <p:nvPicPr>
          <p:cNvPr id="5" name="object 5">
            <a:extLst>
              <a:ext uri="{FF2B5EF4-FFF2-40B4-BE49-F238E27FC236}">
                <a16:creationId xmlns:a16="http://schemas.microsoft.com/office/drawing/2014/main" id="{C0EB9A32-BE92-0C36-AED5-0D495D37116E}"/>
              </a:ext>
            </a:extLst>
          </p:cNvPr>
          <p:cNvPicPr/>
          <p:nvPr/>
        </p:nvPicPr>
        <p:blipFill>
          <a:blip r:embed="rId3" cstate="print"/>
          <a:stretch>
            <a:fillRect/>
          </a:stretch>
        </p:blipFill>
        <p:spPr>
          <a:xfrm>
            <a:off x="9278764" y="4383712"/>
            <a:ext cx="1525359" cy="1938249"/>
          </a:xfrm>
          <a:prstGeom prst="rect">
            <a:avLst/>
          </a:prstGeom>
        </p:spPr>
      </p:pic>
      <p:sp>
        <p:nvSpPr>
          <p:cNvPr id="6" name="object 6">
            <a:extLst>
              <a:ext uri="{FF2B5EF4-FFF2-40B4-BE49-F238E27FC236}">
                <a16:creationId xmlns:a16="http://schemas.microsoft.com/office/drawing/2014/main" id="{1AB2928E-62C0-712F-1F7C-D337CCE85868}"/>
              </a:ext>
            </a:extLst>
          </p:cNvPr>
          <p:cNvSpPr txBox="1"/>
          <p:nvPr/>
        </p:nvSpPr>
        <p:spPr>
          <a:xfrm>
            <a:off x="6535139" y="6365285"/>
            <a:ext cx="8375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PER</a:t>
            </a:r>
            <a:r>
              <a:rPr sz="1800" spc="-15" dirty="0">
                <a:latin typeface="Arial MT"/>
                <a:cs typeface="Arial MT"/>
              </a:rPr>
              <a:t>R</a:t>
            </a:r>
            <a:r>
              <a:rPr sz="1800" dirty="0">
                <a:latin typeface="Arial MT"/>
                <a:cs typeface="Arial MT"/>
              </a:rPr>
              <a:t>O</a:t>
            </a:r>
          </a:p>
        </p:txBody>
      </p:sp>
      <p:sp>
        <p:nvSpPr>
          <p:cNvPr id="7" name="object 7">
            <a:extLst>
              <a:ext uri="{FF2B5EF4-FFF2-40B4-BE49-F238E27FC236}">
                <a16:creationId xmlns:a16="http://schemas.microsoft.com/office/drawing/2014/main" id="{B7327213-CE29-2278-4F28-CE4143218398}"/>
              </a:ext>
            </a:extLst>
          </p:cNvPr>
          <p:cNvSpPr txBox="1"/>
          <p:nvPr/>
        </p:nvSpPr>
        <p:spPr>
          <a:xfrm>
            <a:off x="9769468" y="6365285"/>
            <a:ext cx="645795"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Arial MT"/>
                <a:cs typeface="Arial MT"/>
              </a:rPr>
              <a:t>T</a:t>
            </a:r>
            <a:r>
              <a:rPr sz="1800" dirty="0">
                <a:latin typeface="Arial MT"/>
                <a:cs typeface="Arial MT"/>
              </a:rPr>
              <a:t>OBY</a:t>
            </a:r>
          </a:p>
        </p:txBody>
      </p:sp>
    </p:spTree>
    <p:extLst>
      <p:ext uri="{BB962C8B-B14F-4D97-AF65-F5344CB8AC3E}">
        <p14:creationId xmlns:p14="http://schemas.microsoft.com/office/powerpoint/2010/main" val="3713920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2D96EF4-76BB-296E-DEAA-B542ED659CA2}"/>
              </a:ext>
            </a:extLst>
          </p:cNvPr>
          <p:cNvSpPr txBox="1">
            <a:spLocks/>
          </p:cNvSpPr>
          <p:nvPr/>
        </p:nvSpPr>
        <p:spPr>
          <a:xfrm>
            <a:off x="3398828" y="94074"/>
            <a:ext cx="5394343" cy="567463"/>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s-PE" sz="3600" b="1" kern="0" spc="-5" dirty="0">
                <a:solidFill>
                  <a:srgbClr val="006FC0"/>
                </a:solidFill>
                <a:latin typeface="Arial"/>
                <a:cs typeface="Arial"/>
              </a:rPr>
              <a:t>POO: Encapsulamiento</a:t>
            </a:r>
          </a:p>
        </p:txBody>
      </p:sp>
      <p:sp>
        <p:nvSpPr>
          <p:cNvPr id="3" name="object 3">
            <a:extLst>
              <a:ext uri="{FF2B5EF4-FFF2-40B4-BE49-F238E27FC236}">
                <a16:creationId xmlns:a16="http://schemas.microsoft.com/office/drawing/2014/main" id="{A41615AE-4E85-646B-0070-1C16DFD9A6C6}"/>
              </a:ext>
            </a:extLst>
          </p:cNvPr>
          <p:cNvSpPr txBox="1"/>
          <p:nvPr/>
        </p:nvSpPr>
        <p:spPr>
          <a:xfrm>
            <a:off x="747548" y="1037738"/>
            <a:ext cx="10892210" cy="5155386"/>
          </a:xfrm>
          <a:prstGeom prst="rect">
            <a:avLst/>
          </a:prstGeom>
        </p:spPr>
        <p:txBody>
          <a:bodyPr vert="horz" wrap="square" lIns="0" tIns="92075" rIns="0" bIns="0" rtlCol="0">
            <a:spAutoFit/>
          </a:bodyPr>
          <a:lstStyle/>
          <a:p>
            <a:pPr marL="393700" marR="43180" indent="-343535" algn="just">
              <a:lnSpc>
                <a:spcPct val="150000"/>
              </a:lnSpc>
              <a:spcBef>
                <a:spcPts val="725"/>
              </a:spcBef>
              <a:buFont typeface="Wingdings" panose="05000000000000000000" pitchFamily="2" charset="2"/>
              <a:buChar char="v"/>
              <a:tabLst>
                <a:tab pos="393700" algn="l"/>
                <a:tab pos="394335" algn="l"/>
              </a:tabLst>
            </a:pPr>
            <a:r>
              <a:rPr sz="2400" dirty="0">
                <a:solidFill>
                  <a:prstClr val="black"/>
                </a:solidFill>
                <a:latin typeface="Times New Roman" panose="02020603050405020304" pitchFamily="18" charset="0"/>
                <a:cs typeface="Times New Roman" panose="02020603050405020304" pitchFamily="18" charset="0"/>
              </a:rPr>
              <a:t>Una clase representa las características de algo y  las acciones que puede realizar. Por ejemplo, para  representar un animal como una clase de C#,  puede asignarle un tamaño, velocidad y fuerza, que  se representan como números, y algunas funciones  como Caminar(), Correr(), Detenerse(), etc., en las  que podría escribir código para que el "animal" r</a:t>
            </a:r>
            <a:r>
              <a:rPr lang="es-PE" sz="2400" dirty="0">
                <a:solidFill>
                  <a:prstClr val="black"/>
                </a:solidFill>
                <a:latin typeface="Times New Roman" panose="02020603050405020304" pitchFamily="18" charset="0"/>
                <a:cs typeface="Times New Roman" panose="02020603050405020304" pitchFamily="18" charset="0"/>
              </a:rPr>
              <a:t>ealice esas acciones.</a:t>
            </a:r>
          </a:p>
          <a:p>
            <a:pPr marL="393700" marR="43180" indent="-343535">
              <a:lnSpc>
                <a:spcPct val="80000"/>
              </a:lnSpc>
              <a:spcBef>
                <a:spcPts val="725"/>
              </a:spcBef>
              <a:buFont typeface="Wingdings" panose="05000000000000000000" pitchFamily="2" charset="2"/>
              <a:buChar char="v"/>
              <a:tabLst>
                <a:tab pos="393700" algn="l"/>
                <a:tab pos="394335" algn="l"/>
              </a:tabLst>
            </a:pPr>
            <a:endParaRPr lang="es-PE" sz="1800" spc="-5" dirty="0">
              <a:solidFill>
                <a:srgbClr val="0000FF"/>
              </a:solidFill>
              <a:latin typeface="Consolas"/>
              <a:cs typeface="Consolas"/>
            </a:endParaRPr>
          </a:p>
          <a:p>
            <a:pPr marL="393700" marR="43180" indent="-343535">
              <a:lnSpc>
                <a:spcPct val="80000"/>
              </a:lnSpc>
              <a:spcBef>
                <a:spcPts val="725"/>
              </a:spcBef>
              <a:buFont typeface="Wingdings" panose="05000000000000000000" pitchFamily="2" charset="2"/>
              <a:buChar char="v"/>
              <a:tabLst>
                <a:tab pos="393700" algn="l"/>
                <a:tab pos="394335" algn="l"/>
              </a:tabLst>
            </a:pPr>
            <a:r>
              <a:rPr sz="1800" spc="-5" dirty="0">
                <a:solidFill>
                  <a:srgbClr val="0000FF"/>
                </a:solidFill>
                <a:latin typeface="Consolas"/>
                <a:cs typeface="Consolas"/>
              </a:rPr>
              <a:t>private </a:t>
            </a:r>
            <a:r>
              <a:rPr sz="1800" spc="-10" dirty="0">
                <a:solidFill>
                  <a:srgbClr val="0000FF"/>
                </a:solidFill>
                <a:latin typeface="Consolas"/>
                <a:cs typeface="Consolas"/>
              </a:rPr>
              <a:t>int </a:t>
            </a:r>
            <a:r>
              <a:rPr sz="1800" spc="-5" dirty="0">
                <a:latin typeface="Consolas"/>
                <a:cs typeface="Consolas"/>
              </a:rPr>
              <a:t>tamanio; </a:t>
            </a:r>
            <a:r>
              <a:rPr sz="1800" dirty="0">
                <a:latin typeface="Consolas"/>
                <a:cs typeface="Consolas"/>
              </a:rPr>
              <a:t> </a:t>
            </a:r>
            <a:r>
              <a:rPr sz="1800" spc="-5" dirty="0">
                <a:solidFill>
                  <a:srgbClr val="0000FF"/>
                </a:solidFill>
                <a:latin typeface="Consolas"/>
                <a:cs typeface="Consolas"/>
              </a:rPr>
              <a:t>private</a:t>
            </a:r>
            <a:r>
              <a:rPr sz="1800" spc="-25" dirty="0">
                <a:solidFill>
                  <a:srgbClr val="0000FF"/>
                </a:solidFill>
                <a:latin typeface="Consolas"/>
                <a:cs typeface="Consolas"/>
              </a:rPr>
              <a:t> </a:t>
            </a:r>
            <a:r>
              <a:rPr sz="1800" spc="-10" dirty="0">
                <a:solidFill>
                  <a:srgbClr val="0000FF"/>
                </a:solidFill>
                <a:latin typeface="Consolas"/>
                <a:cs typeface="Consolas"/>
              </a:rPr>
              <a:t>float</a:t>
            </a:r>
            <a:r>
              <a:rPr sz="1800" spc="-30" dirty="0">
                <a:solidFill>
                  <a:srgbClr val="0000FF"/>
                </a:solidFill>
                <a:latin typeface="Consolas"/>
                <a:cs typeface="Consolas"/>
              </a:rPr>
              <a:t> </a:t>
            </a:r>
            <a:r>
              <a:rPr sz="1800" spc="-5" dirty="0">
                <a:latin typeface="Consolas"/>
                <a:cs typeface="Consolas"/>
              </a:rPr>
              <a:t>velocidad; </a:t>
            </a:r>
            <a:r>
              <a:rPr sz="1800" spc="-975" dirty="0">
                <a:latin typeface="Consolas"/>
                <a:cs typeface="Consolas"/>
              </a:rPr>
              <a:t> </a:t>
            </a:r>
            <a:r>
              <a:rPr sz="1800" spc="-5" dirty="0">
                <a:solidFill>
                  <a:srgbClr val="0000FF"/>
                </a:solidFill>
                <a:latin typeface="Consolas"/>
                <a:cs typeface="Consolas"/>
              </a:rPr>
              <a:t>private </a:t>
            </a:r>
            <a:r>
              <a:rPr sz="1800" spc="-10" dirty="0">
                <a:solidFill>
                  <a:srgbClr val="0000FF"/>
                </a:solidFill>
                <a:latin typeface="Consolas"/>
                <a:cs typeface="Consolas"/>
              </a:rPr>
              <a:t>int</a:t>
            </a:r>
            <a:r>
              <a:rPr sz="1800" spc="-25" dirty="0">
                <a:solidFill>
                  <a:srgbClr val="0000FF"/>
                </a:solidFill>
                <a:latin typeface="Consolas"/>
                <a:cs typeface="Consolas"/>
              </a:rPr>
              <a:t> </a:t>
            </a:r>
            <a:r>
              <a:rPr sz="1800" spc="-5" dirty="0">
                <a:latin typeface="Consolas"/>
                <a:cs typeface="Consolas"/>
              </a:rPr>
              <a:t>fuerza;</a:t>
            </a:r>
            <a:endParaRPr sz="1800" dirty="0">
              <a:latin typeface="Consolas"/>
              <a:cs typeface="Consolas"/>
            </a:endParaRPr>
          </a:p>
          <a:p>
            <a:pPr>
              <a:lnSpc>
                <a:spcPct val="100000"/>
              </a:lnSpc>
            </a:pPr>
            <a:endParaRPr sz="1850" dirty="0">
              <a:latin typeface="Consolas"/>
              <a:cs typeface="Consolas"/>
            </a:endParaRPr>
          </a:p>
          <a:p>
            <a:pPr marL="901700">
              <a:lnSpc>
                <a:spcPct val="100000"/>
              </a:lnSpc>
            </a:pPr>
            <a:r>
              <a:rPr sz="1800" spc="-5" dirty="0">
                <a:solidFill>
                  <a:srgbClr val="0000FF"/>
                </a:solidFill>
                <a:latin typeface="Consolas"/>
                <a:cs typeface="Consolas"/>
              </a:rPr>
              <a:t>public</a:t>
            </a:r>
            <a:r>
              <a:rPr sz="1800" spc="-30" dirty="0">
                <a:solidFill>
                  <a:srgbClr val="0000FF"/>
                </a:solidFill>
                <a:latin typeface="Consolas"/>
                <a:cs typeface="Consolas"/>
              </a:rPr>
              <a:t> </a:t>
            </a:r>
            <a:r>
              <a:rPr sz="1800" spc="-5" dirty="0">
                <a:solidFill>
                  <a:srgbClr val="0000FF"/>
                </a:solidFill>
                <a:latin typeface="Consolas"/>
                <a:cs typeface="Consolas"/>
              </a:rPr>
              <a:t>void</a:t>
            </a:r>
            <a:r>
              <a:rPr sz="1800" spc="-30" dirty="0">
                <a:solidFill>
                  <a:srgbClr val="0000FF"/>
                </a:solidFill>
                <a:latin typeface="Consolas"/>
                <a:cs typeface="Consolas"/>
              </a:rPr>
              <a:t> </a:t>
            </a:r>
            <a:r>
              <a:rPr sz="1800" spc="-5" dirty="0">
                <a:latin typeface="Consolas"/>
                <a:cs typeface="Consolas"/>
              </a:rPr>
              <a:t>Caminar()</a:t>
            </a:r>
            <a:r>
              <a:rPr sz="1800" spc="-20" dirty="0">
                <a:latin typeface="Consolas"/>
                <a:cs typeface="Consolas"/>
              </a:rPr>
              <a:t> </a:t>
            </a:r>
            <a:r>
              <a:rPr sz="1800" dirty="0">
                <a:latin typeface="Consolas"/>
                <a:cs typeface="Consolas"/>
              </a:rPr>
              <a:t>{</a:t>
            </a:r>
          </a:p>
          <a:p>
            <a:pPr marL="1404620">
              <a:lnSpc>
                <a:spcPct val="100000"/>
              </a:lnSpc>
            </a:pPr>
            <a:r>
              <a:rPr sz="1800" dirty="0">
                <a:solidFill>
                  <a:srgbClr val="008000"/>
                </a:solidFill>
                <a:latin typeface="Consolas"/>
                <a:cs typeface="Consolas"/>
              </a:rPr>
              <a:t>//</a:t>
            </a:r>
            <a:r>
              <a:rPr sz="1800" spc="-30" dirty="0">
                <a:solidFill>
                  <a:srgbClr val="008000"/>
                </a:solidFill>
                <a:latin typeface="Consolas"/>
                <a:cs typeface="Consolas"/>
              </a:rPr>
              <a:t> </a:t>
            </a:r>
            <a:r>
              <a:rPr sz="1800" dirty="0">
                <a:solidFill>
                  <a:srgbClr val="008000"/>
                </a:solidFill>
                <a:latin typeface="Consolas"/>
                <a:cs typeface="Consolas"/>
              </a:rPr>
              <a:t>aquí</a:t>
            </a:r>
            <a:r>
              <a:rPr sz="1800" spc="-25" dirty="0">
                <a:solidFill>
                  <a:srgbClr val="008000"/>
                </a:solidFill>
                <a:latin typeface="Consolas"/>
                <a:cs typeface="Consolas"/>
              </a:rPr>
              <a:t> </a:t>
            </a:r>
            <a:r>
              <a:rPr sz="1800" dirty="0">
                <a:solidFill>
                  <a:srgbClr val="008000"/>
                </a:solidFill>
                <a:latin typeface="Consolas"/>
                <a:cs typeface="Consolas"/>
              </a:rPr>
              <a:t>el</a:t>
            </a:r>
            <a:r>
              <a:rPr sz="1800" spc="-20" dirty="0">
                <a:solidFill>
                  <a:srgbClr val="008000"/>
                </a:solidFill>
                <a:latin typeface="Consolas"/>
                <a:cs typeface="Consolas"/>
              </a:rPr>
              <a:t> </a:t>
            </a:r>
            <a:r>
              <a:rPr sz="1800" spc="-5" dirty="0">
                <a:solidFill>
                  <a:srgbClr val="008000"/>
                </a:solidFill>
                <a:latin typeface="Consolas"/>
                <a:cs typeface="Consolas"/>
              </a:rPr>
              <a:t>código...</a:t>
            </a:r>
            <a:endParaRPr sz="1800" dirty="0">
              <a:latin typeface="Consolas"/>
              <a:cs typeface="Consolas"/>
            </a:endParaRPr>
          </a:p>
          <a:p>
            <a:pPr marL="901700">
              <a:lnSpc>
                <a:spcPct val="100000"/>
              </a:lnSpc>
            </a:pPr>
            <a:r>
              <a:rPr sz="1800" dirty="0">
                <a:latin typeface="Consolas"/>
                <a:cs typeface="Consolas"/>
              </a:rPr>
              <a:t>}</a:t>
            </a:r>
          </a:p>
          <a:p>
            <a:pPr marL="901700">
              <a:lnSpc>
                <a:spcPct val="100000"/>
              </a:lnSpc>
            </a:pPr>
            <a:r>
              <a:rPr sz="1800" dirty="0">
                <a:solidFill>
                  <a:srgbClr val="008000"/>
                </a:solidFill>
                <a:latin typeface="Consolas"/>
                <a:cs typeface="Consolas"/>
              </a:rPr>
              <a:t>//</a:t>
            </a:r>
            <a:r>
              <a:rPr sz="1800" spc="-35" dirty="0">
                <a:solidFill>
                  <a:srgbClr val="008000"/>
                </a:solidFill>
                <a:latin typeface="Consolas"/>
                <a:cs typeface="Consolas"/>
              </a:rPr>
              <a:t> </a:t>
            </a:r>
            <a:r>
              <a:rPr sz="1800" spc="-5" dirty="0">
                <a:solidFill>
                  <a:srgbClr val="008000"/>
                </a:solidFill>
                <a:latin typeface="Consolas"/>
                <a:cs typeface="Consolas"/>
              </a:rPr>
              <a:t>otros</a:t>
            </a:r>
            <a:r>
              <a:rPr sz="1800" spc="-25" dirty="0">
                <a:solidFill>
                  <a:srgbClr val="008000"/>
                </a:solidFill>
                <a:latin typeface="Consolas"/>
                <a:cs typeface="Consolas"/>
              </a:rPr>
              <a:t> </a:t>
            </a:r>
            <a:r>
              <a:rPr sz="1800" spc="-5" dirty="0">
                <a:solidFill>
                  <a:srgbClr val="008000"/>
                </a:solidFill>
                <a:latin typeface="Consolas"/>
                <a:cs typeface="Consolas"/>
              </a:rPr>
              <a:t>métodos</a:t>
            </a:r>
            <a:r>
              <a:rPr sz="1800" spc="-25" dirty="0">
                <a:solidFill>
                  <a:srgbClr val="008000"/>
                </a:solidFill>
                <a:latin typeface="Consolas"/>
                <a:cs typeface="Consolas"/>
              </a:rPr>
              <a:t> </a:t>
            </a:r>
            <a:r>
              <a:rPr sz="1800" spc="-5" dirty="0">
                <a:solidFill>
                  <a:srgbClr val="008000"/>
                </a:solidFill>
                <a:latin typeface="Consolas"/>
                <a:cs typeface="Consolas"/>
              </a:rPr>
              <a:t>aquí</a:t>
            </a:r>
            <a:endParaRPr sz="1800" dirty="0">
              <a:latin typeface="Consolas"/>
              <a:cs typeface="Consolas"/>
            </a:endParaRPr>
          </a:p>
          <a:p>
            <a:pPr marL="401320">
              <a:lnSpc>
                <a:spcPct val="100000"/>
              </a:lnSpc>
              <a:spcBef>
                <a:spcPts val="15"/>
              </a:spcBef>
            </a:pPr>
            <a:r>
              <a:rPr lang="es-PE" sz="1800" dirty="0">
                <a:latin typeface="Consolas"/>
                <a:cs typeface="Consolas"/>
              </a:rPr>
              <a:t>	</a:t>
            </a:r>
            <a:r>
              <a:rPr sz="1800" dirty="0">
                <a:latin typeface="Consolas"/>
                <a:cs typeface="Consolas"/>
              </a:rPr>
              <a:t>}</a:t>
            </a:r>
          </a:p>
        </p:txBody>
      </p:sp>
    </p:spTree>
    <p:extLst>
      <p:ext uri="{BB962C8B-B14F-4D97-AF65-F5344CB8AC3E}">
        <p14:creationId xmlns:p14="http://schemas.microsoft.com/office/powerpoint/2010/main" val="521887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C3DAB8B-B792-D8CA-4404-ACF56CBF2F22}"/>
              </a:ext>
            </a:extLst>
          </p:cNvPr>
          <p:cNvSpPr txBox="1">
            <a:spLocks/>
          </p:cNvSpPr>
          <p:nvPr/>
        </p:nvSpPr>
        <p:spPr>
          <a:xfrm>
            <a:off x="3882290" y="138462"/>
            <a:ext cx="4764029" cy="567463"/>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s-PE" sz="3600" b="1" kern="0" spc="-5" dirty="0">
                <a:solidFill>
                  <a:srgbClr val="006FC0"/>
                </a:solidFill>
                <a:latin typeface="Arial"/>
                <a:cs typeface="Arial"/>
              </a:rPr>
              <a:t>POO: Herencia</a:t>
            </a:r>
          </a:p>
        </p:txBody>
      </p:sp>
      <p:sp>
        <p:nvSpPr>
          <p:cNvPr id="5" name="CuadroTexto 4">
            <a:extLst>
              <a:ext uri="{FF2B5EF4-FFF2-40B4-BE49-F238E27FC236}">
                <a16:creationId xmlns:a16="http://schemas.microsoft.com/office/drawing/2014/main" id="{7869B49C-139E-FC85-6655-72D8D12D60B7}"/>
              </a:ext>
            </a:extLst>
          </p:cNvPr>
          <p:cNvSpPr txBox="1"/>
          <p:nvPr/>
        </p:nvSpPr>
        <p:spPr>
          <a:xfrm>
            <a:off x="614776" y="929218"/>
            <a:ext cx="11299056" cy="5497915"/>
          </a:xfrm>
          <a:prstGeom prst="rect">
            <a:avLst/>
          </a:prstGeom>
          <a:noFill/>
        </p:spPr>
        <p:txBody>
          <a:bodyPr wrap="square">
            <a:spAutoFit/>
          </a:bodyPr>
          <a:lstStyle/>
          <a:p>
            <a:pPr marL="393700" marR="424815" indent="-343535" algn="just">
              <a:lnSpc>
                <a:spcPct val="90000"/>
              </a:lnSpc>
              <a:spcBef>
                <a:spcPts val="415"/>
              </a:spcBef>
              <a:buFont typeface="Wingdings" panose="05000000000000000000" pitchFamily="2" charset="2"/>
              <a:buChar char="v"/>
              <a:tabLst>
                <a:tab pos="393700" algn="l"/>
                <a:tab pos="394335" algn="l"/>
              </a:tabLst>
            </a:pPr>
            <a:r>
              <a:rPr lang="es-ES" sz="2800" dirty="0">
                <a:solidFill>
                  <a:prstClr val="black"/>
                </a:solidFill>
                <a:latin typeface="Times New Roman" panose="02020603050405020304" pitchFamily="18" charset="0"/>
                <a:cs typeface="Times New Roman" panose="02020603050405020304" pitchFamily="18" charset="0"/>
              </a:rPr>
              <a:t>Una clase puede heredar de otra, lo que significa  que incluye todos los miembros, públicos y  privados, de la clase original. La clase original se  denomina clase base y la nueva clase se  denomina clase derivada.</a:t>
            </a:r>
          </a:p>
          <a:p>
            <a:pPr marL="393700" marR="55880" indent="-343535" algn="just">
              <a:lnSpc>
                <a:spcPct val="90200"/>
              </a:lnSpc>
              <a:spcBef>
                <a:spcPts val="1195"/>
              </a:spcBef>
              <a:buFont typeface="Wingdings" panose="05000000000000000000" pitchFamily="2" charset="2"/>
              <a:buChar char="v"/>
              <a:tabLst>
                <a:tab pos="393700" algn="l"/>
                <a:tab pos="394335" algn="l"/>
              </a:tabLst>
            </a:pPr>
            <a:r>
              <a:rPr lang="es-ES" sz="2800" dirty="0">
                <a:solidFill>
                  <a:prstClr val="black"/>
                </a:solidFill>
                <a:latin typeface="Times New Roman" panose="02020603050405020304" pitchFamily="18" charset="0"/>
                <a:cs typeface="Times New Roman" panose="02020603050405020304" pitchFamily="18" charset="0"/>
              </a:rPr>
              <a:t>Una clase derivada se crea para representar algo  que es un tipo más especializado de la clase base.  Por ejemplo, una clase Gato que hereda de Animal.  </a:t>
            </a:r>
          </a:p>
          <a:p>
            <a:pPr marL="393700" marR="55880" indent="-343535" algn="just">
              <a:lnSpc>
                <a:spcPct val="90200"/>
              </a:lnSpc>
              <a:spcBef>
                <a:spcPts val="1195"/>
              </a:spcBef>
              <a:buFont typeface="Wingdings" panose="05000000000000000000" pitchFamily="2" charset="2"/>
              <a:buChar char="v"/>
              <a:tabLst>
                <a:tab pos="393700" algn="l"/>
                <a:tab pos="394335" algn="l"/>
              </a:tabLst>
            </a:pPr>
            <a:r>
              <a:rPr lang="es-ES" sz="2800" dirty="0">
                <a:solidFill>
                  <a:prstClr val="black"/>
                </a:solidFill>
                <a:latin typeface="Times New Roman" panose="02020603050405020304" pitchFamily="18" charset="0"/>
                <a:cs typeface="Times New Roman" panose="02020603050405020304" pitchFamily="18" charset="0"/>
              </a:rPr>
              <a:t>Gato puede hacer lo mismo que Animal, más una  acción única adicional.</a:t>
            </a:r>
          </a:p>
          <a:p>
            <a:pPr marL="393700" marR="55880" indent="-343535">
              <a:lnSpc>
                <a:spcPct val="90200"/>
              </a:lnSpc>
              <a:spcBef>
                <a:spcPts val="1195"/>
              </a:spcBef>
              <a:buChar char="•"/>
              <a:tabLst>
                <a:tab pos="393700" algn="l"/>
                <a:tab pos="394335" algn="l"/>
              </a:tabLst>
            </a:pPr>
            <a:endParaRPr lang="es-ES" dirty="0">
              <a:solidFill>
                <a:prstClr val="black"/>
              </a:solidFill>
              <a:latin typeface="Times New Roman" panose="02020603050405020304" pitchFamily="18" charset="0"/>
              <a:cs typeface="Times New Roman" panose="02020603050405020304" pitchFamily="18" charset="0"/>
            </a:endParaRPr>
          </a:p>
          <a:p>
            <a:pPr marL="2802255" lvl="4">
              <a:lnSpc>
                <a:spcPts val="2000"/>
              </a:lnSpc>
            </a:pPr>
            <a:r>
              <a:rPr lang="es-ES" sz="2800" dirty="0">
                <a:solidFill>
                  <a:srgbClr val="0000FF"/>
                </a:solidFill>
                <a:latin typeface="Consolas"/>
                <a:cs typeface="Consolas"/>
              </a:rPr>
              <a:t>public</a:t>
            </a:r>
            <a:r>
              <a:rPr lang="es-ES" sz="2800" spc="-55" dirty="0">
                <a:solidFill>
                  <a:srgbClr val="0000FF"/>
                </a:solidFill>
                <a:latin typeface="Consolas"/>
                <a:cs typeface="Consolas"/>
              </a:rPr>
              <a:t> </a:t>
            </a:r>
            <a:r>
              <a:rPr lang="es-ES" sz="2800" spc="-5" dirty="0">
                <a:solidFill>
                  <a:srgbClr val="0000FF"/>
                </a:solidFill>
                <a:latin typeface="Consolas"/>
                <a:cs typeface="Consolas"/>
              </a:rPr>
              <a:t>void</a:t>
            </a:r>
            <a:r>
              <a:rPr lang="es-ES" sz="2800" spc="-40" dirty="0">
                <a:solidFill>
                  <a:srgbClr val="0000FF"/>
                </a:solidFill>
                <a:latin typeface="Consolas"/>
                <a:cs typeface="Consolas"/>
              </a:rPr>
              <a:t> </a:t>
            </a:r>
            <a:r>
              <a:rPr lang="es-ES" sz="2800" spc="-5" dirty="0">
                <a:latin typeface="Consolas"/>
                <a:cs typeface="Consolas"/>
              </a:rPr>
              <a:t>Maullar()</a:t>
            </a:r>
            <a:endParaRPr lang="es-ES" sz="2800" dirty="0">
              <a:latin typeface="Consolas"/>
              <a:cs typeface="Consolas"/>
            </a:endParaRPr>
          </a:p>
          <a:p>
            <a:pPr marL="2802255" lvl="4"/>
            <a:r>
              <a:rPr lang="es-ES" sz="2800" dirty="0">
                <a:latin typeface="Consolas"/>
                <a:cs typeface="Consolas"/>
              </a:rPr>
              <a:t>{</a:t>
            </a:r>
          </a:p>
          <a:p>
            <a:pPr marL="3216910" lvl="4"/>
            <a:r>
              <a:rPr lang="es-ES" sz="2800" spc="-5" dirty="0">
                <a:solidFill>
                  <a:srgbClr val="77923B"/>
                </a:solidFill>
                <a:latin typeface="Consolas"/>
                <a:cs typeface="Consolas"/>
              </a:rPr>
              <a:t>//</a:t>
            </a:r>
            <a:r>
              <a:rPr lang="es-ES" sz="2800" spc="-30" dirty="0">
                <a:solidFill>
                  <a:srgbClr val="77923B"/>
                </a:solidFill>
                <a:latin typeface="Consolas"/>
                <a:cs typeface="Consolas"/>
              </a:rPr>
              <a:t> </a:t>
            </a:r>
            <a:r>
              <a:rPr lang="es-ES" sz="2800" spc="-5" dirty="0">
                <a:solidFill>
                  <a:srgbClr val="77923B"/>
                </a:solidFill>
                <a:latin typeface="Consolas"/>
                <a:cs typeface="Consolas"/>
              </a:rPr>
              <a:t>acción</a:t>
            </a:r>
            <a:r>
              <a:rPr lang="es-ES" sz="2800" spc="-30" dirty="0">
                <a:solidFill>
                  <a:srgbClr val="77923B"/>
                </a:solidFill>
                <a:latin typeface="Consolas"/>
                <a:cs typeface="Consolas"/>
              </a:rPr>
              <a:t> </a:t>
            </a:r>
            <a:r>
              <a:rPr lang="es-ES" sz="2800" spc="-5" dirty="0">
                <a:solidFill>
                  <a:srgbClr val="77923B"/>
                </a:solidFill>
                <a:latin typeface="Consolas"/>
                <a:cs typeface="Consolas"/>
              </a:rPr>
              <a:t>única</a:t>
            </a:r>
            <a:r>
              <a:rPr lang="es-ES" sz="2800" spc="-25" dirty="0">
                <a:solidFill>
                  <a:srgbClr val="77923B"/>
                </a:solidFill>
                <a:latin typeface="Consolas"/>
                <a:cs typeface="Consolas"/>
              </a:rPr>
              <a:t> </a:t>
            </a:r>
            <a:r>
              <a:rPr lang="es-ES" sz="2800" dirty="0">
                <a:solidFill>
                  <a:srgbClr val="77923B"/>
                </a:solidFill>
                <a:latin typeface="Consolas"/>
                <a:cs typeface="Consolas"/>
              </a:rPr>
              <a:t>de</a:t>
            </a:r>
            <a:r>
              <a:rPr lang="es-ES" sz="2800" spc="-30" dirty="0">
                <a:solidFill>
                  <a:srgbClr val="77923B"/>
                </a:solidFill>
                <a:latin typeface="Consolas"/>
                <a:cs typeface="Consolas"/>
              </a:rPr>
              <a:t> </a:t>
            </a:r>
            <a:r>
              <a:rPr lang="es-ES" sz="2800" spc="-5" dirty="0">
                <a:solidFill>
                  <a:srgbClr val="77923B"/>
                </a:solidFill>
                <a:latin typeface="Consolas"/>
                <a:cs typeface="Consolas"/>
              </a:rPr>
              <a:t>Gato</a:t>
            </a:r>
            <a:endParaRPr lang="es-ES" sz="2800" dirty="0">
              <a:latin typeface="Consolas"/>
              <a:cs typeface="Consolas"/>
            </a:endParaRPr>
          </a:p>
          <a:p>
            <a:pPr marL="2802255" lvl="4"/>
            <a:r>
              <a:rPr lang="es-ES" sz="2800" dirty="0">
                <a:latin typeface="Consolas"/>
                <a:cs typeface="Consolas"/>
              </a:rPr>
              <a:t>}</a:t>
            </a:r>
          </a:p>
          <a:p>
            <a:pPr marL="2302509" lvl="4">
              <a:spcBef>
                <a:spcPts val="15"/>
              </a:spcBef>
            </a:pPr>
            <a:r>
              <a:rPr lang="es-ES" sz="2800" dirty="0">
                <a:latin typeface="Consolas"/>
                <a:cs typeface="Consolas"/>
              </a:rPr>
              <a:t>	}</a:t>
            </a:r>
            <a:endParaRPr lang="es-E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9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B550577-8BD3-7676-E0FC-FCD11F4C5556}"/>
              </a:ext>
            </a:extLst>
          </p:cNvPr>
          <p:cNvSpPr txBox="1">
            <a:spLocks/>
          </p:cNvSpPr>
          <p:nvPr/>
        </p:nvSpPr>
        <p:spPr>
          <a:xfrm>
            <a:off x="1832078" y="171276"/>
            <a:ext cx="8394996" cy="567463"/>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s-PE" sz="3600" b="1" kern="0" spc="-5" dirty="0">
                <a:solidFill>
                  <a:srgbClr val="006FC0"/>
                </a:solidFill>
                <a:latin typeface="Arial"/>
                <a:cs typeface="Arial"/>
              </a:rPr>
              <a:t>POO: Polimorfismo, sobrecarga</a:t>
            </a:r>
          </a:p>
        </p:txBody>
      </p:sp>
      <p:sp>
        <p:nvSpPr>
          <p:cNvPr id="3" name="object 3">
            <a:extLst>
              <a:ext uri="{FF2B5EF4-FFF2-40B4-BE49-F238E27FC236}">
                <a16:creationId xmlns:a16="http://schemas.microsoft.com/office/drawing/2014/main" id="{F95A3E64-F477-E6C3-8A4B-E3988DAEE966}"/>
              </a:ext>
            </a:extLst>
          </p:cNvPr>
          <p:cNvSpPr txBox="1"/>
          <p:nvPr/>
        </p:nvSpPr>
        <p:spPr>
          <a:xfrm>
            <a:off x="482673" y="738739"/>
            <a:ext cx="11093807" cy="2182649"/>
          </a:xfrm>
          <a:prstGeom prst="rect">
            <a:avLst/>
          </a:prstGeom>
        </p:spPr>
        <p:txBody>
          <a:bodyPr vert="horz" wrap="square" lIns="0" tIns="54610" rIns="0" bIns="0" rtlCol="0">
            <a:spAutoFit/>
          </a:bodyPr>
          <a:lstStyle/>
          <a:p>
            <a:pPr marL="469265" marR="5080" indent="-457200">
              <a:lnSpc>
                <a:spcPct val="150000"/>
              </a:lnSpc>
              <a:spcBef>
                <a:spcPts val="430"/>
              </a:spcBef>
              <a:buFont typeface="Wingdings" panose="05000000000000000000" pitchFamily="2" charset="2"/>
              <a:buChar char="q"/>
              <a:tabLst>
                <a:tab pos="355600" algn="l"/>
                <a:tab pos="356235" algn="l"/>
              </a:tabLst>
            </a:pPr>
            <a:r>
              <a:rPr sz="3200" dirty="0">
                <a:solidFill>
                  <a:prstClr val="black"/>
                </a:solidFill>
                <a:latin typeface="Times New Roman" panose="02020603050405020304" pitchFamily="18" charset="0"/>
                <a:cs typeface="Times New Roman" panose="02020603050405020304" pitchFamily="18" charset="0"/>
              </a:rPr>
              <a:t>La sobrecarga es la creación dentro de la clase,  de un grupo de métodos que tienen el mismo  nombre pero con un número de parámetros  distinto y/o bien distintos tipos de datos.</a:t>
            </a:r>
          </a:p>
        </p:txBody>
      </p:sp>
      <p:sp>
        <p:nvSpPr>
          <p:cNvPr id="4" name="object 4">
            <a:extLst>
              <a:ext uri="{FF2B5EF4-FFF2-40B4-BE49-F238E27FC236}">
                <a16:creationId xmlns:a16="http://schemas.microsoft.com/office/drawing/2014/main" id="{EEA93F94-BA74-21F2-3295-B4E8C06718C1}"/>
              </a:ext>
            </a:extLst>
          </p:cNvPr>
          <p:cNvSpPr txBox="1"/>
          <p:nvPr/>
        </p:nvSpPr>
        <p:spPr>
          <a:xfrm>
            <a:off x="2421619" y="3197458"/>
            <a:ext cx="7872863" cy="3398366"/>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0000FC"/>
                </a:solidFill>
                <a:latin typeface="Consolas"/>
                <a:cs typeface="Consolas"/>
              </a:rPr>
              <a:t>public</a:t>
            </a:r>
            <a:r>
              <a:rPr sz="2000" spc="-30" dirty="0">
                <a:solidFill>
                  <a:srgbClr val="0000FC"/>
                </a:solidFill>
                <a:latin typeface="Consolas"/>
                <a:cs typeface="Consolas"/>
              </a:rPr>
              <a:t> </a:t>
            </a:r>
            <a:r>
              <a:rPr sz="2000" spc="-5" dirty="0">
                <a:solidFill>
                  <a:srgbClr val="0000FC"/>
                </a:solidFill>
                <a:latin typeface="Consolas"/>
                <a:cs typeface="Consolas"/>
              </a:rPr>
              <a:t>class</a:t>
            </a:r>
            <a:r>
              <a:rPr sz="2000" spc="-15" dirty="0">
                <a:solidFill>
                  <a:srgbClr val="0000FC"/>
                </a:solidFill>
                <a:latin typeface="Consolas"/>
                <a:cs typeface="Consolas"/>
              </a:rPr>
              <a:t> </a:t>
            </a:r>
            <a:r>
              <a:rPr sz="2000" spc="-5" dirty="0">
                <a:solidFill>
                  <a:srgbClr val="007C9A"/>
                </a:solidFill>
                <a:latin typeface="Consolas"/>
                <a:cs typeface="Consolas"/>
              </a:rPr>
              <a:t>Figura</a:t>
            </a:r>
            <a:r>
              <a:rPr sz="2000" spc="-20" dirty="0">
                <a:solidFill>
                  <a:srgbClr val="007C9A"/>
                </a:solidFill>
                <a:latin typeface="Consolas"/>
                <a:cs typeface="Consolas"/>
              </a:rPr>
              <a:t> </a:t>
            </a:r>
            <a:r>
              <a:rPr sz="2000" dirty="0">
                <a:solidFill>
                  <a:srgbClr val="212121"/>
                </a:solidFill>
                <a:latin typeface="Consolas"/>
                <a:cs typeface="Consolas"/>
              </a:rPr>
              <a:t>{</a:t>
            </a:r>
            <a:endParaRPr sz="2000" dirty="0">
              <a:latin typeface="Consolas"/>
              <a:cs typeface="Consolas"/>
            </a:endParaRPr>
          </a:p>
          <a:p>
            <a:pPr marL="512445">
              <a:lnSpc>
                <a:spcPct val="100000"/>
              </a:lnSpc>
              <a:spcBef>
                <a:spcPts val="5"/>
              </a:spcBef>
            </a:pPr>
            <a:r>
              <a:rPr sz="2000" spc="-5" dirty="0">
                <a:solidFill>
                  <a:srgbClr val="0000FC"/>
                </a:solidFill>
                <a:latin typeface="Consolas"/>
                <a:cs typeface="Consolas"/>
              </a:rPr>
              <a:t>public</a:t>
            </a:r>
            <a:r>
              <a:rPr sz="2000" spc="-30" dirty="0">
                <a:solidFill>
                  <a:srgbClr val="0000FC"/>
                </a:solidFill>
                <a:latin typeface="Consolas"/>
                <a:cs typeface="Consolas"/>
              </a:rPr>
              <a:t> </a:t>
            </a:r>
            <a:r>
              <a:rPr sz="2000" spc="-5" dirty="0">
                <a:solidFill>
                  <a:srgbClr val="0000FC"/>
                </a:solidFill>
                <a:latin typeface="Consolas"/>
                <a:cs typeface="Consolas"/>
              </a:rPr>
              <a:t>void</a:t>
            </a:r>
            <a:r>
              <a:rPr sz="2000" spc="-30" dirty="0">
                <a:solidFill>
                  <a:srgbClr val="0000FC"/>
                </a:solidFill>
                <a:latin typeface="Consolas"/>
                <a:cs typeface="Consolas"/>
              </a:rPr>
              <a:t> </a:t>
            </a:r>
            <a:r>
              <a:rPr sz="2000" spc="-5" dirty="0">
                <a:solidFill>
                  <a:srgbClr val="007C9A"/>
                </a:solidFill>
                <a:latin typeface="Consolas"/>
                <a:cs typeface="Consolas"/>
              </a:rPr>
              <a:t>Dibuja</a:t>
            </a:r>
            <a:r>
              <a:rPr sz="2000" spc="-5" dirty="0">
                <a:solidFill>
                  <a:srgbClr val="212121"/>
                </a:solidFill>
                <a:latin typeface="Consolas"/>
                <a:cs typeface="Consolas"/>
              </a:rPr>
              <a:t>()</a:t>
            </a:r>
            <a:r>
              <a:rPr sz="2000" spc="-20" dirty="0">
                <a:solidFill>
                  <a:srgbClr val="212121"/>
                </a:solidFill>
                <a:latin typeface="Consolas"/>
                <a:cs typeface="Consolas"/>
              </a:rPr>
              <a:t> </a:t>
            </a:r>
            <a:r>
              <a:rPr sz="2000" dirty="0">
                <a:solidFill>
                  <a:srgbClr val="212121"/>
                </a:solidFill>
                <a:latin typeface="Consolas"/>
                <a:cs typeface="Consolas"/>
              </a:rPr>
              <a:t>{</a:t>
            </a:r>
            <a:endParaRPr sz="2000" dirty="0">
              <a:latin typeface="Consolas"/>
              <a:cs typeface="Consolas"/>
            </a:endParaRPr>
          </a:p>
          <a:p>
            <a:pPr marL="1015365">
              <a:lnSpc>
                <a:spcPct val="100000"/>
              </a:lnSpc>
            </a:pPr>
            <a:r>
              <a:rPr sz="2000" spc="-5" dirty="0">
                <a:solidFill>
                  <a:srgbClr val="008000"/>
                </a:solidFill>
                <a:latin typeface="Consolas"/>
                <a:cs typeface="Consolas"/>
              </a:rPr>
              <a:t>//</a:t>
            </a:r>
            <a:r>
              <a:rPr sz="2000" spc="-20" dirty="0">
                <a:solidFill>
                  <a:srgbClr val="008000"/>
                </a:solidFill>
                <a:latin typeface="Consolas"/>
                <a:cs typeface="Consolas"/>
              </a:rPr>
              <a:t> </a:t>
            </a:r>
            <a:r>
              <a:rPr sz="2000" spc="-5" dirty="0">
                <a:solidFill>
                  <a:srgbClr val="008000"/>
                </a:solidFill>
                <a:latin typeface="Consolas"/>
                <a:cs typeface="Consolas"/>
              </a:rPr>
              <a:t>Dibuja</a:t>
            </a:r>
            <a:r>
              <a:rPr sz="2000" spc="-10" dirty="0">
                <a:solidFill>
                  <a:srgbClr val="008000"/>
                </a:solidFill>
                <a:latin typeface="Consolas"/>
                <a:cs typeface="Consolas"/>
              </a:rPr>
              <a:t> </a:t>
            </a:r>
            <a:r>
              <a:rPr sz="2000" spc="-5" dirty="0">
                <a:solidFill>
                  <a:srgbClr val="008000"/>
                </a:solidFill>
                <a:latin typeface="Consolas"/>
                <a:cs typeface="Consolas"/>
              </a:rPr>
              <a:t>con</a:t>
            </a:r>
            <a:r>
              <a:rPr sz="2000" spc="-20" dirty="0">
                <a:solidFill>
                  <a:srgbClr val="008000"/>
                </a:solidFill>
                <a:latin typeface="Consolas"/>
                <a:cs typeface="Consolas"/>
              </a:rPr>
              <a:t> </a:t>
            </a:r>
            <a:r>
              <a:rPr sz="2000" spc="-5" dirty="0">
                <a:solidFill>
                  <a:srgbClr val="008000"/>
                </a:solidFill>
                <a:latin typeface="Consolas"/>
                <a:cs typeface="Consolas"/>
              </a:rPr>
              <a:t>un</a:t>
            </a:r>
            <a:r>
              <a:rPr sz="2000" spc="-10" dirty="0">
                <a:solidFill>
                  <a:srgbClr val="008000"/>
                </a:solidFill>
                <a:latin typeface="Consolas"/>
                <a:cs typeface="Consolas"/>
              </a:rPr>
              <a:t> </a:t>
            </a:r>
            <a:r>
              <a:rPr sz="2000" spc="-5" dirty="0">
                <a:solidFill>
                  <a:srgbClr val="008000"/>
                </a:solidFill>
                <a:latin typeface="Consolas"/>
                <a:cs typeface="Consolas"/>
              </a:rPr>
              <a:t>color</a:t>
            </a:r>
            <a:r>
              <a:rPr sz="2000" spc="-15" dirty="0">
                <a:solidFill>
                  <a:srgbClr val="008000"/>
                </a:solidFill>
                <a:latin typeface="Consolas"/>
                <a:cs typeface="Consolas"/>
              </a:rPr>
              <a:t> </a:t>
            </a:r>
            <a:r>
              <a:rPr sz="2000" dirty="0">
                <a:solidFill>
                  <a:srgbClr val="008000"/>
                </a:solidFill>
                <a:latin typeface="Consolas"/>
                <a:cs typeface="Consolas"/>
              </a:rPr>
              <a:t>y</a:t>
            </a:r>
            <a:r>
              <a:rPr sz="2000" spc="-10" dirty="0">
                <a:solidFill>
                  <a:srgbClr val="008000"/>
                </a:solidFill>
                <a:latin typeface="Consolas"/>
                <a:cs typeface="Consolas"/>
              </a:rPr>
              <a:t> </a:t>
            </a:r>
            <a:r>
              <a:rPr sz="2000" spc="-5" dirty="0">
                <a:solidFill>
                  <a:srgbClr val="008000"/>
                </a:solidFill>
                <a:latin typeface="Consolas"/>
                <a:cs typeface="Consolas"/>
              </a:rPr>
              <a:t>grosor</a:t>
            </a:r>
            <a:r>
              <a:rPr sz="2000" spc="-20" dirty="0">
                <a:solidFill>
                  <a:srgbClr val="008000"/>
                </a:solidFill>
                <a:latin typeface="Consolas"/>
                <a:cs typeface="Consolas"/>
              </a:rPr>
              <a:t> </a:t>
            </a:r>
            <a:r>
              <a:rPr sz="2000" spc="-5" dirty="0">
                <a:solidFill>
                  <a:srgbClr val="008000"/>
                </a:solidFill>
                <a:latin typeface="Consolas"/>
                <a:cs typeface="Consolas"/>
              </a:rPr>
              <a:t>predefinidos.</a:t>
            </a:r>
            <a:endParaRPr sz="2000" dirty="0">
              <a:latin typeface="Consolas"/>
              <a:cs typeface="Consolas"/>
            </a:endParaRPr>
          </a:p>
          <a:p>
            <a:pPr marL="512445">
              <a:lnSpc>
                <a:spcPct val="100000"/>
              </a:lnSpc>
            </a:pPr>
            <a:r>
              <a:rPr sz="2000" dirty="0">
                <a:solidFill>
                  <a:srgbClr val="212121"/>
                </a:solidFill>
                <a:latin typeface="Consolas"/>
                <a:cs typeface="Consolas"/>
              </a:rPr>
              <a:t>}</a:t>
            </a:r>
            <a:endParaRPr sz="2000" dirty="0">
              <a:latin typeface="Consolas"/>
              <a:cs typeface="Consolas"/>
            </a:endParaRPr>
          </a:p>
          <a:p>
            <a:pPr marL="512445">
              <a:lnSpc>
                <a:spcPct val="100000"/>
              </a:lnSpc>
            </a:pPr>
            <a:r>
              <a:rPr sz="2000" spc="-5" dirty="0">
                <a:solidFill>
                  <a:srgbClr val="0000FC"/>
                </a:solidFill>
                <a:latin typeface="Consolas"/>
                <a:cs typeface="Consolas"/>
              </a:rPr>
              <a:t>public</a:t>
            </a:r>
            <a:r>
              <a:rPr sz="2000" spc="-25" dirty="0">
                <a:solidFill>
                  <a:srgbClr val="0000FC"/>
                </a:solidFill>
                <a:latin typeface="Consolas"/>
                <a:cs typeface="Consolas"/>
              </a:rPr>
              <a:t> </a:t>
            </a:r>
            <a:r>
              <a:rPr sz="2000" spc="-5" dirty="0">
                <a:solidFill>
                  <a:srgbClr val="0000FC"/>
                </a:solidFill>
                <a:latin typeface="Consolas"/>
                <a:cs typeface="Consolas"/>
              </a:rPr>
              <a:t>void</a:t>
            </a:r>
            <a:r>
              <a:rPr sz="2000" spc="-20" dirty="0">
                <a:solidFill>
                  <a:srgbClr val="0000FC"/>
                </a:solidFill>
                <a:latin typeface="Consolas"/>
                <a:cs typeface="Consolas"/>
              </a:rPr>
              <a:t> </a:t>
            </a:r>
            <a:r>
              <a:rPr sz="2000" spc="-5" dirty="0">
                <a:solidFill>
                  <a:srgbClr val="007C9A"/>
                </a:solidFill>
                <a:latin typeface="Consolas"/>
                <a:cs typeface="Consolas"/>
              </a:rPr>
              <a:t>Dibuja</a:t>
            </a:r>
            <a:r>
              <a:rPr sz="2000" spc="-5" dirty="0">
                <a:solidFill>
                  <a:srgbClr val="212121"/>
                </a:solidFill>
                <a:latin typeface="Consolas"/>
                <a:cs typeface="Consolas"/>
              </a:rPr>
              <a:t>(int</a:t>
            </a:r>
            <a:r>
              <a:rPr sz="2000" spc="-25" dirty="0">
                <a:solidFill>
                  <a:srgbClr val="212121"/>
                </a:solidFill>
                <a:latin typeface="Consolas"/>
                <a:cs typeface="Consolas"/>
              </a:rPr>
              <a:t> </a:t>
            </a:r>
            <a:r>
              <a:rPr sz="2000" spc="-5" dirty="0">
                <a:solidFill>
                  <a:srgbClr val="212121"/>
                </a:solidFill>
                <a:latin typeface="Consolas"/>
                <a:cs typeface="Consolas"/>
              </a:rPr>
              <a:t>color)</a:t>
            </a:r>
            <a:r>
              <a:rPr sz="2000" spc="-15" dirty="0">
                <a:solidFill>
                  <a:srgbClr val="212121"/>
                </a:solidFill>
                <a:latin typeface="Consolas"/>
                <a:cs typeface="Consolas"/>
              </a:rPr>
              <a:t> </a:t>
            </a:r>
            <a:r>
              <a:rPr sz="2000" dirty="0">
                <a:solidFill>
                  <a:srgbClr val="212121"/>
                </a:solidFill>
                <a:latin typeface="Consolas"/>
                <a:cs typeface="Consolas"/>
              </a:rPr>
              <a:t>{</a:t>
            </a:r>
            <a:endParaRPr sz="2000" dirty="0">
              <a:latin typeface="Consolas"/>
              <a:cs typeface="Consolas"/>
            </a:endParaRPr>
          </a:p>
          <a:p>
            <a:pPr marL="1015365">
              <a:lnSpc>
                <a:spcPct val="100000"/>
              </a:lnSpc>
            </a:pPr>
            <a:r>
              <a:rPr sz="2000" spc="-5" dirty="0">
                <a:solidFill>
                  <a:srgbClr val="008000"/>
                </a:solidFill>
                <a:latin typeface="Consolas"/>
                <a:cs typeface="Consolas"/>
              </a:rPr>
              <a:t>//</a:t>
            </a:r>
            <a:r>
              <a:rPr sz="2000" spc="-25" dirty="0">
                <a:solidFill>
                  <a:srgbClr val="008000"/>
                </a:solidFill>
                <a:latin typeface="Consolas"/>
                <a:cs typeface="Consolas"/>
              </a:rPr>
              <a:t> </a:t>
            </a:r>
            <a:r>
              <a:rPr sz="2000" spc="-5" dirty="0">
                <a:solidFill>
                  <a:srgbClr val="008000"/>
                </a:solidFill>
                <a:latin typeface="Consolas"/>
                <a:cs typeface="Consolas"/>
              </a:rPr>
              <a:t>Dibuja</a:t>
            </a:r>
            <a:r>
              <a:rPr sz="2000" spc="-10" dirty="0">
                <a:solidFill>
                  <a:srgbClr val="008000"/>
                </a:solidFill>
                <a:latin typeface="Consolas"/>
                <a:cs typeface="Consolas"/>
              </a:rPr>
              <a:t> </a:t>
            </a:r>
            <a:r>
              <a:rPr sz="2000" spc="-5" dirty="0">
                <a:solidFill>
                  <a:srgbClr val="008000"/>
                </a:solidFill>
                <a:latin typeface="Consolas"/>
                <a:cs typeface="Consolas"/>
              </a:rPr>
              <a:t>con</a:t>
            </a:r>
            <a:r>
              <a:rPr sz="2000" spc="-25" dirty="0">
                <a:solidFill>
                  <a:srgbClr val="008000"/>
                </a:solidFill>
                <a:latin typeface="Consolas"/>
                <a:cs typeface="Consolas"/>
              </a:rPr>
              <a:t> </a:t>
            </a:r>
            <a:r>
              <a:rPr sz="2000" spc="-5" dirty="0">
                <a:solidFill>
                  <a:srgbClr val="008000"/>
                </a:solidFill>
                <a:latin typeface="Consolas"/>
                <a:cs typeface="Consolas"/>
              </a:rPr>
              <a:t>un</a:t>
            </a:r>
            <a:r>
              <a:rPr sz="2000" spc="-10" dirty="0">
                <a:solidFill>
                  <a:srgbClr val="008000"/>
                </a:solidFill>
                <a:latin typeface="Consolas"/>
                <a:cs typeface="Consolas"/>
              </a:rPr>
              <a:t> </a:t>
            </a:r>
            <a:r>
              <a:rPr sz="2000" spc="-5" dirty="0">
                <a:solidFill>
                  <a:srgbClr val="008000"/>
                </a:solidFill>
                <a:latin typeface="Consolas"/>
                <a:cs typeface="Consolas"/>
              </a:rPr>
              <a:t>color</a:t>
            </a:r>
            <a:r>
              <a:rPr sz="2000" spc="-25" dirty="0">
                <a:solidFill>
                  <a:srgbClr val="008000"/>
                </a:solidFill>
                <a:latin typeface="Consolas"/>
                <a:cs typeface="Consolas"/>
              </a:rPr>
              <a:t> </a:t>
            </a:r>
            <a:r>
              <a:rPr sz="2000" spc="-5" dirty="0">
                <a:solidFill>
                  <a:srgbClr val="008000"/>
                </a:solidFill>
                <a:latin typeface="Consolas"/>
                <a:cs typeface="Consolas"/>
              </a:rPr>
              <a:t>personalizado</a:t>
            </a:r>
            <a:endParaRPr sz="2000" dirty="0">
              <a:latin typeface="Consolas"/>
              <a:cs typeface="Consolas"/>
            </a:endParaRPr>
          </a:p>
          <a:p>
            <a:pPr marL="512445">
              <a:lnSpc>
                <a:spcPct val="100000"/>
              </a:lnSpc>
            </a:pPr>
            <a:r>
              <a:rPr sz="2000" dirty="0">
                <a:solidFill>
                  <a:srgbClr val="212121"/>
                </a:solidFill>
                <a:latin typeface="Consolas"/>
                <a:cs typeface="Consolas"/>
              </a:rPr>
              <a:t>}</a:t>
            </a:r>
            <a:endParaRPr sz="2000" dirty="0">
              <a:latin typeface="Consolas"/>
              <a:cs typeface="Consolas"/>
            </a:endParaRPr>
          </a:p>
          <a:p>
            <a:pPr marL="512445">
              <a:lnSpc>
                <a:spcPct val="100000"/>
              </a:lnSpc>
            </a:pPr>
            <a:r>
              <a:rPr sz="2000" spc="-5" dirty="0">
                <a:solidFill>
                  <a:srgbClr val="0000FC"/>
                </a:solidFill>
                <a:latin typeface="Consolas"/>
                <a:cs typeface="Consolas"/>
              </a:rPr>
              <a:t>public</a:t>
            </a:r>
            <a:r>
              <a:rPr sz="2000" spc="-15" dirty="0">
                <a:solidFill>
                  <a:srgbClr val="0000FC"/>
                </a:solidFill>
                <a:latin typeface="Consolas"/>
                <a:cs typeface="Consolas"/>
              </a:rPr>
              <a:t> </a:t>
            </a:r>
            <a:r>
              <a:rPr sz="2000" spc="-5" dirty="0">
                <a:solidFill>
                  <a:srgbClr val="212121"/>
                </a:solidFill>
                <a:latin typeface="Consolas"/>
                <a:cs typeface="Consolas"/>
              </a:rPr>
              <a:t>v</a:t>
            </a:r>
            <a:r>
              <a:rPr sz="2000" spc="-5" dirty="0">
                <a:solidFill>
                  <a:srgbClr val="0000FC"/>
                </a:solidFill>
                <a:latin typeface="Consolas"/>
                <a:cs typeface="Consolas"/>
              </a:rPr>
              <a:t>oid</a:t>
            </a:r>
            <a:r>
              <a:rPr sz="2000" spc="-20" dirty="0">
                <a:solidFill>
                  <a:srgbClr val="0000FC"/>
                </a:solidFill>
                <a:latin typeface="Consolas"/>
                <a:cs typeface="Consolas"/>
              </a:rPr>
              <a:t> </a:t>
            </a:r>
            <a:r>
              <a:rPr sz="2000" spc="-5" dirty="0">
                <a:solidFill>
                  <a:srgbClr val="007C9A"/>
                </a:solidFill>
                <a:latin typeface="Consolas"/>
                <a:cs typeface="Consolas"/>
              </a:rPr>
              <a:t>Dibuja</a:t>
            </a:r>
            <a:r>
              <a:rPr sz="2000" spc="-5" dirty="0">
                <a:solidFill>
                  <a:srgbClr val="212121"/>
                </a:solidFill>
                <a:latin typeface="Consolas"/>
                <a:cs typeface="Consolas"/>
              </a:rPr>
              <a:t>(int</a:t>
            </a:r>
            <a:r>
              <a:rPr sz="2000" spc="-15" dirty="0">
                <a:solidFill>
                  <a:srgbClr val="212121"/>
                </a:solidFill>
                <a:latin typeface="Consolas"/>
                <a:cs typeface="Consolas"/>
              </a:rPr>
              <a:t> </a:t>
            </a:r>
            <a:r>
              <a:rPr sz="2000" spc="-5" dirty="0">
                <a:solidFill>
                  <a:srgbClr val="212121"/>
                </a:solidFill>
                <a:latin typeface="Consolas"/>
                <a:cs typeface="Consolas"/>
              </a:rPr>
              <a:t>color,</a:t>
            </a:r>
            <a:r>
              <a:rPr sz="2000" spc="-20" dirty="0">
                <a:solidFill>
                  <a:srgbClr val="212121"/>
                </a:solidFill>
                <a:latin typeface="Consolas"/>
                <a:cs typeface="Consolas"/>
              </a:rPr>
              <a:t> </a:t>
            </a:r>
            <a:r>
              <a:rPr sz="2000" spc="-5" dirty="0">
                <a:solidFill>
                  <a:srgbClr val="212121"/>
                </a:solidFill>
                <a:latin typeface="Consolas"/>
                <a:cs typeface="Consolas"/>
              </a:rPr>
              <a:t>int</a:t>
            </a:r>
            <a:r>
              <a:rPr sz="2000" spc="-20" dirty="0">
                <a:solidFill>
                  <a:srgbClr val="212121"/>
                </a:solidFill>
                <a:latin typeface="Consolas"/>
                <a:cs typeface="Consolas"/>
              </a:rPr>
              <a:t> </a:t>
            </a:r>
            <a:r>
              <a:rPr sz="2000" spc="-5" dirty="0">
                <a:solidFill>
                  <a:srgbClr val="212121"/>
                </a:solidFill>
                <a:latin typeface="Consolas"/>
                <a:cs typeface="Consolas"/>
              </a:rPr>
              <a:t>grosor)</a:t>
            </a:r>
            <a:r>
              <a:rPr sz="2000" spc="-15" dirty="0">
                <a:solidFill>
                  <a:srgbClr val="212121"/>
                </a:solidFill>
                <a:latin typeface="Consolas"/>
                <a:cs typeface="Consolas"/>
              </a:rPr>
              <a:t> </a:t>
            </a:r>
            <a:r>
              <a:rPr sz="2000" dirty="0">
                <a:solidFill>
                  <a:srgbClr val="212121"/>
                </a:solidFill>
                <a:latin typeface="Consolas"/>
                <a:cs typeface="Consolas"/>
              </a:rPr>
              <a:t>{</a:t>
            </a:r>
            <a:endParaRPr sz="2000" dirty="0">
              <a:latin typeface="Consolas"/>
              <a:cs typeface="Consolas"/>
            </a:endParaRPr>
          </a:p>
          <a:p>
            <a:pPr marL="1015365">
              <a:lnSpc>
                <a:spcPct val="100000"/>
              </a:lnSpc>
            </a:pPr>
            <a:r>
              <a:rPr sz="2000" spc="-5" dirty="0">
                <a:solidFill>
                  <a:srgbClr val="008000"/>
                </a:solidFill>
                <a:latin typeface="Consolas"/>
                <a:cs typeface="Consolas"/>
              </a:rPr>
              <a:t>//</a:t>
            </a:r>
            <a:r>
              <a:rPr sz="2000" spc="-20" dirty="0">
                <a:solidFill>
                  <a:srgbClr val="008000"/>
                </a:solidFill>
                <a:latin typeface="Consolas"/>
                <a:cs typeface="Consolas"/>
              </a:rPr>
              <a:t> </a:t>
            </a:r>
            <a:r>
              <a:rPr sz="2000" spc="-5" dirty="0">
                <a:solidFill>
                  <a:srgbClr val="008000"/>
                </a:solidFill>
                <a:latin typeface="Consolas"/>
                <a:cs typeface="Consolas"/>
              </a:rPr>
              <a:t>Dibuja</a:t>
            </a:r>
            <a:r>
              <a:rPr sz="2000" spc="-10" dirty="0">
                <a:solidFill>
                  <a:srgbClr val="008000"/>
                </a:solidFill>
                <a:latin typeface="Consolas"/>
                <a:cs typeface="Consolas"/>
              </a:rPr>
              <a:t> </a:t>
            </a:r>
            <a:r>
              <a:rPr sz="2000" spc="-5" dirty="0">
                <a:solidFill>
                  <a:srgbClr val="008000"/>
                </a:solidFill>
                <a:latin typeface="Consolas"/>
                <a:cs typeface="Consolas"/>
              </a:rPr>
              <a:t>con</a:t>
            </a:r>
            <a:r>
              <a:rPr sz="2000" spc="-20" dirty="0">
                <a:solidFill>
                  <a:srgbClr val="008000"/>
                </a:solidFill>
                <a:latin typeface="Consolas"/>
                <a:cs typeface="Consolas"/>
              </a:rPr>
              <a:t> </a:t>
            </a:r>
            <a:r>
              <a:rPr sz="2000" spc="-5" dirty="0">
                <a:solidFill>
                  <a:srgbClr val="008000"/>
                </a:solidFill>
                <a:latin typeface="Consolas"/>
                <a:cs typeface="Consolas"/>
              </a:rPr>
              <a:t>un color</a:t>
            </a:r>
            <a:r>
              <a:rPr sz="2000" spc="-20" dirty="0">
                <a:solidFill>
                  <a:srgbClr val="008000"/>
                </a:solidFill>
                <a:latin typeface="Consolas"/>
                <a:cs typeface="Consolas"/>
              </a:rPr>
              <a:t> </a:t>
            </a:r>
            <a:r>
              <a:rPr sz="2000" dirty="0">
                <a:solidFill>
                  <a:srgbClr val="008000"/>
                </a:solidFill>
                <a:latin typeface="Consolas"/>
                <a:cs typeface="Consolas"/>
              </a:rPr>
              <a:t>y</a:t>
            </a:r>
            <a:r>
              <a:rPr sz="2000" spc="-10" dirty="0">
                <a:solidFill>
                  <a:srgbClr val="008000"/>
                </a:solidFill>
                <a:latin typeface="Consolas"/>
                <a:cs typeface="Consolas"/>
              </a:rPr>
              <a:t> </a:t>
            </a:r>
            <a:r>
              <a:rPr sz="2000" spc="-5" dirty="0">
                <a:solidFill>
                  <a:srgbClr val="008000"/>
                </a:solidFill>
                <a:latin typeface="Consolas"/>
                <a:cs typeface="Consolas"/>
              </a:rPr>
              <a:t>grosor</a:t>
            </a:r>
            <a:r>
              <a:rPr sz="2000" spc="-15" dirty="0">
                <a:solidFill>
                  <a:srgbClr val="008000"/>
                </a:solidFill>
                <a:latin typeface="Consolas"/>
                <a:cs typeface="Consolas"/>
              </a:rPr>
              <a:t> </a:t>
            </a:r>
            <a:r>
              <a:rPr sz="2000" spc="-5" dirty="0">
                <a:solidFill>
                  <a:srgbClr val="008000"/>
                </a:solidFill>
                <a:latin typeface="Consolas"/>
                <a:cs typeface="Consolas"/>
              </a:rPr>
              <a:t>personalizados</a:t>
            </a:r>
            <a:endParaRPr sz="2000" dirty="0">
              <a:latin typeface="Consolas"/>
              <a:cs typeface="Consolas"/>
            </a:endParaRPr>
          </a:p>
          <a:p>
            <a:pPr marL="512445">
              <a:lnSpc>
                <a:spcPct val="100000"/>
              </a:lnSpc>
            </a:pPr>
            <a:r>
              <a:rPr sz="2000" dirty="0">
                <a:solidFill>
                  <a:srgbClr val="212121"/>
                </a:solidFill>
                <a:latin typeface="Consolas"/>
                <a:cs typeface="Consolas"/>
              </a:rPr>
              <a:t>}</a:t>
            </a:r>
            <a:endParaRPr sz="2000" dirty="0">
              <a:latin typeface="Consolas"/>
              <a:cs typeface="Consolas"/>
            </a:endParaRPr>
          </a:p>
          <a:p>
            <a:pPr marL="12700">
              <a:lnSpc>
                <a:spcPct val="100000"/>
              </a:lnSpc>
              <a:spcBef>
                <a:spcPts val="15"/>
              </a:spcBef>
            </a:pPr>
            <a:r>
              <a:rPr sz="2000" dirty="0">
                <a:solidFill>
                  <a:srgbClr val="212121"/>
                </a:solidFill>
                <a:latin typeface="Consolas"/>
                <a:cs typeface="Consolas"/>
              </a:rPr>
              <a:t>}</a:t>
            </a:r>
            <a:endParaRPr sz="2000" dirty="0">
              <a:latin typeface="Consolas"/>
              <a:cs typeface="Consolas"/>
            </a:endParaRPr>
          </a:p>
        </p:txBody>
      </p:sp>
    </p:spTree>
    <p:extLst>
      <p:ext uri="{BB962C8B-B14F-4D97-AF65-F5344CB8AC3E}">
        <p14:creationId xmlns:p14="http://schemas.microsoft.com/office/powerpoint/2010/main" val="321227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C5743E5-47A8-DB14-06BF-F0A0E5BAAB82}"/>
              </a:ext>
            </a:extLst>
          </p:cNvPr>
          <p:cNvSpPr txBox="1"/>
          <p:nvPr/>
        </p:nvSpPr>
        <p:spPr>
          <a:xfrm>
            <a:off x="2558733" y="5046547"/>
            <a:ext cx="7074534" cy="1489075"/>
          </a:xfrm>
          <a:prstGeom prst="rect">
            <a:avLst/>
          </a:prstGeom>
        </p:spPr>
        <p:txBody>
          <a:bodyPr vert="horz" wrap="square" lIns="0" tIns="12700" rIns="0" bIns="0" rtlCol="0">
            <a:spAutoFit/>
          </a:bodyPr>
          <a:lstStyle/>
          <a:p>
            <a:pPr marL="789305" marR="5080" indent="-777240">
              <a:lnSpc>
                <a:spcPct val="100000"/>
              </a:lnSpc>
              <a:spcBef>
                <a:spcPts val="100"/>
              </a:spcBef>
            </a:pPr>
            <a:r>
              <a:rPr sz="4800" b="1" spc="-5" dirty="0">
                <a:solidFill>
                  <a:srgbClr val="006FC0"/>
                </a:solidFill>
                <a:latin typeface="Arial"/>
                <a:cs typeface="Arial"/>
              </a:rPr>
              <a:t>Entorno</a:t>
            </a:r>
            <a:r>
              <a:rPr sz="4800" b="1" spc="-15" dirty="0">
                <a:solidFill>
                  <a:srgbClr val="006FC0"/>
                </a:solidFill>
                <a:latin typeface="Arial"/>
                <a:cs typeface="Arial"/>
              </a:rPr>
              <a:t> </a:t>
            </a:r>
            <a:r>
              <a:rPr sz="4800" b="1" spc="-5" dirty="0">
                <a:solidFill>
                  <a:srgbClr val="006FC0"/>
                </a:solidFill>
                <a:latin typeface="Arial"/>
                <a:cs typeface="Arial"/>
              </a:rPr>
              <a:t>de</a:t>
            </a:r>
            <a:r>
              <a:rPr sz="4800" b="1" spc="-25" dirty="0">
                <a:solidFill>
                  <a:srgbClr val="006FC0"/>
                </a:solidFill>
                <a:latin typeface="Arial"/>
                <a:cs typeface="Arial"/>
              </a:rPr>
              <a:t> </a:t>
            </a:r>
            <a:r>
              <a:rPr sz="4800" b="1" dirty="0">
                <a:solidFill>
                  <a:srgbClr val="006FC0"/>
                </a:solidFill>
                <a:latin typeface="Arial"/>
                <a:cs typeface="Arial"/>
              </a:rPr>
              <a:t>aplicaciones </a:t>
            </a:r>
            <a:r>
              <a:rPr sz="4800" b="1" spc="-1320" dirty="0">
                <a:solidFill>
                  <a:srgbClr val="006FC0"/>
                </a:solidFill>
                <a:latin typeface="Arial"/>
                <a:cs typeface="Arial"/>
              </a:rPr>
              <a:t> </a:t>
            </a:r>
            <a:r>
              <a:rPr sz="4800" b="1" dirty="0">
                <a:solidFill>
                  <a:srgbClr val="006FC0"/>
                </a:solidFill>
                <a:latin typeface="Arial"/>
                <a:cs typeface="Arial"/>
              </a:rPr>
              <a:t>de</a:t>
            </a:r>
            <a:r>
              <a:rPr sz="4800" b="1" spc="-15" dirty="0">
                <a:solidFill>
                  <a:srgbClr val="006FC0"/>
                </a:solidFill>
                <a:latin typeface="Arial"/>
                <a:cs typeface="Arial"/>
              </a:rPr>
              <a:t> </a:t>
            </a:r>
            <a:r>
              <a:rPr sz="4800" b="1" dirty="0">
                <a:solidFill>
                  <a:srgbClr val="006FC0"/>
                </a:solidFill>
                <a:latin typeface="Arial"/>
                <a:cs typeface="Arial"/>
              </a:rPr>
              <a:t>escritorio</a:t>
            </a:r>
            <a:r>
              <a:rPr sz="4800" b="1" spc="40" dirty="0">
                <a:solidFill>
                  <a:srgbClr val="006FC0"/>
                </a:solidFill>
                <a:latin typeface="Arial"/>
                <a:cs typeface="Arial"/>
              </a:rPr>
              <a:t> </a:t>
            </a:r>
            <a:r>
              <a:rPr sz="4800" b="1" dirty="0">
                <a:solidFill>
                  <a:srgbClr val="006FC0"/>
                </a:solidFill>
                <a:latin typeface="Arial"/>
                <a:cs typeface="Arial"/>
              </a:rPr>
              <a:t>en</a:t>
            </a:r>
            <a:r>
              <a:rPr sz="4800" b="1" spc="-10" dirty="0">
                <a:solidFill>
                  <a:srgbClr val="006FC0"/>
                </a:solidFill>
                <a:latin typeface="Arial"/>
                <a:cs typeface="Arial"/>
              </a:rPr>
              <a:t> </a:t>
            </a:r>
            <a:r>
              <a:rPr sz="4800" b="1" dirty="0">
                <a:solidFill>
                  <a:srgbClr val="006FC0"/>
                </a:solidFill>
                <a:latin typeface="Arial"/>
                <a:cs typeface="Arial"/>
              </a:rPr>
              <a:t>C#</a:t>
            </a:r>
            <a:endParaRPr sz="4800" dirty="0">
              <a:latin typeface="Arial"/>
              <a:cs typeface="Arial"/>
            </a:endParaRPr>
          </a:p>
        </p:txBody>
      </p:sp>
      <p:pic>
        <p:nvPicPr>
          <p:cNvPr id="3" name="object 3">
            <a:extLst>
              <a:ext uri="{FF2B5EF4-FFF2-40B4-BE49-F238E27FC236}">
                <a16:creationId xmlns:a16="http://schemas.microsoft.com/office/drawing/2014/main" id="{8D7C5D01-FC0A-C211-6ADD-EB407D243554}"/>
              </a:ext>
            </a:extLst>
          </p:cNvPr>
          <p:cNvPicPr/>
          <p:nvPr/>
        </p:nvPicPr>
        <p:blipFill>
          <a:blip r:embed="rId2" cstate="print"/>
          <a:stretch>
            <a:fillRect/>
          </a:stretch>
        </p:blipFill>
        <p:spPr>
          <a:xfrm>
            <a:off x="0" y="0"/>
            <a:ext cx="12192000" cy="4829452"/>
          </a:xfrm>
          <a:prstGeom prst="rect">
            <a:avLst/>
          </a:prstGeom>
        </p:spPr>
      </p:pic>
    </p:spTree>
    <p:extLst>
      <p:ext uri="{BB962C8B-B14F-4D97-AF65-F5344CB8AC3E}">
        <p14:creationId xmlns:p14="http://schemas.microsoft.com/office/powerpoint/2010/main" val="1570819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530B767-A301-0CEC-CD50-79A4954FF699}"/>
              </a:ext>
            </a:extLst>
          </p:cNvPr>
          <p:cNvSpPr txBox="1">
            <a:spLocks/>
          </p:cNvSpPr>
          <p:nvPr/>
        </p:nvSpPr>
        <p:spPr>
          <a:xfrm>
            <a:off x="2496266" y="111829"/>
            <a:ext cx="7214266" cy="567463"/>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s-PE" sz="3600" b="1" kern="0" spc="-5" dirty="0">
                <a:solidFill>
                  <a:srgbClr val="006FC0"/>
                </a:solidFill>
                <a:latin typeface="Arial"/>
                <a:cs typeface="Arial"/>
              </a:rPr>
              <a:t>Aplicaciones Windows Forms</a:t>
            </a:r>
          </a:p>
        </p:txBody>
      </p:sp>
      <p:sp>
        <p:nvSpPr>
          <p:cNvPr id="3" name="object 3">
            <a:extLst>
              <a:ext uri="{FF2B5EF4-FFF2-40B4-BE49-F238E27FC236}">
                <a16:creationId xmlns:a16="http://schemas.microsoft.com/office/drawing/2014/main" id="{B41DBCF7-EEAC-2B67-9BC0-44ED12FBE3E1}"/>
              </a:ext>
            </a:extLst>
          </p:cNvPr>
          <p:cNvSpPr txBox="1"/>
          <p:nvPr/>
        </p:nvSpPr>
        <p:spPr>
          <a:xfrm>
            <a:off x="204187" y="891210"/>
            <a:ext cx="11798424" cy="5493940"/>
          </a:xfrm>
          <a:prstGeom prst="rect">
            <a:avLst/>
          </a:prstGeom>
        </p:spPr>
        <p:txBody>
          <a:bodyPr vert="horz" wrap="square" lIns="0" tIns="92075" rIns="0" bIns="0" rtlCol="0">
            <a:spAutoFit/>
          </a:bodyPr>
          <a:lstStyle/>
          <a:p>
            <a:pPr marL="469265" marR="220979" indent="-457200">
              <a:lnSpc>
                <a:spcPct val="150000"/>
              </a:lnSpc>
              <a:spcBef>
                <a:spcPts val="725"/>
              </a:spcBef>
              <a:buFont typeface="Wingdings" panose="05000000000000000000" pitchFamily="2" charset="2"/>
              <a:buChar char="v"/>
              <a:tabLst>
                <a:tab pos="355600" algn="l"/>
                <a:tab pos="356235" algn="l"/>
              </a:tabLst>
            </a:pPr>
            <a:r>
              <a:rPr sz="2800" dirty="0">
                <a:solidFill>
                  <a:prstClr val="black"/>
                </a:solidFill>
                <a:latin typeface="Times New Roman" panose="02020603050405020304" pitchFamily="18" charset="0"/>
                <a:cs typeface="Times New Roman" panose="02020603050405020304" pitchFamily="18" charset="0"/>
              </a:rPr>
              <a:t>Visual Studio proporciona una herramienta para el  diseño de interfaces gráficas de usuario (GUI)  mediante una superficie donde el desarrollador,  haciendo uso de los controles de Windows Forms,  puede interactuar con el usuario para manipular  información.</a:t>
            </a:r>
          </a:p>
          <a:p>
            <a:pPr marL="469265" marR="5080" indent="-457200">
              <a:lnSpc>
                <a:spcPct val="150000"/>
              </a:lnSpc>
              <a:spcBef>
                <a:spcPts val="1200"/>
              </a:spcBef>
              <a:buFont typeface="Wingdings" panose="05000000000000000000" pitchFamily="2" charset="2"/>
              <a:buChar char="v"/>
              <a:tabLst>
                <a:tab pos="355600" algn="l"/>
                <a:tab pos="356235" algn="l"/>
              </a:tabLst>
            </a:pPr>
            <a:r>
              <a:rPr sz="2800" dirty="0">
                <a:solidFill>
                  <a:prstClr val="black"/>
                </a:solidFill>
                <a:latin typeface="Times New Roman" panose="02020603050405020304" pitchFamily="18" charset="0"/>
                <a:cs typeface="Times New Roman" panose="02020603050405020304" pitchFamily="18" charset="0"/>
              </a:rPr>
              <a:t>Los controles que se agregan permiten programar  respuestas a las acciones del usuario, como clic del  mouse, presión de teclas, etc. Esto se llama  eventos.</a:t>
            </a:r>
          </a:p>
          <a:p>
            <a:pPr marL="469265" marR="149860" indent="-457200">
              <a:lnSpc>
                <a:spcPct val="150000"/>
              </a:lnSpc>
              <a:spcBef>
                <a:spcPts val="1200"/>
              </a:spcBef>
              <a:buFont typeface="Wingdings" panose="05000000000000000000" pitchFamily="2" charset="2"/>
              <a:buChar char="v"/>
              <a:tabLst>
                <a:tab pos="355600" algn="l"/>
                <a:tab pos="356235" algn="l"/>
              </a:tabLst>
            </a:pPr>
            <a:r>
              <a:rPr sz="2800" dirty="0">
                <a:solidFill>
                  <a:prstClr val="black"/>
                </a:solidFill>
                <a:latin typeface="Times New Roman" panose="02020603050405020304" pitchFamily="18" charset="0"/>
                <a:cs typeface="Times New Roman" panose="02020603050405020304" pitchFamily="18" charset="0"/>
              </a:rPr>
              <a:t>Un control es una clase, por lo cual podemos  extender sus características adaptándolas a lo que  necesitemos.</a:t>
            </a:r>
          </a:p>
        </p:txBody>
      </p:sp>
    </p:spTree>
    <p:extLst>
      <p:ext uri="{BB962C8B-B14F-4D97-AF65-F5344CB8AC3E}">
        <p14:creationId xmlns:p14="http://schemas.microsoft.com/office/powerpoint/2010/main" val="564216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7CE76F3F-6EB2-5404-AF58-D4F8981AF05E}"/>
              </a:ext>
            </a:extLst>
          </p:cNvPr>
          <p:cNvPicPr/>
          <p:nvPr/>
        </p:nvPicPr>
        <p:blipFill>
          <a:blip r:embed="rId2" cstate="print"/>
          <a:stretch>
            <a:fillRect/>
          </a:stretch>
        </p:blipFill>
        <p:spPr>
          <a:xfrm>
            <a:off x="1228834" y="727141"/>
            <a:ext cx="9220186" cy="5975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object 3">
            <a:extLst>
              <a:ext uri="{FF2B5EF4-FFF2-40B4-BE49-F238E27FC236}">
                <a16:creationId xmlns:a16="http://schemas.microsoft.com/office/drawing/2014/main" id="{C276A8E1-74F8-B5BF-63BF-2C295040DD56}"/>
              </a:ext>
            </a:extLst>
          </p:cNvPr>
          <p:cNvSpPr txBox="1">
            <a:spLocks/>
          </p:cNvSpPr>
          <p:nvPr/>
        </p:nvSpPr>
        <p:spPr>
          <a:xfrm>
            <a:off x="1659185" y="44390"/>
            <a:ext cx="8359485" cy="567463"/>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s-PE" sz="3600" b="1" kern="0" spc="-5" dirty="0">
                <a:solidFill>
                  <a:srgbClr val="006FC0"/>
                </a:solidFill>
                <a:latin typeface="Arial"/>
                <a:cs typeface="Arial"/>
              </a:rPr>
              <a:t>Windows Forms: Entorno de trabajo</a:t>
            </a:r>
          </a:p>
        </p:txBody>
      </p:sp>
    </p:spTree>
    <p:extLst>
      <p:ext uri="{BB962C8B-B14F-4D97-AF65-F5344CB8AC3E}">
        <p14:creationId xmlns:p14="http://schemas.microsoft.com/office/powerpoint/2010/main" val="145484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FE7AEA6-DC6B-F528-B742-69850978EA57}"/>
              </a:ext>
            </a:extLst>
          </p:cNvPr>
          <p:cNvSpPr txBox="1">
            <a:spLocks/>
          </p:cNvSpPr>
          <p:nvPr/>
        </p:nvSpPr>
        <p:spPr>
          <a:xfrm>
            <a:off x="2242191" y="86548"/>
            <a:ext cx="7853915" cy="689932"/>
          </a:xfrm>
          <a:prstGeom prst="rect">
            <a:avLst/>
          </a:prstGeom>
        </p:spPr>
        <p:txBody>
          <a:bodyPr vert="horz" wrap="square" lIns="0" tIns="12700" rIns="0" bIns="0" rtlCol="0">
            <a:spAutoFit/>
          </a:bodyPr>
          <a:lstStyle>
            <a:lvl1pPr>
              <a:defRPr sz="3600" b="1" i="0">
                <a:solidFill>
                  <a:srgbClr val="006FC0"/>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s-ES" sz="4400" b="1" i="0" u="none" strike="noStrike" kern="0" cap="none" spc="-5" normalizeH="0" baseline="0" noProof="0" dirty="0">
                <a:ln>
                  <a:noFill/>
                </a:ln>
                <a:solidFill>
                  <a:srgbClr val="006FC0"/>
                </a:solidFill>
                <a:effectLst/>
                <a:uLnTx/>
                <a:uFillTx/>
                <a:latin typeface="Arial"/>
                <a:ea typeface="+mj-ea"/>
                <a:cs typeface="Arial"/>
              </a:rPr>
              <a:t>Conceptos a</a:t>
            </a:r>
            <a:r>
              <a:rPr kumimoji="0" lang="es-ES" sz="4400" b="1" i="0" u="none" strike="noStrike" kern="0" cap="none" spc="0" normalizeH="0" baseline="0" noProof="0" dirty="0">
                <a:ln>
                  <a:noFill/>
                </a:ln>
                <a:solidFill>
                  <a:srgbClr val="006FC0"/>
                </a:solidFill>
                <a:effectLst/>
                <a:uLnTx/>
                <a:uFillTx/>
                <a:latin typeface="Arial"/>
                <a:ea typeface="+mj-ea"/>
                <a:cs typeface="Arial"/>
              </a:rPr>
              <a:t> </a:t>
            </a:r>
            <a:r>
              <a:rPr kumimoji="0" lang="es-ES" sz="4400" b="1" i="0" u="none" strike="noStrike" kern="0" cap="none" spc="-5" normalizeH="0" baseline="0" noProof="0" dirty="0">
                <a:ln>
                  <a:noFill/>
                </a:ln>
                <a:solidFill>
                  <a:srgbClr val="006FC0"/>
                </a:solidFill>
                <a:effectLst/>
                <a:uLnTx/>
                <a:uFillTx/>
                <a:latin typeface="Arial"/>
                <a:ea typeface="+mj-ea"/>
                <a:cs typeface="Arial"/>
              </a:rPr>
              <a:t>tener</a:t>
            </a:r>
            <a:r>
              <a:rPr kumimoji="0" lang="es-ES" sz="4400" b="1" i="0" u="none" strike="noStrike" kern="0" cap="none" spc="0" normalizeH="0" baseline="0" noProof="0" dirty="0">
                <a:ln>
                  <a:noFill/>
                </a:ln>
                <a:solidFill>
                  <a:srgbClr val="006FC0"/>
                </a:solidFill>
                <a:effectLst/>
                <a:uLnTx/>
                <a:uFillTx/>
                <a:latin typeface="Arial"/>
                <a:ea typeface="+mj-ea"/>
                <a:cs typeface="Arial"/>
              </a:rPr>
              <a:t> </a:t>
            </a:r>
            <a:r>
              <a:rPr kumimoji="0" lang="es-ES" sz="4400" b="1" i="0" u="none" strike="noStrike" kern="0" cap="none" spc="-5" normalizeH="0" baseline="0" noProof="0" dirty="0">
                <a:ln>
                  <a:noFill/>
                </a:ln>
                <a:solidFill>
                  <a:srgbClr val="006FC0"/>
                </a:solidFill>
                <a:effectLst/>
                <a:uLnTx/>
                <a:uFillTx/>
                <a:latin typeface="Arial"/>
                <a:ea typeface="+mj-ea"/>
                <a:cs typeface="Arial"/>
              </a:rPr>
              <a:t>en cuenta</a:t>
            </a:r>
          </a:p>
        </p:txBody>
      </p:sp>
      <p:sp>
        <p:nvSpPr>
          <p:cNvPr id="3" name="object 3">
            <a:extLst>
              <a:ext uri="{FF2B5EF4-FFF2-40B4-BE49-F238E27FC236}">
                <a16:creationId xmlns:a16="http://schemas.microsoft.com/office/drawing/2014/main" id="{8B4A2FEF-CEA2-0B63-DB68-5FC3EC31FA07}"/>
              </a:ext>
            </a:extLst>
          </p:cNvPr>
          <p:cNvSpPr txBox="1"/>
          <p:nvPr/>
        </p:nvSpPr>
        <p:spPr>
          <a:xfrm>
            <a:off x="204187" y="776480"/>
            <a:ext cx="11727402" cy="5854551"/>
          </a:xfrm>
          <a:prstGeom prst="rect">
            <a:avLst/>
          </a:prstGeom>
        </p:spPr>
        <p:txBody>
          <a:bodyPr vert="horz" wrap="square" lIns="0" tIns="13335" rIns="0" bIns="0" rtlCol="0">
            <a:spAutoFit/>
          </a:bodyPr>
          <a:lstStyle/>
          <a:p>
            <a:pPr marL="355600" indent="-343535">
              <a:spcBef>
                <a:spcPts val="105"/>
              </a:spcBef>
              <a:buFont typeface="Wingdings" panose="05000000000000000000" pitchFamily="2" charset="2"/>
              <a:buChar char="q"/>
              <a:tabLst>
                <a:tab pos="355600" algn="l"/>
                <a:tab pos="356235" algn="l"/>
              </a:tabLst>
            </a:pPr>
            <a:r>
              <a:rPr sz="2400" b="1" dirty="0">
                <a:solidFill>
                  <a:prstClr val="black"/>
                </a:solidFill>
                <a:latin typeface="Times New Roman" panose="02020603050405020304" pitchFamily="18" charset="0"/>
                <a:cs typeface="Times New Roman" panose="02020603050405020304" pitchFamily="18" charset="0"/>
              </a:rPr>
              <a:t>Solución</a:t>
            </a:r>
            <a:endParaRPr sz="2400" dirty="0">
              <a:solidFill>
                <a:prstClr val="black"/>
              </a:solidFill>
              <a:latin typeface="Times New Roman" panose="02020603050405020304" pitchFamily="18" charset="0"/>
              <a:cs typeface="Times New Roman" panose="02020603050405020304" pitchFamily="18" charset="0"/>
            </a:endParaRPr>
          </a:p>
          <a:p>
            <a:pPr marL="812165" marR="5715" lvl="1" indent="-342900" algn="just">
              <a:lnSpc>
                <a:spcPct val="80000"/>
              </a:lnSpc>
              <a:spcBef>
                <a:spcPts val="480"/>
              </a:spcBef>
              <a:buFont typeface="Wingdings" panose="05000000000000000000" pitchFamily="2" charset="2"/>
              <a:buChar char="v"/>
              <a:tabLst>
                <a:tab pos="756920" algn="l"/>
              </a:tabLst>
            </a:pPr>
            <a:r>
              <a:rPr lang="es-PE" sz="2400" dirty="0">
                <a:solidFill>
                  <a:prstClr val="black"/>
                </a:solidFill>
                <a:latin typeface="Times New Roman" panose="02020603050405020304" pitchFamily="18" charset="0"/>
                <a:cs typeface="Times New Roman" panose="02020603050405020304" pitchFamily="18" charset="0"/>
              </a:rPr>
              <a:t>Contenedor </a:t>
            </a:r>
            <a:r>
              <a:rPr sz="2400" spc="-5" dirty="0">
                <a:solidFill>
                  <a:prstClr val="black"/>
                </a:solidFill>
                <a:latin typeface="Times New Roman" panose="02020603050405020304" pitchFamily="18" charset="0"/>
                <a:cs typeface="Times New Roman" panose="02020603050405020304" pitchFamily="18" charset="0"/>
              </a:rPr>
              <a:t>de uno </a:t>
            </a:r>
            <a:r>
              <a:rPr sz="2400" dirty="0">
                <a:solidFill>
                  <a:prstClr val="black"/>
                </a:solidFill>
                <a:latin typeface="Times New Roman" panose="02020603050405020304" pitchFamily="18" charset="0"/>
                <a:cs typeface="Times New Roman" panose="02020603050405020304" pitchFamily="18" charset="0"/>
              </a:rPr>
              <a:t>o </a:t>
            </a:r>
            <a:r>
              <a:rPr sz="2400" spc="-5" dirty="0">
                <a:solidFill>
                  <a:prstClr val="black"/>
                </a:solidFill>
                <a:latin typeface="Times New Roman" panose="02020603050405020304" pitchFamily="18" charset="0"/>
                <a:cs typeface="Times New Roman" panose="02020603050405020304" pitchFamily="18" charset="0"/>
              </a:rPr>
              <a:t>más proyectos, incluye la </a:t>
            </a:r>
            <a:r>
              <a:rPr sz="2400" dirty="0">
                <a:solidFill>
                  <a:prstClr val="black"/>
                </a:solidFill>
                <a:latin typeface="Times New Roman" panose="02020603050405020304" pitchFamily="18" charset="0"/>
                <a:cs typeface="Times New Roman" panose="02020603050405020304" pitchFamily="18" charset="0"/>
              </a:rPr>
              <a:t>configuración de </a:t>
            </a:r>
            <a:r>
              <a:rPr sz="2400" spc="5" dirty="0">
                <a:solidFill>
                  <a:prstClr val="black"/>
                </a:solidFill>
                <a:latin typeface="Times New Roman" panose="02020603050405020304" pitchFamily="18" charset="0"/>
                <a:cs typeface="Times New Roman" panose="02020603050405020304" pitchFamily="18" charset="0"/>
              </a:rPr>
              <a:t> </a:t>
            </a:r>
            <a:r>
              <a:rPr sz="2400" spc="-10" dirty="0">
                <a:solidFill>
                  <a:prstClr val="black"/>
                </a:solidFill>
                <a:latin typeface="Times New Roman" panose="02020603050405020304" pitchFamily="18" charset="0"/>
                <a:cs typeface="Times New Roman" panose="02020603050405020304" pitchFamily="18" charset="0"/>
              </a:rPr>
              <a:t>Visual</a:t>
            </a:r>
            <a:r>
              <a:rPr sz="2400" spc="-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Studio,</a:t>
            </a:r>
            <a:r>
              <a:rPr sz="2400" spc="5" dirty="0">
                <a:solidFill>
                  <a:prstClr val="black"/>
                </a:solidFill>
                <a:latin typeface="Times New Roman" panose="02020603050405020304" pitchFamily="18" charset="0"/>
                <a:cs typeface="Times New Roman" panose="02020603050405020304" pitchFamily="18" charset="0"/>
              </a:rPr>
              <a:t> </a:t>
            </a:r>
            <a:r>
              <a:rPr sz="2400" spc="-5" dirty="0">
                <a:solidFill>
                  <a:prstClr val="black"/>
                </a:solidFill>
                <a:latin typeface="Times New Roman" panose="02020603050405020304" pitchFamily="18" charset="0"/>
                <a:cs typeface="Times New Roman" panose="02020603050405020304" pitchFamily="18" charset="0"/>
              </a:rPr>
              <a:t>preferencias</a:t>
            </a:r>
            <a:r>
              <a:rPr sz="2400" dirty="0">
                <a:solidFill>
                  <a:prstClr val="black"/>
                </a:solidFill>
                <a:latin typeface="Times New Roman" panose="02020603050405020304" pitchFamily="18" charset="0"/>
                <a:cs typeface="Times New Roman" panose="02020603050405020304" pitchFamily="18" charset="0"/>
              </a:rPr>
              <a:t> de</a:t>
            </a:r>
            <a:r>
              <a:rPr sz="2400" spc="5" dirty="0">
                <a:solidFill>
                  <a:prstClr val="black"/>
                </a:solidFill>
                <a:latin typeface="Times New Roman" panose="02020603050405020304" pitchFamily="18" charset="0"/>
                <a:cs typeface="Times New Roman" panose="02020603050405020304" pitchFamily="18" charset="0"/>
              </a:rPr>
              <a:t> </a:t>
            </a:r>
            <a:r>
              <a:rPr sz="2400" spc="-5" dirty="0">
                <a:solidFill>
                  <a:prstClr val="black"/>
                </a:solidFill>
                <a:latin typeface="Times New Roman" panose="02020603050405020304" pitchFamily="18" charset="0"/>
                <a:cs typeface="Times New Roman" panose="02020603050405020304" pitchFamily="18" charset="0"/>
              </a:rPr>
              <a:t>usuario</a:t>
            </a:r>
            <a:r>
              <a:rPr sz="2400" dirty="0">
                <a:solidFill>
                  <a:prstClr val="black"/>
                </a:solidFill>
                <a:latin typeface="Times New Roman" panose="02020603050405020304" pitchFamily="18" charset="0"/>
                <a:cs typeface="Times New Roman" panose="02020603050405020304" pitchFamily="18" charset="0"/>
              </a:rPr>
              <a:t> y</a:t>
            </a:r>
            <a:r>
              <a:rPr sz="2400" spc="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demás</a:t>
            </a:r>
            <a:r>
              <a:rPr sz="2400" spc="5" dirty="0">
                <a:solidFill>
                  <a:prstClr val="black"/>
                </a:solidFill>
                <a:latin typeface="Times New Roman" panose="02020603050405020304" pitchFamily="18" charset="0"/>
                <a:cs typeface="Times New Roman" panose="02020603050405020304" pitchFamily="18" charset="0"/>
              </a:rPr>
              <a:t> </a:t>
            </a:r>
            <a:r>
              <a:rPr sz="2400" spc="-5" dirty="0">
                <a:solidFill>
                  <a:prstClr val="black"/>
                </a:solidFill>
                <a:latin typeface="Times New Roman" panose="02020603050405020304" pitchFamily="18" charset="0"/>
                <a:cs typeface="Times New Roman" panose="02020603050405020304" pitchFamily="18" charset="0"/>
              </a:rPr>
              <a:t>archivos</a:t>
            </a:r>
            <a:r>
              <a:rPr sz="2400" dirty="0">
                <a:solidFill>
                  <a:prstClr val="black"/>
                </a:solidFill>
                <a:latin typeface="Times New Roman" panose="02020603050405020304" pitchFamily="18" charset="0"/>
                <a:cs typeface="Times New Roman" panose="02020603050405020304" pitchFamily="18" charset="0"/>
              </a:rPr>
              <a:t> </a:t>
            </a:r>
            <a:r>
              <a:rPr sz="2400" spc="-15" dirty="0">
                <a:solidFill>
                  <a:prstClr val="black"/>
                </a:solidFill>
                <a:latin typeface="Times New Roman" panose="02020603050405020304" pitchFamily="18" charset="0"/>
                <a:cs typeface="Times New Roman" panose="02020603050405020304" pitchFamily="18" charset="0"/>
              </a:rPr>
              <a:t>no </a:t>
            </a:r>
            <a:r>
              <a:rPr sz="2400" spc="-10"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asociados</a:t>
            </a:r>
            <a:r>
              <a:rPr sz="2400" spc="-40"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a</a:t>
            </a:r>
            <a:r>
              <a:rPr sz="2400" spc="-20" dirty="0">
                <a:solidFill>
                  <a:prstClr val="black"/>
                </a:solidFill>
                <a:latin typeface="Times New Roman" panose="02020603050405020304" pitchFamily="18" charset="0"/>
                <a:cs typeface="Times New Roman" panose="02020603050405020304" pitchFamily="18" charset="0"/>
              </a:rPr>
              <a:t> </a:t>
            </a:r>
            <a:r>
              <a:rPr lang="es-PE" sz="2400" noProof="1">
                <a:solidFill>
                  <a:prstClr val="black"/>
                </a:solidFill>
                <a:latin typeface="Times New Roman" panose="02020603050405020304" pitchFamily="18" charset="0"/>
                <a:cs typeface="Times New Roman" panose="02020603050405020304" pitchFamily="18" charset="0"/>
              </a:rPr>
              <a:t>ningún</a:t>
            </a:r>
            <a:r>
              <a:rPr sz="2400" spc="-20"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Proyecto.</a:t>
            </a:r>
            <a:endParaRPr lang="es-PE" sz="2400" dirty="0">
              <a:solidFill>
                <a:prstClr val="black"/>
              </a:solidFill>
              <a:latin typeface="Times New Roman" panose="02020603050405020304" pitchFamily="18" charset="0"/>
              <a:cs typeface="Times New Roman" panose="02020603050405020304" pitchFamily="18" charset="0"/>
            </a:endParaRPr>
          </a:p>
          <a:p>
            <a:pPr marL="812165" marR="5715" lvl="1" indent="-342900" algn="just">
              <a:lnSpc>
                <a:spcPct val="80000"/>
              </a:lnSpc>
              <a:spcBef>
                <a:spcPts val="480"/>
              </a:spcBef>
              <a:buFont typeface="Wingdings" panose="05000000000000000000" pitchFamily="2" charset="2"/>
              <a:buChar char="v"/>
              <a:tabLst>
                <a:tab pos="756920" algn="l"/>
              </a:tabLst>
            </a:pPr>
            <a:endParaRPr sz="1200" dirty="0">
              <a:solidFill>
                <a:prstClr val="black"/>
              </a:solidFill>
              <a:latin typeface="Times New Roman" panose="02020603050405020304" pitchFamily="18" charset="0"/>
              <a:cs typeface="Times New Roman" panose="02020603050405020304" pitchFamily="18" charset="0"/>
            </a:endParaRPr>
          </a:p>
          <a:p>
            <a:pPr marL="355600" indent="-343535">
              <a:buFont typeface="Wingdings" panose="05000000000000000000" pitchFamily="2" charset="2"/>
              <a:buChar char="q"/>
              <a:tabLst>
                <a:tab pos="355600" algn="l"/>
                <a:tab pos="356235" algn="l"/>
              </a:tabLst>
            </a:pPr>
            <a:r>
              <a:rPr sz="2400" b="1" spc="-5" dirty="0">
                <a:solidFill>
                  <a:prstClr val="black"/>
                </a:solidFill>
                <a:latin typeface="Times New Roman" panose="02020603050405020304" pitchFamily="18" charset="0"/>
                <a:cs typeface="Times New Roman" panose="02020603050405020304" pitchFamily="18" charset="0"/>
              </a:rPr>
              <a:t>Proyecto</a:t>
            </a:r>
            <a:endParaRPr lang="es-PE" sz="2400" b="1" spc="-5" dirty="0">
              <a:solidFill>
                <a:prstClr val="black"/>
              </a:solidFill>
              <a:latin typeface="Times New Roman" panose="02020603050405020304" pitchFamily="18" charset="0"/>
              <a:cs typeface="Times New Roman" panose="02020603050405020304" pitchFamily="18" charset="0"/>
            </a:endParaRPr>
          </a:p>
          <a:p>
            <a:pPr marL="355600" indent="-343535">
              <a:buFont typeface="Wingdings" panose="05000000000000000000" pitchFamily="2" charset="2"/>
              <a:buChar char="q"/>
              <a:tabLst>
                <a:tab pos="355600" algn="l"/>
                <a:tab pos="356235" algn="l"/>
              </a:tabLst>
            </a:pPr>
            <a:endParaRPr lang="es-PE" sz="1200" dirty="0">
              <a:solidFill>
                <a:prstClr val="black"/>
              </a:solidFill>
              <a:latin typeface="Times New Roman" panose="02020603050405020304" pitchFamily="18" charset="0"/>
              <a:cs typeface="Times New Roman" panose="02020603050405020304" pitchFamily="18" charset="0"/>
            </a:endParaRPr>
          </a:p>
          <a:p>
            <a:pPr marL="812165" marR="5715" lvl="1" indent="-342900" algn="just">
              <a:lnSpc>
                <a:spcPct val="80000"/>
              </a:lnSpc>
              <a:spcBef>
                <a:spcPts val="480"/>
              </a:spcBef>
              <a:buFont typeface="Wingdings" panose="05000000000000000000" pitchFamily="2" charset="2"/>
              <a:buChar char="v"/>
              <a:tabLst>
                <a:tab pos="756920" algn="l"/>
              </a:tabLst>
            </a:pPr>
            <a:r>
              <a:rPr sz="2400" dirty="0">
                <a:solidFill>
                  <a:prstClr val="black"/>
                </a:solidFill>
                <a:latin typeface="Times New Roman" panose="02020603050405020304" pitchFamily="18" charset="0"/>
                <a:cs typeface="Times New Roman" panose="02020603050405020304" pitchFamily="18" charset="0"/>
              </a:rPr>
              <a:t>Un</a:t>
            </a:r>
            <a:r>
              <a:rPr sz="2400" spc="5" dirty="0">
                <a:solidFill>
                  <a:prstClr val="black"/>
                </a:solidFill>
                <a:latin typeface="Times New Roman" panose="02020603050405020304" pitchFamily="18" charset="0"/>
                <a:cs typeface="Times New Roman" panose="02020603050405020304" pitchFamily="18" charset="0"/>
              </a:rPr>
              <a:t> </a:t>
            </a:r>
            <a:r>
              <a:rPr sz="2400" spc="-5" dirty="0">
                <a:solidFill>
                  <a:prstClr val="black"/>
                </a:solidFill>
                <a:latin typeface="Times New Roman" panose="02020603050405020304" pitchFamily="18" charset="0"/>
                <a:cs typeface="Times New Roman" panose="02020603050405020304" pitchFamily="18" charset="0"/>
              </a:rPr>
              <a:t>proyecto</a:t>
            </a:r>
            <a:r>
              <a:rPr sz="2400" dirty="0">
                <a:solidFill>
                  <a:prstClr val="black"/>
                </a:solidFill>
                <a:latin typeface="Times New Roman" panose="02020603050405020304" pitchFamily="18" charset="0"/>
                <a:cs typeface="Times New Roman" panose="02020603050405020304" pitchFamily="18" charset="0"/>
              </a:rPr>
              <a:t> </a:t>
            </a:r>
            <a:r>
              <a:rPr sz="2400" spc="-5" dirty="0">
                <a:solidFill>
                  <a:prstClr val="black"/>
                </a:solidFill>
                <a:latin typeface="Times New Roman" panose="02020603050405020304" pitchFamily="18" charset="0"/>
                <a:cs typeface="Times New Roman" panose="02020603050405020304" pitchFamily="18" charset="0"/>
              </a:rPr>
              <a:t>permite</a:t>
            </a:r>
            <a:r>
              <a:rPr sz="2400" dirty="0">
                <a:solidFill>
                  <a:prstClr val="black"/>
                </a:solidFill>
                <a:latin typeface="Times New Roman" panose="02020603050405020304" pitchFamily="18" charset="0"/>
                <a:cs typeface="Times New Roman" panose="02020603050405020304" pitchFamily="18" charset="0"/>
              </a:rPr>
              <a:t> </a:t>
            </a:r>
            <a:r>
              <a:rPr sz="2400" spc="-15" dirty="0">
                <a:solidFill>
                  <a:prstClr val="black"/>
                </a:solidFill>
                <a:latin typeface="Times New Roman" panose="02020603050405020304" pitchFamily="18" charset="0"/>
                <a:cs typeface="Times New Roman" panose="02020603050405020304" pitchFamily="18" charset="0"/>
              </a:rPr>
              <a:t>administrar,</a:t>
            </a:r>
            <a:r>
              <a:rPr sz="2400" spc="530"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compilar</a:t>
            </a:r>
            <a:r>
              <a:rPr sz="2400" spc="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y</a:t>
            </a:r>
            <a:r>
              <a:rPr sz="2400" spc="5" dirty="0">
                <a:solidFill>
                  <a:prstClr val="black"/>
                </a:solidFill>
                <a:latin typeface="Times New Roman" panose="02020603050405020304" pitchFamily="18" charset="0"/>
                <a:cs typeface="Times New Roman" panose="02020603050405020304" pitchFamily="18" charset="0"/>
              </a:rPr>
              <a:t> </a:t>
            </a:r>
            <a:r>
              <a:rPr sz="2400" spc="-5" dirty="0">
                <a:solidFill>
                  <a:prstClr val="black"/>
                </a:solidFill>
                <a:latin typeface="Times New Roman" panose="02020603050405020304" pitchFamily="18" charset="0"/>
                <a:cs typeface="Times New Roman" panose="02020603050405020304" pitchFamily="18" charset="0"/>
              </a:rPr>
              <a:t>depurar</a:t>
            </a:r>
            <a:r>
              <a:rPr sz="2400" dirty="0">
                <a:solidFill>
                  <a:prstClr val="black"/>
                </a:solidFill>
                <a:latin typeface="Times New Roman" panose="02020603050405020304" pitchFamily="18" charset="0"/>
                <a:cs typeface="Times New Roman" panose="02020603050405020304" pitchFamily="18" charset="0"/>
              </a:rPr>
              <a:t> los </a:t>
            </a:r>
            <a:r>
              <a:rPr sz="2400" spc="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elementos </a:t>
            </a:r>
            <a:r>
              <a:rPr sz="2400" spc="-10" dirty="0">
                <a:solidFill>
                  <a:prstClr val="black"/>
                </a:solidFill>
                <a:latin typeface="Times New Roman" panose="02020603050405020304" pitchFamily="18" charset="0"/>
                <a:cs typeface="Times New Roman" panose="02020603050405020304" pitchFamily="18" charset="0"/>
              </a:rPr>
              <a:t>que </a:t>
            </a:r>
            <a:r>
              <a:rPr sz="2400" dirty="0">
                <a:solidFill>
                  <a:prstClr val="black"/>
                </a:solidFill>
                <a:latin typeface="Times New Roman" panose="02020603050405020304" pitchFamily="18" charset="0"/>
                <a:cs typeface="Times New Roman" panose="02020603050405020304" pitchFamily="18" charset="0"/>
              </a:rPr>
              <a:t>forman </a:t>
            </a:r>
            <a:r>
              <a:rPr sz="2400" spc="-10" dirty="0">
                <a:solidFill>
                  <a:prstClr val="black"/>
                </a:solidFill>
                <a:latin typeface="Times New Roman" panose="02020603050405020304" pitchFamily="18" charset="0"/>
                <a:cs typeface="Times New Roman" panose="02020603050405020304" pitchFamily="18" charset="0"/>
              </a:rPr>
              <a:t>parte </a:t>
            </a:r>
            <a:r>
              <a:rPr sz="2400" dirty="0">
                <a:solidFill>
                  <a:prstClr val="black"/>
                </a:solidFill>
                <a:latin typeface="Times New Roman" panose="02020603050405020304" pitchFamily="18" charset="0"/>
                <a:cs typeface="Times New Roman" panose="02020603050405020304" pitchFamily="18" charset="0"/>
              </a:rPr>
              <a:t>de su aplicación. </a:t>
            </a:r>
            <a:r>
              <a:rPr sz="2400" spc="-5" dirty="0">
                <a:solidFill>
                  <a:prstClr val="black"/>
                </a:solidFill>
                <a:latin typeface="Times New Roman" panose="02020603050405020304" pitchFamily="18" charset="0"/>
                <a:cs typeface="Times New Roman" panose="02020603050405020304" pitchFamily="18" charset="0"/>
              </a:rPr>
              <a:t>El resultado </a:t>
            </a:r>
            <a:r>
              <a:rPr sz="2400" dirty="0">
                <a:solidFill>
                  <a:prstClr val="black"/>
                </a:solidFill>
                <a:latin typeface="Times New Roman" panose="02020603050405020304" pitchFamily="18" charset="0"/>
                <a:cs typeface="Times New Roman" panose="02020603050405020304" pitchFamily="18" charset="0"/>
              </a:rPr>
              <a:t>de un </a:t>
            </a:r>
            <a:r>
              <a:rPr sz="2400" spc="-54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proyecto</a:t>
            </a:r>
            <a:r>
              <a:rPr sz="2400" spc="-4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suele</a:t>
            </a:r>
            <a:r>
              <a:rPr sz="2400" spc="-10"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ser</a:t>
            </a:r>
            <a:r>
              <a:rPr sz="2400" spc="-20"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un</a:t>
            </a:r>
            <a:r>
              <a:rPr sz="2400" spc="-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ejecutable,</a:t>
            </a:r>
            <a:r>
              <a:rPr sz="2400" spc="-30"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una</a:t>
            </a:r>
            <a:r>
              <a:rPr sz="2400" spc="-20"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biblioteca</a:t>
            </a:r>
            <a:r>
              <a:rPr sz="2400" spc="-10"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DLL,</a:t>
            </a:r>
            <a:r>
              <a:rPr sz="2400" spc="-20"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etc.</a:t>
            </a:r>
            <a:endParaRPr lang="es-PE" sz="2400" dirty="0">
              <a:solidFill>
                <a:prstClr val="black"/>
              </a:solidFill>
              <a:latin typeface="Times New Roman" panose="02020603050405020304" pitchFamily="18" charset="0"/>
              <a:cs typeface="Times New Roman" panose="02020603050405020304" pitchFamily="18" charset="0"/>
            </a:endParaRPr>
          </a:p>
          <a:p>
            <a:pPr marL="812165" marR="5715" lvl="1" indent="-342900" algn="just">
              <a:lnSpc>
                <a:spcPct val="80000"/>
              </a:lnSpc>
              <a:spcBef>
                <a:spcPts val="480"/>
              </a:spcBef>
              <a:buFont typeface="Wingdings" panose="05000000000000000000" pitchFamily="2" charset="2"/>
              <a:buChar char="v"/>
              <a:tabLst>
                <a:tab pos="756920" algn="l"/>
              </a:tabLst>
            </a:pPr>
            <a:endParaRPr sz="1200" dirty="0">
              <a:solidFill>
                <a:prstClr val="black"/>
              </a:solidFill>
              <a:latin typeface="Times New Roman" panose="02020603050405020304" pitchFamily="18" charset="0"/>
              <a:cs typeface="Times New Roman" panose="02020603050405020304" pitchFamily="18" charset="0"/>
            </a:endParaRPr>
          </a:p>
          <a:p>
            <a:pPr marL="355600" indent="-343535">
              <a:buFont typeface="Wingdings" panose="05000000000000000000" pitchFamily="2" charset="2"/>
              <a:buChar char="q"/>
              <a:tabLst>
                <a:tab pos="355600" algn="l"/>
                <a:tab pos="356235" algn="l"/>
              </a:tabLst>
            </a:pPr>
            <a:r>
              <a:rPr lang="es-PE" sz="2400" b="1" noProof="1">
                <a:solidFill>
                  <a:prstClr val="black"/>
                </a:solidFill>
                <a:latin typeface="Times New Roman" panose="02020603050405020304" pitchFamily="18" charset="0"/>
                <a:cs typeface="Times New Roman" panose="02020603050405020304" pitchFamily="18" charset="0"/>
              </a:rPr>
              <a:t>Referencia</a:t>
            </a:r>
          </a:p>
          <a:p>
            <a:pPr marL="355600" indent="-343535">
              <a:buFont typeface="Wingdings" panose="05000000000000000000" pitchFamily="2" charset="2"/>
              <a:buChar char="q"/>
              <a:tabLst>
                <a:tab pos="355600" algn="l"/>
                <a:tab pos="356235" algn="l"/>
              </a:tabLst>
            </a:pPr>
            <a:endParaRPr sz="1200" dirty="0">
              <a:solidFill>
                <a:prstClr val="black"/>
              </a:solidFill>
              <a:latin typeface="Times New Roman" panose="02020603050405020304" pitchFamily="18" charset="0"/>
              <a:cs typeface="Times New Roman" panose="02020603050405020304" pitchFamily="18" charset="0"/>
            </a:endParaRPr>
          </a:p>
          <a:p>
            <a:pPr marL="812165" marR="5080" lvl="1" indent="-342900" algn="just">
              <a:lnSpc>
                <a:spcPct val="80000"/>
              </a:lnSpc>
              <a:spcBef>
                <a:spcPts val="480"/>
              </a:spcBef>
              <a:buFont typeface="Wingdings" panose="05000000000000000000" pitchFamily="2" charset="2"/>
              <a:buChar char="v"/>
              <a:tabLst>
                <a:tab pos="756920" algn="l"/>
              </a:tabLst>
            </a:pPr>
            <a:r>
              <a:rPr sz="2400" spc="-5" dirty="0">
                <a:solidFill>
                  <a:prstClr val="black"/>
                </a:solidFill>
                <a:latin typeface="Times New Roman" panose="02020603050405020304" pitchFamily="18" charset="0"/>
                <a:cs typeface="Times New Roman" panose="02020603050405020304" pitchFamily="18" charset="0"/>
              </a:rPr>
              <a:t>Es </a:t>
            </a:r>
            <a:r>
              <a:rPr sz="2400" dirty="0">
                <a:solidFill>
                  <a:prstClr val="black"/>
                </a:solidFill>
                <a:latin typeface="Times New Roman" panose="02020603050405020304" pitchFamily="18" charset="0"/>
                <a:cs typeface="Times New Roman" panose="02020603050405020304" pitchFamily="18" charset="0"/>
              </a:rPr>
              <a:t>un </a:t>
            </a:r>
            <a:r>
              <a:rPr sz="2400" spc="-5" dirty="0">
                <a:solidFill>
                  <a:prstClr val="black"/>
                </a:solidFill>
                <a:latin typeface="Times New Roman" panose="02020603050405020304" pitchFamily="18" charset="0"/>
                <a:cs typeface="Times New Roman" panose="02020603050405020304" pitchFamily="18" charset="0"/>
              </a:rPr>
              <a:t>vinculo </a:t>
            </a:r>
            <a:r>
              <a:rPr sz="2400" dirty="0">
                <a:solidFill>
                  <a:prstClr val="black"/>
                </a:solidFill>
                <a:latin typeface="Times New Roman" panose="02020603050405020304" pitchFamily="18" charset="0"/>
                <a:cs typeface="Times New Roman" panose="02020603050405020304" pitchFamily="18" charset="0"/>
              </a:rPr>
              <a:t>a un </a:t>
            </a:r>
            <a:r>
              <a:rPr sz="2400" spc="-5" dirty="0">
                <a:solidFill>
                  <a:prstClr val="black"/>
                </a:solidFill>
                <a:latin typeface="Times New Roman" panose="02020603050405020304" pitchFamily="18" charset="0"/>
                <a:cs typeface="Times New Roman" panose="02020603050405020304" pitchFamily="18" charset="0"/>
              </a:rPr>
              <a:t>componente </a:t>
            </a:r>
            <a:r>
              <a:rPr sz="2400" dirty="0">
                <a:solidFill>
                  <a:prstClr val="black"/>
                </a:solidFill>
                <a:latin typeface="Times New Roman" panose="02020603050405020304" pitchFamily="18" charset="0"/>
                <a:cs typeface="Times New Roman" panose="02020603050405020304" pitchFamily="18" charset="0"/>
              </a:rPr>
              <a:t>o </a:t>
            </a:r>
            <a:r>
              <a:rPr sz="2400" spc="-5" dirty="0">
                <a:solidFill>
                  <a:prstClr val="black"/>
                </a:solidFill>
                <a:latin typeface="Times New Roman" panose="02020603050405020304" pitchFamily="18" charset="0"/>
                <a:cs typeface="Times New Roman" panose="02020603050405020304" pitchFamily="18" charset="0"/>
              </a:rPr>
              <a:t>servicio </a:t>
            </a:r>
            <a:r>
              <a:rPr sz="2400" dirty="0">
                <a:solidFill>
                  <a:prstClr val="black"/>
                </a:solidFill>
                <a:latin typeface="Times New Roman" panose="02020603050405020304" pitchFamily="18" charset="0"/>
                <a:cs typeface="Times New Roman" panose="02020603050405020304" pitchFamily="18" charset="0"/>
              </a:rPr>
              <a:t>externo que incluye </a:t>
            </a:r>
            <a:r>
              <a:rPr sz="2400" spc="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funciones </a:t>
            </a:r>
            <a:r>
              <a:rPr sz="2400" spc="-5" dirty="0">
                <a:solidFill>
                  <a:prstClr val="black"/>
                </a:solidFill>
                <a:latin typeface="Times New Roman" panose="02020603050405020304" pitchFamily="18" charset="0"/>
                <a:cs typeface="Times New Roman" panose="02020603050405020304" pitchFamily="18" charset="0"/>
              </a:rPr>
              <a:t>necesarias para </a:t>
            </a:r>
            <a:r>
              <a:rPr sz="2400" dirty="0">
                <a:solidFill>
                  <a:prstClr val="black"/>
                </a:solidFill>
                <a:latin typeface="Times New Roman" panose="02020603050405020304" pitchFamily="18" charset="0"/>
                <a:cs typeface="Times New Roman" panose="02020603050405020304" pitchFamily="18" charset="0"/>
              </a:rPr>
              <a:t>incluirse </a:t>
            </a:r>
            <a:r>
              <a:rPr sz="2400" spc="-10" dirty="0">
                <a:solidFill>
                  <a:prstClr val="black"/>
                </a:solidFill>
                <a:latin typeface="Times New Roman" panose="02020603050405020304" pitchFamily="18" charset="0"/>
                <a:cs typeface="Times New Roman" panose="02020603050405020304" pitchFamily="18" charset="0"/>
              </a:rPr>
              <a:t>en </a:t>
            </a:r>
            <a:r>
              <a:rPr sz="2400" spc="-5" dirty="0">
                <a:solidFill>
                  <a:prstClr val="black"/>
                </a:solidFill>
                <a:latin typeface="Times New Roman" panose="02020603050405020304" pitchFamily="18" charset="0"/>
                <a:cs typeface="Times New Roman" panose="02020603050405020304" pitchFamily="18" charset="0"/>
              </a:rPr>
              <a:t>nuestra </a:t>
            </a:r>
            <a:r>
              <a:rPr sz="2400" dirty="0">
                <a:solidFill>
                  <a:prstClr val="black"/>
                </a:solidFill>
                <a:latin typeface="Times New Roman" panose="02020603050405020304" pitchFamily="18" charset="0"/>
                <a:cs typeface="Times New Roman" panose="02020603050405020304" pitchFamily="18" charset="0"/>
              </a:rPr>
              <a:t>aplicación y que </a:t>
            </a:r>
            <a:r>
              <a:rPr sz="2400" spc="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no</a:t>
            </a:r>
            <a:r>
              <a:rPr sz="2400" spc="-20" dirty="0">
                <a:solidFill>
                  <a:prstClr val="black"/>
                </a:solidFill>
                <a:latin typeface="Times New Roman" panose="02020603050405020304" pitchFamily="18" charset="0"/>
                <a:cs typeface="Times New Roman" panose="02020603050405020304" pitchFamily="18" charset="0"/>
              </a:rPr>
              <a:t> </a:t>
            </a:r>
            <a:r>
              <a:rPr lang="es-PE" sz="2400" dirty="0">
                <a:solidFill>
                  <a:prstClr val="black"/>
                </a:solidFill>
                <a:latin typeface="Times New Roman" panose="02020603050405020304" pitchFamily="18" charset="0"/>
                <a:cs typeface="Times New Roman" panose="02020603050405020304" pitchFamily="18" charset="0"/>
              </a:rPr>
              <a:t>están integradas</a:t>
            </a:r>
            <a:r>
              <a:rPr sz="2400" dirty="0">
                <a:solidFill>
                  <a:prstClr val="black"/>
                </a:solidFill>
                <a:latin typeface="Times New Roman" panose="02020603050405020304" pitchFamily="18" charset="0"/>
                <a:cs typeface="Times New Roman" panose="02020603050405020304" pitchFamily="18" charset="0"/>
              </a:rPr>
              <a:t>.</a:t>
            </a:r>
            <a:endParaRPr lang="es-PE" sz="2400" dirty="0">
              <a:solidFill>
                <a:prstClr val="black"/>
              </a:solidFill>
              <a:latin typeface="Times New Roman" panose="02020603050405020304" pitchFamily="18" charset="0"/>
              <a:cs typeface="Times New Roman" panose="02020603050405020304" pitchFamily="18" charset="0"/>
            </a:endParaRPr>
          </a:p>
          <a:p>
            <a:pPr marL="812165" marR="5080" lvl="1" indent="-342900" algn="just">
              <a:lnSpc>
                <a:spcPct val="80000"/>
              </a:lnSpc>
              <a:spcBef>
                <a:spcPts val="480"/>
              </a:spcBef>
              <a:buFont typeface="Wingdings" panose="05000000000000000000" pitchFamily="2" charset="2"/>
              <a:buChar char="v"/>
              <a:tabLst>
                <a:tab pos="756920" algn="l"/>
              </a:tabLst>
            </a:pPr>
            <a:endParaRPr lang="es-ES" sz="1200" noProof="1">
              <a:solidFill>
                <a:prstClr val="black"/>
              </a:solidFill>
              <a:latin typeface="Times New Roman" panose="02020603050405020304" pitchFamily="18" charset="0"/>
              <a:cs typeface="Times New Roman" panose="02020603050405020304" pitchFamily="18" charset="0"/>
            </a:endParaRPr>
          </a:p>
          <a:p>
            <a:pPr marL="355600" indent="-343535">
              <a:buFont typeface="Wingdings" panose="05000000000000000000" pitchFamily="2" charset="2"/>
              <a:buChar char="q"/>
              <a:tabLst>
                <a:tab pos="355600" algn="l"/>
                <a:tab pos="356235" algn="l"/>
              </a:tabLst>
            </a:pPr>
            <a:r>
              <a:rPr sz="2400" b="1" dirty="0">
                <a:solidFill>
                  <a:prstClr val="black"/>
                </a:solidFill>
                <a:latin typeface="Times New Roman" panose="02020603050405020304" pitchFamily="18" charset="0"/>
                <a:cs typeface="Times New Roman" panose="02020603050405020304" pitchFamily="18" charset="0"/>
              </a:rPr>
              <a:t>Namespace</a:t>
            </a:r>
            <a:r>
              <a:rPr sz="2400" b="1" spc="-45" dirty="0">
                <a:solidFill>
                  <a:prstClr val="black"/>
                </a:solidFill>
                <a:latin typeface="Times New Roman" panose="02020603050405020304" pitchFamily="18" charset="0"/>
                <a:cs typeface="Times New Roman" panose="02020603050405020304" pitchFamily="18" charset="0"/>
              </a:rPr>
              <a:t> </a:t>
            </a:r>
            <a:r>
              <a:rPr sz="2400" b="1" dirty="0">
                <a:solidFill>
                  <a:prstClr val="black"/>
                </a:solidFill>
                <a:latin typeface="Times New Roman" panose="02020603050405020304" pitchFamily="18" charset="0"/>
                <a:cs typeface="Times New Roman" panose="02020603050405020304" pitchFamily="18" charset="0"/>
              </a:rPr>
              <a:t>(Espacio</a:t>
            </a:r>
            <a:r>
              <a:rPr sz="2400" b="1" spc="-30" dirty="0">
                <a:solidFill>
                  <a:prstClr val="black"/>
                </a:solidFill>
                <a:latin typeface="Times New Roman" panose="02020603050405020304" pitchFamily="18" charset="0"/>
                <a:cs typeface="Times New Roman" panose="02020603050405020304" pitchFamily="18" charset="0"/>
              </a:rPr>
              <a:t> </a:t>
            </a:r>
            <a:r>
              <a:rPr sz="2400" b="1" dirty="0">
                <a:solidFill>
                  <a:prstClr val="black"/>
                </a:solidFill>
                <a:latin typeface="Times New Roman" panose="02020603050405020304" pitchFamily="18" charset="0"/>
                <a:cs typeface="Times New Roman" panose="02020603050405020304" pitchFamily="18" charset="0"/>
              </a:rPr>
              <a:t>de</a:t>
            </a:r>
            <a:r>
              <a:rPr sz="2400" b="1" spc="-25" dirty="0">
                <a:solidFill>
                  <a:prstClr val="black"/>
                </a:solidFill>
                <a:latin typeface="Times New Roman" panose="02020603050405020304" pitchFamily="18" charset="0"/>
                <a:cs typeface="Times New Roman" panose="02020603050405020304" pitchFamily="18" charset="0"/>
              </a:rPr>
              <a:t> </a:t>
            </a:r>
            <a:r>
              <a:rPr sz="2400" b="1" dirty="0">
                <a:solidFill>
                  <a:prstClr val="black"/>
                </a:solidFill>
                <a:latin typeface="Times New Roman" panose="02020603050405020304" pitchFamily="18" charset="0"/>
                <a:cs typeface="Times New Roman" panose="02020603050405020304" pitchFamily="18" charset="0"/>
              </a:rPr>
              <a:t>nombres)</a:t>
            </a:r>
            <a:endParaRPr sz="2400" dirty="0">
              <a:solidFill>
                <a:prstClr val="black"/>
              </a:solidFill>
              <a:latin typeface="Times New Roman" panose="02020603050405020304" pitchFamily="18" charset="0"/>
              <a:cs typeface="Times New Roman" panose="02020603050405020304" pitchFamily="18" charset="0"/>
            </a:endParaRPr>
          </a:p>
          <a:p>
            <a:pPr marL="812165" marR="5715" lvl="1" indent="-342900" algn="just">
              <a:lnSpc>
                <a:spcPct val="80000"/>
              </a:lnSpc>
              <a:spcBef>
                <a:spcPts val="484"/>
              </a:spcBef>
              <a:buFont typeface="Wingdings" panose="05000000000000000000" pitchFamily="2" charset="2"/>
              <a:buChar char="v"/>
              <a:tabLst>
                <a:tab pos="756920" algn="l"/>
              </a:tabLst>
            </a:pPr>
            <a:r>
              <a:rPr sz="2400" dirty="0">
                <a:solidFill>
                  <a:prstClr val="black"/>
                </a:solidFill>
                <a:latin typeface="Times New Roman" panose="02020603050405020304" pitchFamily="18" charset="0"/>
                <a:cs typeface="Times New Roman" panose="02020603050405020304" pitchFamily="18" charset="0"/>
              </a:rPr>
              <a:t>Permite </a:t>
            </a:r>
            <a:r>
              <a:rPr sz="2400" spc="-5" dirty="0">
                <a:solidFill>
                  <a:prstClr val="black"/>
                </a:solidFill>
                <a:latin typeface="Times New Roman" panose="02020603050405020304" pitchFamily="18" charset="0"/>
                <a:cs typeface="Times New Roman" panose="02020603050405020304" pitchFamily="18" charset="0"/>
              </a:rPr>
              <a:t>organizar </a:t>
            </a:r>
            <a:r>
              <a:rPr sz="2400" dirty="0">
                <a:solidFill>
                  <a:prstClr val="black"/>
                </a:solidFill>
                <a:latin typeface="Times New Roman" panose="02020603050405020304" pitchFamily="18" charset="0"/>
                <a:cs typeface="Times New Roman" panose="02020603050405020304" pitchFamily="18" charset="0"/>
              </a:rPr>
              <a:t>los </a:t>
            </a:r>
            <a:r>
              <a:rPr sz="2400" spc="-5" dirty="0">
                <a:solidFill>
                  <a:prstClr val="black"/>
                </a:solidFill>
                <a:latin typeface="Times New Roman" panose="02020603050405020304" pitchFamily="18" charset="0"/>
                <a:cs typeface="Times New Roman" panose="02020603050405020304" pitchFamily="18" charset="0"/>
              </a:rPr>
              <a:t>distintos tipos </a:t>
            </a:r>
            <a:r>
              <a:rPr sz="2400" dirty="0">
                <a:solidFill>
                  <a:prstClr val="black"/>
                </a:solidFill>
                <a:latin typeface="Times New Roman" panose="02020603050405020304" pitchFamily="18" charset="0"/>
                <a:cs typeface="Times New Roman" panose="02020603050405020304" pitchFamily="18" charset="0"/>
              </a:rPr>
              <a:t>en un </a:t>
            </a:r>
            <a:r>
              <a:rPr sz="2400" spc="-5" dirty="0">
                <a:solidFill>
                  <a:prstClr val="black"/>
                </a:solidFill>
                <a:latin typeface="Times New Roman" panose="02020603050405020304" pitchFamily="18" charset="0"/>
                <a:cs typeface="Times New Roman" panose="02020603050405020304" pitchFamily="18" charset="0"/>
              </a:rPr>
              <a:t>programa </a:t>
            </a:r>
            <a:r>
              <a:rPr sz="2400" dirty="0">
                <a:solidFill>
                  <a:prstClr val="black"/>
                </a:solidFill>
                <a:latin typeface="Times New Roman" panose="02020603050405020304" pitchFamily="18" charset="0"/>
                <a:cs typeface="Times New Roman" panose="02020603050405020304" pitchFamily="18" charset="0"/>
              </a:rPr>
              <a:t>en C#. </a:t>
            </a:r>
            <a:r>
              <a:rPr sz="2400" spc="-5" dirty="0">
                <a:solidFill>
                  <a:prstClr val="black"/>
                </a:solidFill>
                <a:latin typeface="Times New Roman" panose="02020603050405020304" pitchFamily="18" charset="0"/>
                <a:cs typeface="Times New Roman" panose="02020603050405020304" pitchFamily="18" charset="0"/>
              </a:rPr>
              <a:t>Es </a:t>
            </a:r>
            <a:r>
              <a:rPr sz="2400" dirty="0">
                <a:solidFill>
                  <a:prstClr val="black"/>
                </a:solidFill>
                <a:latin typeface="Times New Roman" panose="02020603050405020304" pitchFamily="18" charset="0"/>
                <a:cs typeface="Times New Roman" panose="02020603050405020304" pitchFamily="18" charset="0"/>
              </a:rPr>
              <a:t> similar a una </a:t>
            </a:r>
            <a:r>
              <a:rPr sz="2400" spc="-5" dirty="0">
                <a:solidFill>
                  <a:prstClr val="black"/>
                </a:solidFill>
                <a:latin typeface="Times New Roman" panose="02020603050405020304" pitchFamily="18" charset="0"/>
                <a:cs typeface="Times New Roman" panose="02020603050405020304" pitchFamily="18" charset="0"/>
              </a:rPr>
              <a:t>carpeta. Permiten </a:t>
            </a:r>
            <a:r>
              <a:rPr sz="2400" dirty="0">
                <a:solidFill>
                  <a:prstClr val="black"/>
                </a:solidFill>
                <a:latin typeface="Times New Roman" panose="02020603050405020304" pitchFamily="18" charset="0"/>
                <a:cs typeface="Times New Roman" panose="02020603050405020304" pitchFamily="18" charset="0"/>
              </a:rPr>
              <a:t>a las clases </a:t>
            </a:r>
            <a:r>
              <a:rPr sz="2400" spc="-5" dirty="0">
                <a:solidFill>
                  <a:prstClr val="black"/>
                </a:solidFill>
                <a:latin typeface="Times New Roman" panose="02020603050405020304" pitchFamily="18" charset="0"/>
                <a:cs typeface="Times New Roman" panose="02020603050405020304" pitchFamily="18" charset="0"/>
              </a:rPr>
              <a:t>tener </a:t>
            </a:r>
            <a:r>
              <a:rPr sz="2400" dirty="0">
                <a:solidFill>
                  <a:prstClr val="black"/>
                </a:solidFill>
                <a:latin typeface="Times New Roman" panose="02020603050405020304" pitchFamily="18" charset="0"/>
                <a:cs typeface="Times New Roman" panose="02020603050405020304" pitchFamily="18" charset="0"/>
              </a:rPr>
              <a:t>un </a:t>
            </a:r>
            <a:r>
              <a:rPr sz="2400" spc="-5" dirty="0">
                <a:solidFill>
                  <a:prstClr val="black"/>
                </a:solidFill>
                <a:latin typeface="Times New Roman" panose="02020603050405020304" pitchFamily="18" charset="0"/>
                <a:cs typeface="Times New Roman" panose="02020603050405020304" pitchFamily="18" charset="0"/>
              </a:rPr>
              <a:t>nombre </a:t>
            </a:r>
            <a:r>
              <a:rPr sz="2400" dirty="0">
                <a:solidFill>
                  <a:prstClr val="black"/>
                </a:solidFill>
                <a:latin typeface="Times New Roman" panose="02020603050405020304" pitchFamily="18" charset="0"/>
                <a:cs typeface="Times New Roman" panose="02020603050405020304" pitchFamily="18" charset="0"/>
              </a:rPr>
              <a:t> completo</a:t>
            </a:r>
            <a:r>
              <a:rPr sz="2400" spc="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único.</a:t>
            </a:r>
            <a:r>
              <a:rPr sz="2400" spc="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Un</a:t>
            </a:r>
            <a:r>
              <a:rPr sz="2400" spc="5" dirty="0">
                <a:solidFill>
                  <a:prstClr val="black"/>
                </a:solidFill>
                <a:latin typeface="Times New Roman" panose="02020603050405020304" pitchFamily="18" charset="0"/>
                <a:cs typeface="Times New Roman" panose="02020603050405020304" pitchFamily="18" charset="0"/>
              </a:rPr>
              <a:t> </a:t>
            </a:r>
            <a:r>
              <a:rPr sz="2400" spc="-5" dirty="0">
                <a:solidFill>
                  <a:prstClr val="black"/>
                </a:solidFill>
                <a:latin typeface="Times New Roman" panose="02020603050405020304" pitchFamily="18" charset="0"/>
                <a:cs typeface="Times New Roman" panose="02020603050405020304" pitchFamily="18" charset="0"/>
              </a:rPr>
              <a:t>programa</a:t>
            </a:r>
            <a:r>
              <a:rPr sz="2400" dirty="0">
                <a:solidFill>
                  <a:prstClr val="black"/>
                </a:solidFill>
                <a:latin typeface="Times New Roman" panose="02020603050405020304" pitchFamily="18" charset="0"/>
                <a:cs typeface="Times New Roman" panose="02020603050405020304" pitchFamily="18" charset="0"/>
              </a:rPr>
              <a:t> en</a:t>
            </a:r>
            <a:r>
              <a:rPr sz="2400" spc="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C#</a:t>
            </a:r>
            <a:r>
              <a:rPr sz="2400" spc="5"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contiene</a:t>
            </a:r>
            <a:r>
              <a:rPr sz="2400" spc="5" dirty="0">
                <a:solidFill>
                  <a:prstClr val="black"/>
                </a:solidFill>
                <a:latin typeface="Times New Roman" panose="02020603050405020304" pitchFamily="18" charset="0"/>
                <a:cs typeface="Times New Roman" panose="02020603050405020304" pitchFamily="18" charset="0"/>
              </a:rPr>
              <a:t> </a:t>
            </a:r>
            <a:r>
              <a:rPr sz="2400" spc="-5" dirty="0">
                <a:solidFill>
                  <a:prstClr val="black"/>
                </a:solidFill>
                <a:latin typeface="Times New Roman" panose="02020603050405020304" pitchFamily="18" charset="0"/>
                <a:cs typeface="Times New Roman" panose="02020603050405020304" pitchFamily="18" charset="0"/>
              </a:rPr>
              <a:t>uno</a:t>
            </a:r>
            <a:r>
              <a:rPr sz="2400" dirty="0">
                <a:solidFill>
                  <a:prstClr val="black"/>
                </a:solidFill>
                <a:latin typeface="Times New Roman" panose="02020603050405020304" pitchFamily="18" charset="0"/>
                <a:cs typeface="Times New Roman" panose="02020603050405020304" pitchFamily="18" charset="0"/>
              </a:rPr>
              <a:t> o</a:t>
            </a:r>
            <a:r>
              <a:rPr sz="2400" spc="5" dirty="0">
                <a:solidFill>
                  <a:prstClr val="black"/>
                </a:solidFill>
                <a:latin typeface="Times New Roman" panose="02020603050405020304" pitchFamily="18" charset="0"/>
                <a:cs typeface="Times New Roman" panose="02020603050405020304" pitchFamily="18" charset="0"/>
              </a:rPr>
              <a:t> </a:t>
            </a:r>
            <a:r>
              <a:rPr sz="2400" spc="-15" dirty="0">
                <a:solidFill>
                  <a:prstClr val="black"/>
                </a:solidFill>
                <a:latin typeface="Times New Roman" panose="02020603050405020304" pitchFamily="18" charset="0"/>
                <a:cs typeface="Times New Roman" panose="02020603050405020304" pitchFamily="18" charset="0"/>
              </a:rPr>
              <a:t>más </a:t>
            </a:r>
            <a:r>
              <a:rPr sz="2400" spc="-10" dirty="0">
                <a:solidFill>
                  <a:prstClr val="black"/>
                </a:solidFill>
                <a:latin typeface="Times New Roman" panose="02020603050405020304" pitchFamily="18" charset="0"/>
                <a:cs typeface="Times New Roman" panose="02020603050405020304" pitchFamily="18" charset="0"/>
              </a:rPr>
              <a:t> </a:t>
            </a:r>
            <a:r>
              <a:rPr sz="2400" dirty="0">
                <a:solidFill>
                  <a:prstClr val="black"/>
                </a:solidFill>
                <a:latin typeface="Times New Roman" panose="02020603050405020304" pitchFamily="18" charset="0"/>
                <a:cs typeface="Times New Roman" panose="02020603050405020304" pitchFamily="18" charset="0"/>
              </a:rPr>
              <a:t>namespace.</a:t>
            </a:r>
          </a:p>
        </p:txBody>
      </p:sp>
    </p:spTree>
    <p:extLst>
      <p:ext uri="{BB962C8B-B14F-4D97-AF65-F5344CB8AC3E}">
        <p14:creationId xmlns:p14="http://schemas.microsoft.com/office/powerpoint/2010/main" val="2249537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917BD4A-69B3-FE0E-FCF0-833B40B53484}"/>
              </a:ext>
            </a:extLst>
          </p:cNvPr>
          <p:cNvSpPr txBox="1">
            <a:spLocks/>
          </p:cNvSpPr>
          <p:nvPr/>
        </p:nvSpPr>
        <p:spPr>
          <a:xfrm>
            <a:off x="2420804" y="35512"/>
            <a:ext cx="7161000" cy="567463"/>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s-PE" sz="3600" b="1" kern="0" spc="-5" dirty="0">
                <a:solidFill>
                  <a:srgbClr val="006FC0"/>
                </a:solidFill>
                <a:latin typeface="Arial"/>
                <a:cs typeface="Arial"/>
              </a:rPr>
              <a:t>Windows Forms: Hola mundo</a:t>
            </a:r>
          </a:p>
        </p:txBody>
      </p:sp>
      <p:sp>
        <p:nvSpPr>
          <p:cNvPr id="3" name="object 3">
            <a:extLst>
              <a:ext uri="{FF2B5EF4-FFF2-40B4-BE49-F238E27FC236}">
                <a16:creationId xmlns:a16="http://schemas.microsoft.com/office/drawing/2014/main" id="{72D7245F-09CF-547B-0DA8-47866AE1A429}"/>
              </a:ext>
            </a:extLst>
          </p:cNvPr>
          <p:cNvSpPr txBox="1"/>
          <p:nvPr/>
        </p:nvSpPr>
        <p:spPr>
          <a:xfrm>
            <a:off x="1553592" y="792086"/>
            <a:ext cx="8895425" cy="5859938"/>
          </a:xfrm>
          <a:prstGeom prst="rect">
            <a:avLst/>
          </a:prstGeom>
        </p:spPr>
        <p:txBody>
          <a:bodyPr vert="horz" wrap="square" lIns="0" tIns="12065" rIns="0" bIns="0" rtlCol="0">
            <a:spAutoFit/>
          </a:bodyPr>
          <a:lstStyle/>
          <a:p>
            <a:pPr marL="12700">
              <a:lnSpc>
                <a:spcPct val="100000"/>
              </a:lnSpc>
              <a:spcBef>
                <a:spcPts val="95"/>
              </a:spcBef>
            </a:pPr>
            <a:r>
              <a:rPr sz="2000" spc="-5" dirty="0">
                <a:solidFill>
                  <a:srgbClr val="0000FF"/>
                </a:solidFill>
                <a:latin typeface="Consolas"/>
                <a:cs typeface="Consolas"/>
              </a:rPr>
              <a:t>using</a:t>
            </a:r>
            <a:r>
              <a:rPr sz="2000" spc="-50" dirty="0">
                <a:solidFill>
                  <a:srgbClr val="0000FF"/>
                </a:solidFill>
                <a:latin typeface="Consolas"/>
                <a:cs typeface="Consolas"/>
              </a:rPr>
              <a:t> </a:t>
            </a:r>
            <a:r>
              <a:rPr sz="2000" spc="-10" dirty="0">
                <a:latin typeface="Consolas"/>
                <a:cs typeface="Consolas"/>
              </a:rPr>
              <a:t>System;</a:t>
            </a:r>
            <a:endParaRPr sz="2000" dirty="0">
              <a:latin typeface="Consolas"/>
              <a:cs typeface="Consolas"/>
            </a:endParaRPr>
          </a:p>
          <a:p>
            <a:pPr marL="12700">
              <a:lnSpc>
                <a:spcPct val="100000"/>
              </a:lnSpc>
              <a:spcBef>
                <a:spcPts val="5"/>
              </a:spcBef>
            </a:pPr>
            <a:r>
              <a:rPr sz="2000" spc="-10" dirty="0">
                <a:solidFill>
                  <a:srgbClr val="0000FF"/>
                </a:solidFill>
                <a:latin typeface="Consolas"/>
                <a:cs typeface="Consolas"/>
              </a:rPr>
              <a:t>using</a:t>
            </a:r>
            <a:r>
              <a:rPr sz="2000" spc="-20" dirty="0">
                <a:solidFill>
                  <a:srgbClr val="0000FF"/>
                </a:solidFill>
                <a:latin typeface="Consolas"/>
                <a:cs typeface="Consolas"/>
              </a:rPr>
              <a:t> </a:t>
            </a:r>
            <a:r>
              <a:rPr sz="2000" spc="-10" dirty="0">
                <a:latin typeface="Consolas"/>
                <a:cs typeface="Consolas"/>
              </a:rPr>
              <a:t>System.Windows.Forms;</a:t>
            </a:r>
            <a:endParaRPr sz="2000" dirty="0">
              <a:latin typeface="Consolas"/>
              <a:cs typeface="Consolas"/>
            </a:endParaRPr>
          </a:p>
          <a:p>
            <a:pPr>
              <a:lnSpc>
                <a:spcPct val="100000"/>
              </a:lnSpc>
              <a:spcBef>
                <a:spcPts val="45"/>
              </a:spcBef>
            </a:pPr>
            <a:endParaRPr sz="2000" dirty="0">
              <a:latin typeface="Consolas"/>
              <a:cs typeface="Consolas"/>
            </a:endParaRPr>
          </a:p>
          <a:p>
            <a:pPr marL="12700">
              <a:lnSpc>
                <a:spcPct val="100000"/>
              </a:lnSpc>
            </a:pPr>
            <a:r>
              <a:rPr sz="2000" spc="-10" dirty="0">
                <a:solidFill>
                  <a:srgbClr val="0000FF"/>
                </a:solidFill>
                <a:latin typeface="Consolas"/>
                <a:cs typeface="Consolas"/>
              </a:rPr>
              <a:t>namespace</a:t>
            </a:r>
            <a:r>
              <a:rPr sz="2000" spc="-45" dirty="0">
                <a:solidFill>
                  <a:srgbClr val="0000FF"/>
                </a:solidFill>
                <a:latin typeface="Consolas"/>
                <a:cs typeface="Consolas"/>
              </a:rPr>
              <a:t> </a:t>
            </a:r>
            <a:r>
              <a:rPr sz="2000" spc="-5" dirty="0">
                <a:latin typeface="Consolas"/>
                <a:cs typeface="Consolas"/>
              </a:rPr>
              <a:t>WindowsFormsApp</a:t>
            </a:r>
            <a:endParaRPr sz="2000" dirty="0">
              <a:latin typeface="Consolas"/>
              <a:cs typeface="Consolas"/>
            </a:endParaRPr>
          </a:p>
          <a:p>
            <a:pPr marL="12700">
              <a:lnSpc>
                <a:spcPct val="100000"/>
              </a:lnSpc>
            </a:pPr>
            <a:r>
              <a:rPr sz="2000" spc="-5" dirty="0">
                <a:latin typeface="Consolas"/>
                <a:cs typeface="Consolas"/>
              </a:rPr>
              <a:t>{</a:t>
            </a:r>
            <a:endParaRPr sz="2000" dirty="0">
              <a:latin typeface="Consolas"/>
              <a:cs typeface="Consolas"/>
            </a:endParaRPr>
          </a:p>
          <a:p>
            <a:pPr marL="457834">
              <a:lnSpc>
                <a:spcPct val="100000"/>
              </a:lnSpc>
            </a:pPr>
            <a:r>
              <a:rPr sz="2000" spc="-5" dirty="0">
                <a:solidFill>
                  <a:srgbClr val="0000FF"/>
                </a:solidFill>
                <a:latin typeface="Consolas"/>
                <a:cs typeface="Consolas"/>
              </a:rPr>
              <a:t>public</a:t>
            </a:r>
            <a:r>
              <a:rPr sz="2000" spc="-20" dirty="0">
                <a:solidFill>
                  <a:srgbClr val="0000FF"/>
                </a:solidFill>
                <a:latin typeface="Consolas"/>
                <a:cs typeface="Consolas"/>
              </a:rPr>
              <a:t> </a:t>
            </a:r>
            <a:r>
              <a:rPr sz="2000" spc="-10" dirty="0">
                <a:solidFill>
                  <a:srgbClr val="0000FF"/>
                </a:solidFill>
                <a:latin typeface="Consolas"/>
                <a:cs typeface="Consolas"/>
              </a:rPr>
              <a:t>partial</a:t>
            </a:r>
            <a:r>
              <a:rPr sz="2000" spc="-15" dirty="0">
                <a:solidFill>
                  <a:srgbClr val="0000FF"/>
                </a:solidFill>
                <a:latin typeface="Consolas"/>
                <a:cs typeface="Consolas"/>
              </a:rPr>
              <a:t> </a:t>
            </a:r>
            <a:r>
              <a:rPr sz="2000" spc="-5" dirty="0">
                <a:solidFill>
                  <a:srgbClr val="0000FF"/>
                </a:solidFill>
                <a:latin typeface="Consolas"/>
                <a:cs typeface="Consolas"/>
              </a:rPr>
              <a:t>class</a:t>
            </a:r>
            <a:r>
              <a:rPr sz="2000" spc="-20" dirty="0">
                <a:solidFill>
                  <a:srgbClr val="0000FF"/>
                </a:solidFill>
                <a:latin typeface="Consolas"/>
                <a:cs typeface="Consolas"/>
              </a:rPr>
              <a:t> </a:t>
            </a:r>
            <a:r>
              <a:rPr sz="2000" spc="-10" dirty="0">
                <a:solidFill>
                  <a:srgbClr val="2B91AE"/>
                </a:solidFill>
                <a:latin typeface="Consolas"/>
                <a:cs typeface="Consolas"/>
              </a:rPr>
              <a:t>Form1</a:t>
            </a:r>
            <a:r>
              <a:rPr sz="2000" spc="-20" dirty="0">
                <a:solidFill>
                  <a:srgbClr val="2B91AE"/>
                </a:solidFill>
                <a:latin typeface="Consolas"/>
                <a:cs typeface="Consolas"/>
              </a:rPr>
              <a:t> </a:t>
            </a:r>
            <a:r>
              <a:rPr sz="2000" spc="-5" dirty="0">
                <a:latin typeface="Consolas"/>
                <a:cs typeface="Consolas"/>
              </a:rPr>
              <a:t>:</a:t>
            </a:r>
            <a:r>
              <a:rPr sz="2000" spc="-15" dirty="0">
                <a:latin typeface="Consolas"/>
                <a:cs typeface="Consolas"/>
              </a:rPr>
              <a:t> </a:t>
            </a:r>
            <a:r>
              <a:rPr sz="2000" spc="-10" dirty="0">
                <a:solidFill>
                  <a:srgbClr val="2B91AE"/>
                </a:solidFill>
                <a:latin typeface="Consolas"/>
                <a:cs typeface="Consolas"/>
              </a:rPr>
              <a:t>Form</a:t>
            </a:r>
            <a:endParaRPr sz="2000" dirty="0">
              <a:latin typeface="Consolas"/>
              <a:cs typeface="Consolas"/>
            </a:endParaRPr>
          </a:p>
          <a:p>
            <a:pPr marL="457834">
              <a:lnSpc>
                <a:spcPct val="100000"/>
              </a:lnSpc>
              <a:spcBef>
                <a:spcPts val="5"/>
              </a:spcBef>
            </a:pPr>
            <a:r>
              <a:rPr sz="2000" spc="-5" dirty="0">
                <a:latin typeface="Consolas"/>
                <a:cs typeface="Consolas"/>
              </a:rPr>
              <a:t>{</a:t>
            </a:r>
            <a:endParaRPr sz="2000" dirty="0">
              <a:latin typeface="Consolas"/>
              <a:cs typeface="Consolas"/>
            </a:endParaRPr>
          </a:p>
          <a:p>
            <a:pPr marL="902969">
              <a:lnSpc>
                <a:spcPct val="100000"/>
              </a:lnSpc>
            </a:pPr>
            <a:r>
              <a:rPr sz="2000" spc="-10" dirty="0">
                <a:solidFill>
                  <a:srgbClr val="0000FF"/>
                </a:solidFill>
                <a:latin typeface="Consolas"/>
                <a:cs typeface="Consolas"/>
              </a:rPr>
              <a:t>public</a:t>
            </a:r>
            <a:r>
              <a:rPr sz="2000" spc="-60" dirty="0">
                <a:solidFill>
                  <a:srgbClr val="0000FF"/>
                </a:solidFill>
                <a:latin typeface="Consolas"/>
                <a:cs typeface="Consolas"/>
              </a:rPr>
              <a:t> </a:t>
            </a:r>
            <a:r>
              <a:rPr sz="2000" spc="-10" dirty="0">
                <a:latin typeface="Consolas"/>
                <a:cs typeface="Consolas"/>
              </a:rPr>
              <a:t>Form1()</a:t>
            </a:r>
            <a:endParaRPr sz="2000" dirty="0">
              <a:latin typeface="Consolas"/>
              <a:cs typeface="Consolas"/>
            </a:endParaRPr>
          </a:p>
          <a:p>
            <a:pPr marL="902969">
              <a:lnSpc>
                <a:spcPct val="100000"/>
              </a:lnSpc>
            </a:pPr>
            <a:r>
              <a:rPr sz="2000" spc="-5" dirty="0">
                <a:latin typeface="Consolas"/>
                <a:cs typeface="Consolas"/>
              </a:rPr>
              <a:t>{</a:t>
            </a:r>
            <a:endParaRPr sz="2000" dirty="0">
              <a:latin typeface="Consolas"/>
              <a:cs typeface="Consolas"/>
            </a:endParaRPr>
          </a:p>
          <a:p>
            <a:pPr marL="1347470">
              <a:lnSpc>
                <a:spcPct val="100000"/>
              </a:lnSpc>
            </a:pPr>
            <a:r>
              <a:rPr sz="2000" spc="-10" dirty="0">
                <a:latin typeface="Consolas"/>
                <a:cs typeface="Consolas"/>
              </a:rPr>
              <a:t>InitializeComponent();</a:t>
            </a:r>
            <a:endParaRPr sz="2000" dirty="0">
              <a:latin typeface="Consolas"/>
              <a:cs typeface="Consolas"/>
            </a:endParaRPr>
          </a:p>
          <a:p>
            <a:pPr marL="902969">
              <a:lnSpc>
                <a:spcPct val="100000"/>
              </a:lnSpc>
            </a:pPr>
            <a:r>
              <a:rPr sz="2000" spc="-5" dirty="0">
                <a:latin typeface="Consolas"/>
                <a:cs typeface="Consolas"/>
              </a:rPr>
              <a:t>}</a:t>
            </a:r>
            <a:endParaRPr sz="2000" dirty="0">
              <a:latin typeface="Consolas"/>
              <a:cs typeface="Consolas"/>
            </a:endParaRPr>
          </a:p>
          <a:p>
            <a:pPr>
              <a:lnSpc>
                <a:spcPct val="100000"/>
              </a:lnSpc>
              <a:spcBef>
                <a:spcPts val="45"/>
              </a:spcBef>
            </a:pPr>
            <a:endParaRPr sz="2000" dirty="0">
              <a:latin typeface="Consolas"/>
              <a:cs typeface="Consolas"/>
            </a:endParaRPr>
          </a:p>
          <a:p>
            <a:pPr marL="902969">
              <a:lnSpc>
                <a:spcPct val="100000"/>
              </a:lnSpc>
            </a:pPr>
            <a:r>
              <a:rPr sz="2000" spc="-10" dirty="0">
                <a:solidFill>
                  <a:srgbClr val="0000FF"/>
                </a:solidFill>
                <a:latin typeface="Consolas"/>
                <a:cs typeface="Consolas"/>
              </a:rPr>
              <a:t>private</a:t>
            </a:r>
            <a:r>
              <a:rPr sz="2000" spc="-15" dirty="0">
                <a:solidFill>
                  <a:srgbClr val="0000FF"/>
                </a:solidFill>
                <a:latin typeface="Consolas"/>
                <a:cs typeface="Consolas"/>
              </a:rPr>
              <a:t> </a:t>
            </a:r>
            <a:r>
              <a:rPr sz="2000" spc="-10" dirty="0">
                <a:solidFill>
                  <a:srgbClr val="0000FF"/>
                </a:solidFill>
                <a:latin typeface="Consolas"/>
                <a:cs typeface="Consolas"/>
              </a:rPr>
              <a:t>void </a:t>
            </a:r>
            <a:r>
              <a:rPr sz="2000" spc="-5" dirty="0">
                <a:latin typeface="Consolas"/>
                <a:cs typeface="Consolas"/>
              </a:rPr>
              <a:t>btnSaludar_Click(</a:t>
            </a:r>
            <a:r>
              <a:rPr sz="2000" spc="-5" dirty="0">
                <a:solidFill>
                  <a:srgbClr val="0000FF"/>
                </a:solidFill>
                <a:latin typeface="Consolas"/>
                <a:cs typeface="Consolas"/>
              </a:rPr>
              <a:t>object</a:t>
            </a:r>
            <a:r>
              <a:rPr sz="2000" spc="-15" dirty="0">
                <a:solidFill>
                  <a:srgbClr val="0000FF"/>
                </a:solidFill>
                <a:latin typeface="Consolas"/>
                <a:cs typeface="Consolas"/>
              </a:rPr>
              <a:t> </a:t>
            </a:r>
            <a:r>
              <a:rPr sz="2000" spc="-10" dirty="0">
                <a:latin typeface="Consolas"/>
                <a:cs typeface="Consolas"/>
              </a:rPr>
              <a:t>sender, </a:t>
            </a:r>
            <a:r>
              <a:rPr sz="2000" spc="-5" dirty="0">
                <a:solidFill>
                  <a:srgbClr val="2B91AE"/>
                </a:solidFill>
                <a:latin typeface="Consolas"/>
                <a:cs typeface="Consolas"/>
              </a:rPr>
              <a:t>EventArgs</a:t>
            </a:r>
            <a:r>
              <a:rPr sz="2000" spc="-15" dirty="0">
                <a:solidFill>
                  <a:srgbClr val="2B91AE"/>
                </a:solidFill>
                <a:latin typeface="Consolas"/>
                <a:cs typeface="Consolas"/>
              </a:rPr>
              <a:t> </a:t>
            </a:r>
            <a:r>
              <a:rPr sz="2000" spc="-10" dirty="0">
                <a:latin typeface="Consolas"/>
                <a:cs typeface="Consolas"/>
              </a:rPr>
              <a:t>e)</a:t>
            </a:r>
            <a:endParaRPr sz="2000" dirty="0">
              <a:latin typeface="Consolas"/>
              <a:cs typeface="Consolas"/>
            </a:endParaRPr>
          </a:p>
          <a:p>
            <a:pPr marL="902969">
              <a:lnSpc>
                <a:spcPct val="100000"/>
              </a:lnSpc>
            </a:pPr>
            <a:r>
              <a:rPr sz="2000" spc="-5" dirty="0">
                <a:latin typeface="Consolas"/>
                <a:cs typeface="Consolas"/>
              </a:rPr>
              <a:t>{</a:t>
            </a:r>
            <a:endParaRPr sz="2000" dirty="0">
              <a:latin typeface="Consolas"/>
              <a:cs typeface="Consolas"/>
            </a:endParaRPr>
          </a:p>
          <a:p>
            <a:pPr marL="1347470">
              <a:lnSpc>
                <a:spcPct val="100000"/>
              </a:lnSpc>
            </a:pPr>
            <a:r>
              <a:rPr sz="2000" spc="-10" dirty="0">
                <a:solidFill>
                  <a:srgbClr val="2B91AE"/>
                </a:solidFill>
                <a:latin typeface="Consolas"/>
                <a:cs typeface="Consolas"/>
              </a:rPr>
              <a:t>MessageBox</a:t>
            </a:r>
            <a:r>
              <a:rPr sz="2000" spc="-10" dirty="0">
                <a:latin typeface="Consolas"/>
                <a:cs typeface="Consolas"/>
              </a:rPr>
              <a:t>.Show(</a:t>
            </a:r>
            <a:r>
              <a:rPr sz="2000" spc="-10" dirty="0">
                <a:solidFill>
                  <a:srgbClr val="A21515"/>
                </a:solidFill>
                <a:latin typeface="Consolas"/>
                <a:cs typeface="Consolas"/>
              </a:rPr>
              <a:t>"Hola </a:t>
            </a:r>
            <a:r>
              <a:rPr sz="2000" spc="-5" dirty="0">
                <a:solidFill>
                  <a:srgbClr val="A21515"/>
                </a:solidFill>
                <a:latin typeface="Consolas"/>
                <a:cs typeface="Consolas"/>
              </a:rPr>
              <a:t>" </a:t>
            </a:r>
            <a:r>
              <a:rPr sz="2000" spc="-5" dirty="0">
                <a:latin typeface="Consolas"/>
                <a:cs typeface="Consolas"/>
              </a:rPr>
              <a:t>+ txtNombre.Text</a:t>
            </a:r>
            <a:r>
              <a:rPr sz="2000" dirty="0">
                <a:latin typeface="Consolas"/>
                <a:cs typeface="Consolas"/>
              </a:rPr>
              <a:t> </a:t>
            </a:r>
            <a:r>
              <a:rPr sz="2000" spc="-5" dirty="0">
                <a:latin typeface="Consolas"/>
                <a:cs typeface="Consolas"/>
              </a:rPr>
              <a:t>+</a:t>
            </a:r>
            <a:r>
              <a:rPr sz="2000" spc="-10" dirty="0">
                <a:latin typeface="Consolas"/>
                <a:cs typeface="Consolas"/>
              </a:rPr>
              <a:t> </a:t>
            </a:r>
            <a:r>
              <a:rPr sz="2000" spc="-10" dirty="0">
                <a:solidFill>
                  <a:srgbClr val="A21515"/>
                </a:solidFill>
                <a:latin typeface="Consolas"/>
                <a:cs typeface="Consolas"/>
              </a:rPr>
              <a:t>",</a:t>
            </a:r>
            <a:r>
              <a:rPr sz="2000" dirty="0">
                <a:solidFill>
                  <a:srgbClr val="A21515"/>
                </a:solidFill>
                <a:latin typeface="Consolas"/>
                <a:cs typeface="Consolas"/>
              </a:rPr>
              <a:t> </a:t>
            </a:r>
            <a:r>
              <a:rPr sz="2000" spc="-5" dirty="0">
                <a:solidFill>
                  <a:srgbClr val="A21515"/>
                </a:solidFill>
                <a:latin typeface="Consolas"/>
                <a:cs typeface="Consolas"/>
              </a:rPr>
              <a:t>como</a:t>
            </a:r>
            <a:r>
              <a:rPr sz="2000" spc="-10" dirty="0">
                <a:solidFill>
                  <a:srgbClr val="A21515"/>
                </a:solidFill>
                <a:latin typeface="Consolas"/>
                <a:cs typeface="Consolas"/>
              </a:rPr>
              <a:t> estás?"</a:t>
            </a:r>
            <a:r>
              <a:rPr sz="2000" spc="-10" dirty="0">
                <a:latin typeface="Consolas"/>
                <a:cs typeface="Consolas"/>
              </a:rPr>
              <a:t>);</a:t>
            </a:r>
            <a:endParaRPr sz="2000" dirty="0">
              <a:latin typeface="Consolas"/>
              <a:cs typeface="Consolas"/>
            </a:endParaRPr>
          </a:p>
          <a:p>
            <a:pPr marL="902969">
              <a:lnSpc>
                <a:spcPct val="100000"/>
              </a:lnSpc>
            </a:pPr>
            <a:r>
              <a:rPr sz="2000" spc="-5" dirty="0">
                <a:latin typeface="Consolas"/>
                <a:cs typeface="Consolas"/>
              </a:rPr>
              <a:t>}</a:t>
            </a:r>
            <a:endParaRPr sz="2000" dirty="0">
              <a:latin typeface="Consolas"/>
              <a:cs typeface="Consolas"/>
            </a:endParaRPr>
          </a:p>
          <a:p>
            <a:pPr marL="457834">
              <a:lnSpc>
                <a:spcPct val="100000"/>
              </a:lnSpc>
              <a:spcBef>
                <a:spcPts val="5"/>
              </a:spcBef>
            </a:pPr>
            <a:r>
              <a:rPr sz="2000" spc="-5" dirty="0">
                <a:latin typeface="Consolas"/>
                <a:cs typeface="Consolas"/>
              </a:rPr>
              <a:t>}</a:t>
            </a:r>
            <a:endParaRPr sz="2000" dirty="0">
              <a:latin typeface="Consolas"/>
              <a:cs typeface="Consolas"/>
            </a:endParaRPr>
          </a:p>
          <a:p>
            <a:pPr marL="12700">
              <a:lnSpc>
                <a:spcPct val="100000"/>
              </a:lnSpc>
            </a:pPr>
            <a:r>
              <a:rPr sz="2000" spc="-5" dirty="0">
                <a:latin typeface="Consolas"/>
                <a:cs typeface="Consolas"/>
              </a:rPr>
              <a:t>}</a:t>
            </a:r>
            <a:endParaRPr sz="2000" dirty="0">
              <a:latin typeface="Consolas"/>
              <a:cs typeface="Consolas"/>
            </a:endParaRPr>
          </a:p>
        </p:txBody>
      </p:sp>
    </p:spTree>
    <p:extLst>
      <p:ext uri="{BB962C8B-B14F-4D97-AF65-F5344CB8AC3E}">
        <p14:creationId xmlns:p14="http://schemas.microsoft.com/office/powerpoint/2010/main" val="390562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342F1D7-C6BB-23FD-D583-7CE9B7E5B446}"/>
              </a:ext>
            </a:extLst>
          </p:cNvPr>
          <p:cNvSpPr txBox="1">
            <a:spLocks/>
          </p:cNvSpPr>
          <p:nvPr/>
        </p:nvSpPr>
        <p:spPr>
          <a:xfrm>
            <a:off x="3008680" y="116523"/>
            <a:ext cx="6477635" cy="57404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s-PE" sz="3600" b="1" kern="0" spc="-5" dirty="0">
                <a:solidFill>
                  <a:srgbClr val="006FC0"/>
                </a:solidFill>
                <a:latin typeface="Arial"/>
                <a:cs typeface="Arial"/>
              </a:rPr>
              <a:t>Windows Forms: Hola mundo</a:t>
            </a:r>
          </a:p>
        </p:txBody>
      </p:sp>
      <p:pic>
        <p:nvPicPr>
          <p:cNvPr id="3" name="object 3">
            <a:extLst>
              <a:ext uri="{FF2B5EF4-FFF2-40B4-BE49-F238E27FC236}">
                <a16:creationId xmlns:a16="http://schemas.microsoft.com/office/drawing/2014/main" id="{52B01C3A-F9C2-A1B1-3577-F2106E9FC3A4}"/>
              </a:ext>
            </a:extLst>
          </p:cNvPr>
          <p:cNvPicPr/>
          <p:nvPr/>
        </p:nvPicPr>
        <p:blipFill>
          <a:blip r:embed="rId2" cstate="print"/>
          <a:stretch>
            <a:fillRect/>
          </a:stretch>
        </p:blipFill>
        <p:spPr>
          <a:xfrm>
            <a:off x="3218694" y="899809"/>
            <a:ext cx="6057606" cy="5714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6703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CB18FB-AF62-8A70-B9F9-6AA998F5D23F}"/>
              </a:ext>
            </a:extLst>
          </p:cNvPr>
          <p:cNvSpPr txBox="1">
            <a:spLocks/>
          </p:cNvSpPr>
          <p:nvPr/>
        </p:nvSpPr>
        <p:spPr>
          <a:xfrm>
            <a:off x="1397074" y="54314"/>
            <a:ext cx="9149598" cy="56682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marR="5080">
              <a:lnSpc>
                <a:spcPct val="100000"/>
              </a:lnSpc>
              <a:spcBef>
                <a:spcPts val="100"/>
              </a:spcBef>
            </a:pPr>
            <a:r>
              <a:rPr lang="es-ES" sz="3600" b="1" kern="0" spc="-5" dirty="0">
                <a:solidFill>
                  <a:srgbClr val="006FC0"/>
                </a:solidFill>
                <a:latin typeface="Arial"/>
                <a:cs typeface="Arial"/>
              </a:rPr>
              <a:t>Controles y componentes por  función</a:t>
            </a:r>
          </a:p>
        </p:txBody>
      </p:sp>
      <p:sp>
        <p:nvSpPr>
          <p:cNvPr id="5" name="CuadroTexto 4">
            <a:extLst>
              <a:ext uri="{FF2B5EF4-FFF2-40B4-BE49-F238E27FC236}">
                <a16:creationId xmlns:a16="http://schemas.microsoft.com/office/drawing/2014/main" id="{3B19F4BB-26A2-BF51-6DE7-6DF434955F7D}"/>
              </a:ext>
            </a:extLst>
          </p:cNvPr>
          <p:cNvSpPr txBox="1"/>
          <p:nvPr/>
        </p:nvSpPr>
        <p:spPr>
          <a:xfrm>
            <a:off x="1677880" y="686094"/>
            <a:ext cx="9836457" cy="6145272"/>
          </a:xfrm>
          <a:prstGeom prst="rect">
            <a:avLst/>
          </a:prstGeom>
          <a:noFill/>
        </p:spPr>
        <p:txBody>
          <a:bodyPr wrap="square">
            <a:spAutoFit/>
          </a:bodyPr>
          <a:lstStyle/>
          <a:p>
            <a:pPr marL="355600" indent="-343535">
              <a:lnSpc>
                <a:spcPct val="100000"/>
              </a:lnSpc>
              <a:spcBef>
                <a:spcPts val="105"/>
              </a:spcBef>
              <a:buFont typeface="Wingdings" panose="05000000000000000000" pitchFamily="2" charset="2"/>
              <a:buChar char="q"/>
              <a:tabLst>
                <a:tab pos="355600" algn="l"/>
                <a:tab pos="356235" algn="l"/>
              </a:tabLst>
            </a:pPr>
            <a:r>
              <a:rPr lang="es-PE" sz="2200" dirty="0">
                <a:solidFill>
                  <a:prstClr val="black"/>
                </a:solidFill>
                <a:latin typeface="Times New Roman" panose="02020603050405020304" pitchFamily="18" charset="0"/>
                <a:cs typeface="Times New Roman" panose="02020603050405020304" pitchFamily="18" charset="0"/>
              </a:rPr>
              <a:t>Presentación de datos</a:t>
            </a:r>
          </a:p>
          <a:p>
            <a:pPr marL="812165" marR="5080" lvl="1" indent="-342900">
              <a:lnSpc>
                <a:spcPts val="2210"/>
              </a:lnSpc>
              <a:spcBef>
                <a:spcPts val="530"/>
              </a:spcBef>
              <a:buFont typeface="Wingdings" panose="05000000000000000000" pitchFamily="2" charset="2"/>
              <a:buChar char="v"/>
              <a:tabLst>
                <a:tab pos="756920" algn="l"/>
              </a:tabLst>
            </a:pPr>
            <a:r>
              <a:rPr lang="es-PE" sz="2200" dirty="0">
                <a:solidFill>
                  <a:prstClr val="black"/>
                </a:solidFill>
                <a:latin typeface="Times New Roman" panose="02020603050405020304" pitchFamily="18" charset="0"/>
                <a:cs typeface="Times New Roman" panose="02020603050405020304" pitchFamily="18" charset="0"/>
              </a:rPr>
              <a:t>DataGridView: proporciona una tabla (celdas, filas,  columnas, bordes) personalizable</a:t>
            </a:r>
          </a:p>
          <a:p>
            <a:pPr marL="812165" marR="5080" lvl="1" indent="-342900">
              <a:lnSpc>
                <a:spcPts val="2210"/>
              </a:lnSpc>
              <a:spcBef>
                <a:spcPts val="530"/>
              </a:spcBef>
              <a:buFont typeface="Wingdings" panose="05000000000000000000" pitchFamily="2" charset="2"/>
              <a:buChar char="v"/>
              <a:tabLst>
                <a:tab pos="756920" algn="l"/>
              </a:tabLst>
            </a:pPr>
            <a:endParaRPr lang="es-PE" sz="2200" dirty="0">
              <a:solidFill>
                <a:prstClr val="black"/>
              </a:solidFill>
              <a:latin typeface="Times New Roman" panose="02020603050405020304" pitchFamily="18" charset="0"/>
              <a:cs typeface="Times New Roman" panose="02020603050405020304" pitchFamily="18" charset="0"/>
            </a:endParaRPr>
          </a:p>
          <a:p>
            <a:pPr marL="355600" indent="-343535">
              <a:lnSpc>
                <a:spcPct val="100000"/>
              </a:lnSpc>
              <a:spcBef>
                <a:spcPts val="15"/>
              </a:spcBef>
              <a:buFont typeface="Wingdings" panose="05000000000000000000" pitchFamily="2" charset="2"/>
              <a:buChar char="q"/>
              <a:tabLst>
                <a:tab pos="355600" algn="l"/>
                <a:tab pos="356235" algn="l"/>
              </a:tabLst>
            </a:pPr>
            <a:r>
              <a:rPr lang="es-PE" sz="2200" dirty="0">
                <a:solidFill>
                  <a:prstClr val="black"/>
                </a:solidFill>
                <a:latin typeface="Times New Roman" panose="02020603050405020304" pitchFamily="18" charset="0"/>
                <a:cs typeface="Times New Roman" panose="02020603050405020304" pitchFamily="18" charset="0"/>
              </a:rPr>
              <a:t>Edición de texto:</a:t>
            </a:r>
          </a:p>
          <a:p>
            <a:pPr marL="812165" lvl="1" indent="-342900">
              <a:lnSpc>
                <a:spcPct val="100000"/>
              </a:lnSpc>
              <a:buFont typeface="Wingdings" panose="05000000000000000000" pitchFamily="2" charset="2"/>
              <a:buChar char="v"/>
              <a:tabLst>
                <a:tab pos="756920" algn="l"/>
              </a:tabLst>
            </a:pPr>
            <a:r>
              <a:rPr lang="es-PE" sz="2200" dirty="0">
                <a:solidFill>
                  <a:prstClr val="black"/>
                </a:solidFill>
                <a:latin typeface="Times New Roman" panose="02020603050405020304" pitchFamily="18" charset="0"/>
                <a:cs typeface="Times New Roman" panose="02020603050405020304" pitchFamily="18" charset="0"/>
              </a:rPr>
              <a:t>TextBox, RichTextBox, MaskedTextBox</a:t>
            </a:r>
          </a:p>
          <a:p>
            <a:pPr marL="812165" lvl="1" indent="-342900">
              <a:lnSpc>
                <a:spcPct val="100000"/>
              </a:lnSpc>
              <a:buFont typeface="Wingdings" panose="05000000000000000000" pitchFamily="2" charset="2"/>
              <a:buChar char="v"/>
              <a:tabLst>
                <a:tab pos="756920" algn="l"/>
              </a:tabLst>
            </a:pPr>
            <a:endParaRPr lang="es-PE" sz="2200" dirty="0">
              <a:solidFill>
                <a:prstClr val="black"/>
              </a:solidFill>
              <a:latin typeface="Times New Roman" panose="02020603050405020304" pitchFamily="18" charset="0"/>
              <a:cs typeface="Times New Roman" panose="02020603050405020304" pitchFamily="18" charset="0"/>
            </a:endParaRPr>
          </a:p>
          <a:p>
            <a:pPr marL="354965" indent="-342900">
              <a:lnSpc>
                <a:spcPct val="100000"/>
              </a:lnSpc>
              <a:buFont typeface="Wingdings" panose="05000000000000000000" pitchFamily="2" charset="2"/>
              <a:buChar char="q"/>
              <a:tabLst>
                <a:tab pos="355600" algn="l"/>
                <a:tab pos="356235" algn="l"/>
              </a:tabLst>
            </a:pPr>
            <a:r>
              <a:rPr lang="es-PE" sz="2200" dirty="0">
                <a:solidFill>
                  <a:prstClr val="black"/>
                </a:solidFill>
                <a:latin typeface="Times New Roman" panose="02020603050405020304" pitchFamily="18" charset="0"/>
                <a:cs typeface="Times New Roman" panose="02020603050405020304" pitchFamily="18" charset="0"/>
              </a:rPr>
              <a:t>Información de solo lectura</a:t>
            </a:r>
          </a:p>
          <a:p>
            <a:pPr marL="812165" lvl="1" indent="-342900">
              <a:lnSpc>
                <a:spcPct val="100000"/>
              </a:lnSpc>
              <a:buFont typeface="Wingdings" panose="05000000000000000000" pitchFamily="2" charset="2"/>
              <a:buChar char="v"/>
              <a:tabLst>
                <a:tab pos="756920" algn="l"/>
              </a:tabLst>
            </a:pPr>
            <a:r>
              <a:rPr lang="es-PE" sz="2200" dirty="0">
                <a:solidFill>
                  <a:prstClr val="black"/>
                </a:solidFill>
                <a:latin typeface="Times New Roman" panose="02020603050405020304" pitchFamily="18" charset="0"/>
                <a:cs typeface="Times New Roman" panose="02020603050405020304" pitchFamily="18" charset="0"/>
              </a:rPr>
              <a:t>Label, LinkLabel, ProgressBar</a:t>
            </a:r>
          </a:p>
          <a:p>
            <a:pPr marL="812165" lvl="1" indent="-342900">
              <a:lnSpc>
                <a:spcPct val="100000"/>
              </a:lnSpc>
              <a:buFont typeface="Wingdings" panose="05000000000000000000" pitchFamily="2" charset="2"/>
              <a:buChar char="v"/>
              <a:tabLst>
                <a:tab pos="756920" algn="l"/>
              </a:tabLst>
            </a:pPr>
            <a:endParaRPr lang="es-PE" sz="2200" dirty="0">
              <a:solidFill>
                <a:prstClr val="black"/>
              </a:solidFill>
              <a:latin typeface="Times New Roman" panose="02020603050405020304" pitchFamily="18" charset="0"/>
              <a:cs typeface="Times New Roman" panose="02020603050405020304" pitchFamily="18" charset="0"/>
            </a:endParaRPr>
          </a:p>
          <a:p>
            <a:pPr marL="354965" indent="-342900">
              <a:lnSpc>
                <a:spcPct val="100000"/>
              </a:lnSpc>
              <a:buFont typeface="Wingdings" panose="05000000000000000000" pitchFamily="2" charset="2"/>
              <a:buChar char="q"/>
              <a:tabLst>
                <a:tab pos="355600" algn="l"/>
                <a:tab pos="356235" algn="l"/>
              </a:tabLst>
            </a:pPr>
            <a:r>
              <a:rPr lang="es-PE" sz="2200" dirty="0">
                <a:solidFill>
                  <a:prstClr val="black"/>
                </a:solidFill>
                <a:latin typeface="Times New Roman" panose="02020603050405020304" pitchFamily="18" charset="0"/>
                <a:cs typeface="Times New Roman" panose="02020603050405020304" pitchFamily="18" charset="0"/>
              </a:rPr>
              <a:t>Selección de lista</a:t>
            </a:r>
          </a:p>
          <a:p>
            <a:pPr marL="812165" lvl="1" indent="-342900">
              <a:lnSpc>
                <a:spcPct val="100000"/>
              </a:lnSpc>
              <a:spcBef>
                <a:spcPts val="5"/>
              </a:spcBef>
              <a:buFont typeface="Wingdings" panose="05000000000000000000" pitchFamily="2" charset="2"/>
              <a:buChar char="v"/>
              <a:tabLst>
                <a:tab pos="756920" algn="l"/>
              </a:tabLst>
            </a:pPr>
            <a:r>
              <a:rPr lang="es-PE" sz="2200" dirty="0">
                <a:solidFill>
                  <a:prstClr val="black"/>
                </a:solidFill>
                <a:latin typeface="Times New Roman" panose="02020603050405020304" pitchFamily="18" charset="0"/>
                <a:cs typeface="Times New Roman" panose="02020603050405020304" pitchFamily="18" charset="0"/>
              </a:rPr>
              <a:t>ComboBox, ListBox, TreeView</a:t>
            </a:r>
          </a:p>
          <a:p>
            <a:pPr marL="812165" lvl="1" indent="-342900">
              <a:lnSpc>
                <a:spcPct val="100000"/>
              </a:lnSpc>
              <a:spcBef>
                <a:spcPts val="5"/>
              </a:spcBef>
              <a:buFont typeface="Wingdings" panose="05000000000000000000" pitchFamily="2" charset="2"/>
              <a:buChar char="v"/>
              <a:tabLst>
                <a:tab pos="756920" algn="l"/>
              </a:tabLst>
            </a:pPr>
            <a:endParaRPr lang="es-PE" sz="2200" dirty="0">
              <a:solidFill>
                <a:prstClr val="black"/>
              </a:solidFill>
              <a:latin typeface="Times New Roman" panose="02020603050405020304" pitchFamily="18" charset="0"/>
              <a:cs typeface="Times New Roman" panose="02020603050405020304" pitchFamily="18" charset="0"/>
            </a:endParaRPr>
          </a:p>
          <a:p>
            <a:pPr marL="355600" indent="-343535">
              <a:lnSpc>
                <a:spcPct val="100000"/>
              </a:lnSpc>
              <a:buFont typeface="Wingdings" panose="05000000000000000000" pitchFamily="2" charset="2"/>
              <a:buChar char="q"/>
              <a:tabLst>
                <a:tab pos="355600" algn="l"/>
                <a:tab pos="356235" algn="l"/>
              </a:tabLst>
            </a:pPr>
            <a:r>
              <a:rPr lang="es-PE" sz="2200" dirty="0">
                <a:solidFill>
                  <a:prstClr val="black"/>
                </a:solidFill>
                <a:latin typeface="Times New Roman" panose="02020603050405020304" pitchFamily="18" charset="0"/>
                <a:cs typeface="Times New Roman" panose="02020603050405020304" pitchFamily="18" charset="0"/>
              </a:rPr>
              <a:t>Gráficos</a:t>
            </a:r>
          </a:p>
          <a:p>
            <a:pPr marL="812165" lvl="1" indent="-342900">
              <a:lnSpc>
                <a:spcPct val="100000"/>
              </a:lnSpc>
              <a:buFont typeface="Wingdings" panose="05000000000000000000" pitchFamily="2" charset="2"/>
              <a:buChar char="v"/>
              <a:tabLst>
                <a:tab pos="756920" algn="l"/>
              </a:tabLst>
            </a:pPr>
            <a:r>
              <a:rPr lang="es-PE" sz="2200" dirty="0">
                <a:solidFill>
                  <a:prstClr val="black"/>
                </a:solidFill>
                <a:latin typeface="Times New Roman" panose="02020603050405020304" pitchFamily="18" charset="0"/>
                <a:cs typeface="Times New Roman" panose="02020603050405020304" pitchFamily="18" charset="0"/>
              </a:rPr>
              <a:t>PictureBox</a:t>
            </a:r>
          </a:p>
          <a:p>
            <a:pPr marL="812165" lvl="1" indent="-342900">
              <a:lnSpc>
                <a:spcPct val="100000"/>
              </a:lnSpc>
              <a:buFont typeface="Wingdings" panose="05000000000000000000" pitchFamily="2" charset="2"/>
              <a:buChar char="v"/>
              <a:tabLst>
                <a:tab pos="756920" algn="l"/>
              </a:tabLst>
            </a:pPr>
            <a:endParaRPr lang="es-PE" sz="2200" dirty="0">
              <a:solidFill>
                <a:prstClr val="black"/>
              </a:solidFill>
              <a:latin typeface="Times New Roman" panose="02020603050405020304" pitchFamily="18" charset="0"/>
              <a:cs typeface="Times New Roman" panose="02020603050405020304" pitchFamily="18" charset="0"/>
            </a:endParaRPr>
          </a:p>
          <a:p>
            <a:pPr marL="355600" indent="-343535">
              <a:lnSpc>
                <a:spcPct val="100000"/>
              </a:lnSpc>
              <a:buFont typeface="Wingdings" panose="05000000000000000000" pitchFamily="2" charset="2"/>
              <a:buChar char="q"/>
              <a:tabLst>
                <a:tab pos="355600" algn="l"/>
                <a:tab pos="356235" algn="l"/>
              </a:tabLst>
            </a:pPr>
            <a:r>
              <a:rPr lang="es-PE" sz="2200" dirty="0">
                <a:solidFill>
                  <a:prstClr val="black"/>
                </a:solidFill>
                <a:latin typeface="Times New Roman" panose="02020603050405020304" pitchFamily="18" charset="0"/>
                <a:cs typeface="Times New Roman" panose="02020603050405020304" pitchFamily="18" charset="0"/>
              </a:rPr>
              <a:t>Diálogos</a:t>
            </a:r>
          </a:p>
          <a:p>
            <a:pPr marL="812165" lvl="1" indent="-342900">
              <a:lnSpc>
                <a:spcPct val="100000"/>
              </a:lnSpc>
              <a:buFont typeface="Wingdings" panose="05000000000000000000" pitchFamily="2" charset="2"/>
              <a:buChar char="v"/>
              <a:tabLst>
                <a:tab pos="756920" algn="l"/>
              </a:tabLst>
            </a:pPr>
            <a:r>
              <a:rPr lang="es-PE" sz="2200" dirty="0">
                <a:solidFill>
                  <a:prstClr val="black"/>
                </a:solidFill>
                <a:latin typeface="Times New Roman" panose="02020603050405020304" pitchFamily="18" charset="0"/>
                <a:cs typeface="Times New Roman" panose="02020603050405020304" pitchFamily="18" charset="0"/>
              </a:rPr>
              <a:t>ColorDialog, FontDialog, OpenFileDIalog, etc.</a:t>
            </a:r>
          </a:p>
        </p:txBody>
      </p:sp>
    </p:spTree>
    <p:extLst>
      <p:ext uri="{BB962C8B-B14F-4D97-AF65-F5344CB8AC3E}">
        <p14:creationId xmlns:p14="http://schemas.microsoft.com/office/powerpoint/2010/main" val="1382871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859CC8F-3756-7CCC-8583-477E582ECA35}"/>
              </a:ext>
            </a:extLst>
          </p:cNvPr>
          <p:cNvSpPr txBox="1">
            <a:spLocks/>
          </p:cNvSpPr>
          <p:nvPr/>
        </p:nvSpPr>
        <p:spPr>
          <a:xfrm>
            <a:off x="1450338" y="62144"/>
            <a:ext cx="9531338" cy="56682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marR="5080">
              <a:lnSpc>
                <a:spcPct val="100000"/>
              </a:lnSpc>
              <a:spcBef>
                <a:spcPts val="100"/>
              </a:spcBef>
            </a:pPr>
            <a:r>
              <a:rPr lang="es-ES" sz="3600" b="1" kern="0" spc="-5" dirty="0">
                <a:solidFill>
                  <a:srgbClr val="006FC0"/>
                </a:solidFill>
                <a:latin typeface="Arial"/>
                <a:cs typeface="Arial"/>
              </a:rPr>
              <a:t>Controles y componentes por  función</a:t>
            </a:r>
          </a:p>
        </p:txBody>
      </p:sp>
      <p:grpSp>
        <p:nvGrpSpPr>
          <p:cNvPr id="8" name="Grupo 7">
            <a:extLst>
              <a:ext uri="{FF2B5EF4-FFF2-40B4-BE49-F238E27FC236}">
                <a16:creationId xmlns:a16="http://schemas.microsoft.com/office/drawing/2014/main" id="{8217E19F-35EF-C9EB-B723-89F71C3CFF55}"/>
              </a:ext>
            </a:extLst>
          </p:cNvPr>
          <p:cNvGrpSpPr/>
          <p:nvPr/>
        </p:nvGrpSpPr>
        <p:grpSpPr>
          <a:xfrm>
            <a:off x="1883800" y="787002"/>
            <a:ext cx="8664415" cy="5892747"/>
            <a:chOff x="1318333" y="742614"/>
            <a:chExt cx="8664415" cy="5892747"/>
          </a:xfrm>
        </p:grpSpPr>
        <p:pic>
          <p:nvPicPr>
            <p:cNvPr id="3" name="object 3">
              <a:extLst>
                <a:ext uri="{FF2B5EF4-FFF2-40B4-BE49-F238E27FC236}">
                  <a16:creationId xmlns:a16="http://schemas.microsoft.com/office/drawing/2014/main" id="{191A3200-3420-BF4A-3D8D-07534DE17A6F}"/>
                </a:ext>
              </a:extLst>
            </p:cNvPr>
            <p:cNvPicPr/>
            <p:nvPr/>
          </p:nvPicPr>
          <p:blipFill>
            <a:blip r:embed="rId2" cstate="print"/>
            <a:stretch>
              <a:fillRect/>
            </a:stretch>
          </p:blipFill>
          <p:spPr>
            <a:xfrm>
              <a:off x="1318333" y="742614"/>
              <a:ext cx="2881757" cy="58927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object 4">
              <a:extLst>
                <a:ext uri="{FF2B5EF4-FFF2-40B4-BE49-F238E27FC236}">
                  <a16:creationId xmlns:a16="http://schemas.microsoft.com/office/drawing/2014/main" id="{D1032CD6-5050-3AE5-6BDE-2D892897DCB8}"/>
                </a:ext>
              </a:extLst>
            </p:cNvPr>
            <p:cNvPicPr/>
            <p:nvPr/>
          </p:nvPicPr>
          <p:blipFill>
            <a:blip r:embed="rId3" cstate="print"/>
            <a:stretch>
              <a:fillRect/>
            </a:stretch>
          </p:blipFill>
          <p:spPr>
            <a:xfrm>
              <a:off x="4439422" y="742614"/>
              <a:ext cx="2856449" cy="19282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object 5">
              <a:extLst>
                <a:ext uri="{FF2B5EF4-FFF2-40B4-BE49-F238E27FC236}">
                  <a16:creationId xmlns:a16="http://schemas.microsoft.com/office/drawing/2014/main" id="{849AF208-767C-ED4E-0E13-2553EE92A43B}"/>
                </a:ext>
              </a:extLst>
            </p:cNvPr>
            <p:cNvPicPr/>
            <p:nvPr/>
          </p:nvPicPr>
          <p:blipFill>
            <a:blip r:embed="rId4" cstate="print"/>
            <a:stretch>
              <a:fillRect/>
            </a:stretch>
          </p:blipFill>
          <p:spPr>
            <a:xfrm>
              <a:off x="4408401" y="2848557"/>
              <a:ext cx="2918490" cy="1680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object 6">
              <a:extLst>
                <a:ext uri="{FF2B5EF4-FFF2-40B4-BE49-F238E27FC236}">
                  <a16:creationId xmlns:a16="http://schemas.microsoft.com/office/drawing/2014/main" id="{7C7EFBD3-D75B-D263-CFE3-2F2124C59013}"/>
                </a:ext>
              </a:extLst>
            </p:cNvPr>
            <p:cNvPicPr/>
            <p:nvPr/>
          </p:nvPicPr>
          <p:blipFill>
            <a:blip r:embed="rId5" cstate="print"/>
            <a:stretch>
              <a:fillRect/>
            </a:stretch>
          </p:blipFill>
          <p:spPr>
            <a:xfrm>
              <a:off x="4420755" y="4892230"/>
              <a:ext cx="2893783" cy="17342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object 7">
              <a:extLst>
                <a:ext uri="{FF2B5EF4-FFF2-40B4-BE49-F238E27FC236}">
                  <a16:creationId xmlns:a16="http://schemas.microsoft.com/office/drawing/2014/main" id="{0D7BE8C3-C411-34EB-5E6C-2E00EA08416E}"/>
                </a:ext>
              </a:extLst>
            </p:cNvPr>
            <p:cNvPicPr/>
            <p:nvPr/>
          </p:nvPicPr>
          <p:blipFill>
            <a:blip r:embed="rId6" cstate="print"/>
            <a:stretch>
              <a:fillRect/>
            </a:stretch>
          </p:blipFill>
          <p:spPr>
            <a:xfrm>
              <a:off x="7636230" y="2831648"/>
              <a:ext cx="2346518" cy="17146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10385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A72CC16-D8ED-F75E-6792-242FBF3AE387}"/>
              </a:ext>
            </a:extLst>
          </p:cNvPr>
          <p:cNvSpPr txBox="1">
            <a:spLocks/>
          </p:cNvSpPr>
          <p:nvPr/>
        </p:nvSpPr>
        <p:spPr>
          <a:xfrm>
            <a:off x="949912" y="66478"/>
            <a:ext cx="10875146" cy="68993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marR="5080">
              <a:lnSpc>
                <a:spcPct val="100000"/>
              </a:lnSpc>
              <a:spcBef>
                <a:spcPts val="100"/>
              </a:spcBef>
              <a:tabLst>
                <a:tab pos="6818313" algn="l"/>
              </a:tabLst>
            </a:pPr>
            <a:r>
              <a:rPr lang="es-ES" sz="4400" b="1" kern="0" spc="-5" dirty="0">
                <a:solidFill>
                  <a:srgbClr val="006FC0"/>
                </a:solidFill>
                <a:latin typeface="Arial"/>
                <a:cs typeface="Arial"/>
              </a:rPr>
              <a:t>Solución y proyectos en Visual  Studio</a:t>
            </a:r>
          </a:p>
        </p:txBody>
      </p:sp>
      <p:pic>
        <p:nvPicPr>
          <p:cNvPr id="3" name="object 3">
            <a:extLst>
              <a:ext uri="{FF2B5EF4-FFF2-40B4-BE49-F238E27FC236}">
                <a16:creationId xmlns:a16="http://schemas.microsoft.com/office/drawing/2014/main" id="{D6DC67CB-ACB8-78D9-0552-8DFDE455286D}"/>
              </a:ext>
            </a:extLst>
          </p:cNvPr>
          <p:cNvPicPr/>
          <p:nvPr/>
        </p:nvPicPr>
        <p:blipFill>
          <a:blip r:embed="rId2" cstate="print"/>
          <a:stretch>
            <a:fillRect/>
          </a:stretch>
        </p:blipFill>
        <p:spPr>
          <a:xfrm>
            <a:off x="376604" y="958769"/>
            <a:ext cx="11456547" cy="5637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853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0866E33-0579-CB52-0E91-A2ABB26F4E23}"/>
              </a:ext>
            </a:extLst>
          </p:cNvPr>
          <p:cNvSpPr txBox="1">
            <a:spLocks/>
          </p:cNvSpPr>
          <p:nvPr/>
        </p:nvSpPr>
        <p:spPr>
          <a:xfrm>
            <a:off x="4340772" y="178399"/>
            <a:ext cx="3634740" cy="574040"/>
          </a:xfrm>
          <a:prstGeom prst="rect">
            <a:avLst/>
          </a:prstGeom>
        </p:spPr>
        <p:txBody>
          <a:bodyPr vert="horz" wrap="square" lIns="0" tIns="12700" rIns="0" bIns="0" rtlCol="0">
            <a:spAutoFit/>
          </a:bodyPr>
          <a:lstStyle>
            <a:lvl1pPr>
              <a:defRPr sz="3600" b="1" i="0">
                <a:solidFill>
                  <a:srgbClr val="006FC0"/>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s-PE" sz="3600" b="1" i="0" u="none" strike="noStrike" kern="0" cap="none" spc="-5" normalizeH="0" baseline="0" noProof="0" dirty="0">
                <a:ln>
                  <a:noFill/>
                </a:ln>
                <a:solidFill>
                  <a:srgbClr val="006FC0"/>
                </a:solidFill>
                <a:effectLst/>
                <a:uLnTx/>
                <a:uFillTx/>
                <a:latin typeface="Arial"/>
                <a:ea typeface="+mj-ea"/>
                <a:cs typeface="Arial"/>
              </a:rPr>
              <a:t>.NET</a:t>
            </a:r>
            <a:r>
              <a:rPr kumimoji="0" lang="es-PE" sz="3600" b="1" i="0" u="none" strike="noStrike" kern="0" cap="none" spc="-70" normalizeH="0" baseline="0" noProof="0" dirty="0">
                <a:ln>
                  <a:noFill/>
                </a:ln>
                <a:solidFill>
                  <a:srgbClr val="006FC0"/>
                </a:solidFill>
                <a:effectLst/>
                <a:uLnTx/>
                <a:uFillTx/>
                <a:latin typeface="Arial"/>
                <a:ea typeface="+mj-ea"/>
                <a:cs typeface="Arial"/>
              </a:rPr>
              <a:t> </a:t>
            </a:r>
            <a:r>
              <a:rPr kumimoji="0" lang="es-PE" sz="3600" b="1" i="0" u="none" strike="noStrike" kern="0" cap="none" spc="0" normalizeH="0" baseline="0" noProof="0" dirty="0">
                <a:ln>
                  <a:noFill/>
                </a:ln>
                <a:solidFill>
                  <a:srgbClr val="006FC0"/>
                </a:solidFill>
                <a:effectLst/>
                <a:uLnTx/>
                <a:uFillTx/>
                <a:latin typeface="Arial"/>
                <a:ea typeface="+mj-ea"/>
                <a:cs typeface="Arial"/>
              </a:rPr>
              <a:t>Framework</a:t>
            </a:r>
          </a:p>
        </p:txBody>
      </p:sp>
      <p:sp>
        <p:nvSpPr>
          <p:cNvPr id="5" name="CuadroTexto 4">
            <a:extLst>
              <a:ext uri="{FF2B5EF4-FFF2-40B4-BE49-F238E27FC236}">
                <a16:creationId xmlns:a16="http://schemas.microsoft.com/office/drawing/2014/main" id="{86BCFC1F-C0C6-6406-2854-537DD54E9561}"/>
              </a:ext>
            </a:extLst>
          </p:cNvPr>
          <p:cNvSpPr txBox="1"/>
          <p:nvPr/>
        </p:nvSpPr>
        <p:spPr>
          <a:xfrm>
            <a:off x="500477" y="1038551"/>
            <a:ext cx="11315331" cy="5354030"/>
          </a:xfrm>
          <a:prstGeom prst="rect">
            <a:avLst/>
          </a:prstGeom>
          <a:noFill/>
        </p:spPr>
        <p:txBody>
          <a:bodyPr wrap="square">
            <a:spAutoFit/>
          </a:bodyPr>
          <a:lstStyle/>
          <a:p>
            <a:pPr marL="469265" marR="5080" indent="-457200" algn="just">
              <a:lnSpc>
                <a:spcPct val="150000"/>
              </a:lnSpc>
              <a:spcBef>
                <a:spcPts val="765"/>
              </a:spcBef>
              <a:buFont typeface="Wingdings" panose="05000000000000000000" pitchFamily="2" charset="2"/>
              <a:buChar char="q"/>
              <a:tabLst>
                <a:tab pos="356235" algn="l"/>
              </a:tabLst>
            </a:pPr>
            <a:r>
              <a:rPr lang="es-ES" sz="3200" dirty="0">
                <a:solidFill>
                  <a:prstClr val="black"/>
                </a:solidFill>
                <a:latin typeface="Times New Roman" panose="02020603050405020304" pitchFamily="18" charset="0"/>
                <a:cs typeface="Times New Roman" panose="02020603050405020304" pitchFamily="18" charset="0"/>
              </a:rPr>
              <a:t>NET Framework es un entorno de ejecución  runtime que proporciona diversos servicios a  las aplicaciones </a:t>
            </a:r>
            <a:r>
              <a:rPr lang="es-ES" sz="3200" noProof="1">
                <a:solidFill>
                  <a:prstClr val="black"/>
                </a:solidFill>
                <a:latin typeface="Times New Roman" panose="02020603050405020304" pitchFamily="18" charset="0"/>
                <a:cs typeface="Times New Roman" panose="02020603050405020304" pitchFamily="18" charset="0"/>
              </a:rPr>
              <a:t>en</a:t>
            </a:r>
            <a:r>
              <a:rPr lang="es-ES" sz="3200" dirty="0">
                <a:solidFill>
                  <a:prstClr val="black"/>
                </a:solidFill>
                <a:latin typeface="Times New Roman" panose="02020603050405020304" pitchFamily="18" charset="0"/>
                <a:cs typeface="Times New Roman" panose="02020603050405020304" pitchFamily="18" charset="0"/>
              </a:rPr>
              <a:t> ejecución.</a:t>
            </a:r>
          </a:p>
          <a:p>
            <a:pPr marL="355600" marR="5080" indent="-343535" algn="just">
              <a:lnSpc>
                <a:spcPct val="150000"/>
              </a:lnSpc>
              <a:spcBef>
                <a:spcPts val="650"/>
              </a:spcBef>
              <a:buFont typeface="Wingdings" panose="05000000000000000000" pitchFamily="2" charset="2"/>
              <a:buChar char="q"/>
              <a:tabLst>
                <a:tab pos="356235" algn="l"/>
              </a:tabLst>
            </a:pPr>
            <a:r>
              <a:rPr lang="es-ES" sz="3200" dirty="0">
                <a:solidFill>
                  <a:prstClr val="black"/>
                </a:solidFill>
                <a:latin typeface="Times New Roman" panose="02020603050405020304" pitchFamily="18" charset="0"/>
                <a:cs typeface="Times New Roman" panose="02020603050405020304" pitchFamily="18" charset="0"/>
              </a:rPr>
              <a:t>Incorpora Common Language Runtime (CLR),  que proporciona administración de la memoria y  otros servicios del sistema.</a:t>
            </a:r>
          </a:p>
          <a:p>
            <a:pPr marL="355600" marR="5080" indent="-343535" algn="just">
              <a:lnSpc>
                <a:spcPct val="150000"/>
              </a:lnSpc>
              <a:spcBef>
                <a:spcPts val="690"/>
              </a:spcBef>
              <a:buFont typeface="Wingdings" panose="05000000000000000000" pitchFamily="2" charset="2"/>
              <a:buChar char="q"/>
              <a:tabLst>
                <a:tab pos="356235" algn="l"/>
              </a:tabLst>
            </a:pPr>
            <a:r>
              <a:rPr lang="es-ES" sz="3200" dirty="0">
                <a:solidFill>
                  <a:prstClr val="black"/>
                </a:solidFill>
                <a:latin typeface="Times New Roman" panose="02020603050405020304" pitchFamily="18" charset="0"/>
                <a:cs typeface="Times New Roman" panose="02020603050405020304" pitchFamily="18" charset="0"/>
              </a:rPr>
              <a:t>Incluye una biblioteca de clases completa y  reutilizable, que permite a los programadores  aprovechar el código sólido y confiable de esta  plataforma en sus aplicaciones.</a:t>
            </a:r>
          </a:p>
        </p:txBody>
      </p:sp>
    </p:spTree>
    <p:extLst>
      <p:ext uri="{BB962C8B-B14F-4D97-AF65-F5344CB8AC3E}">
        <p14:creationId xmlns:p14="http://schemas.microsoft.com/office/powerpoint/2010/main" val="170442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C6F5E44-B883-D806-25E4-FF3A5BFB0F1E}"/>
              </a:ext>
            </a:extLst>
          </p:cNvPr>
          <p:cNvSpPr txBox="1">
            <a:spLocks/>
          </p:cNvSpPr>
          <p:nvPr/>
        </p:nvSpPr>
        <p:spPr>
          <a:xfrm>
            <a:off x="802270" y="115076"/>
            <a:ext cx="10712068" cy="56682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marR="5080">
              <a:lnSpc>
                <a:spcPct val="100000"/>
              </a:lnSpc>
              <a:spcBef>
                <a:spcPts val="100"/>
              </a:spcBef>
            </a:pPr>
            <a:r>
              <a:rPr lang="es-ES" sz="3600" b="1" kern="0" spc="-5" dirty="0">
                <a:solidFill>
                  <a:srgbClr val="006FC0"/>
                </a:solidFill>
                <a:latin typeface="Arial"/>
                <a:cs typeface="Arial"/>
              </a:rPr>
              <a:t>Servicios que ofrece .NET  Framework</a:t>
            </a:r>
          </a:p>
        </p:txBody>
      </p:sp>
      <p:sp>
        <p:nvSpPr>
          <p:cNvPr id="9" name="CuadroTexto 8">
            <a:extLst>
              <a:ext uri="{FF2B5EF4-FFF2-40B4-BE49-F238E27FC236}">
                <a16:creationId xmlns:a16="http://schemas.microsoft.com/office/drawing/2014/main" id="{F68FA9FC-4E23-F65C-B3DA-BC15C91D182E}"/>
              </a:ext>
            </a:extLst>
          </p:cNvPr>
          <p:cNvSpPr txBox="1"/>
          <p:nvPr/>
        </p:nvSpPr>
        <p:spPr>
          <a:xfrm>
            <a:off x="802270" y="735166"/>
            <a:ext cx="11159230" cy="5950988"/>
          </a:xfrm>
          <a:prstGeom prst="rect">
            <a:avLst/>
          </a:prstGeom>
          <a:noFill/>
        </p:spPr>
        <p:txBody>
          <a:bodyPr wrap="square">
            <a:spAutoFit/>
          </a:bodyPr>
          <a:lstStyle/>
          <a:p>
            <a:pPr marL="355600" indent="-343535">
              <a:lnSpc>
                <a:spcPct val="100000"/>
              </a:lnSpc>
              <a:spcBef>
                <a:spcPts val="560"/>
              </a:spcBef>
              <a:buFont typeface="Wingdings" panose="05000000000000000000" pitchFamily="2" charset="2"/>
              <a:buChar char="q"/>
              <a:tabLst>
                <a:tab pos="355600" algn="l"/>
                <a:tab pos="356235" algn="l"/>
              </a:tabLst>
            </a:pPr>
            <a:r>
              <a:rPr lang="es-ES" sz="20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Administración de memoria:</a:t>
            </a:r>
          </a:p>
          <a:p>
            <a:pPr marL="755015" marR="5080" lvl="1" indent="-285750">
              <a:lnSpc>
                <a:spcPct val="100000"/>
              </a:lnSpc>
              <a:spcBef>
                <a:spcPts val="434"/>
              </a:spcBef>
              <a:buFont typeface="Wingdings" panose="05000000000000000000" pitchFamily="2" charset="2"/>
              <a:buChar char="v"/>
              <a:tabLst>
                <a:tab pos="756285" algn="l"/>
                <a:tab pos="756920" algn="l"/>
              </a:tabLst>
            </a:pPr>
            <a:r>
              <a:rPr lang="es-ES" sz="2000" dirty="0">
                <a:solidFill>
                  <a:prstClr val="black"/>
                </a:solidFill>
                <a:latin typeface="Times New Roman" panose="02020603050405020304" pitchFamily="18" charset="0"/>
                <a:cs typeface="Times New Roman" panose="02020603050405020304" pitchFamily="18" charset="0"/>
              </a:rPr>
              <a:t>El desarrollador ya no es responsable por la gestión de memoria y vida  de los objetos. Ahora CLR se encarga de ello.</a:t>
            </a:r>
          </a:p>
          <a:p>
            <a:pPr marL="755015" marR="5080" lvl="1" indent="-285750">
              <a:lnSpc>
                <a:spcPct val="100000"/>
              </a:lnSpc>
              <a:spcBef>
                <a:spcPts val="434"/>
              </a:spcBef>
              <a:buFont typeface="Wingdings" panose="05000000000000000000" pitchFamily="2" charset="2"/>
              <a:buChar char="v"/>
              <a:tabLst>
                <a:tab pos="756285" algn="l"/>
                <a:tab pos="756920" algn="l"/>
              </a:tabLst>
            </a:pPr>
            <a:endParaRPr lang="es-ES" sz="1200" dirty="0">
              <a:solidFill>
                <a:prstClr val="black"/>
              </a:solidFill>
              <a:latin typeface="Times New Roman" panose="02020603050405020304" pitchFamily="18" charset="0"/>
              <a:cs typeface="Times New Roman" panose="02020603050405020304" pitchFamily="18" charset="0"/>
            </a:endParaRPr>
          </a:p>
          <a:p>
            <a:pPr marL="355600" indent="-343535">
              <a:lnSpc>
                <a:spcPct val="100000"/>
              </a:lnSpc>
              <a:spcBef>
                <a:spcPts val="455"/>
              </a:spcBef>
              <a:buFont typeface="Wingdings" panose="05000000000000000000" pitchFamily="2" charset="2"/>
              <a:buChar char="q"/>
              <a:tabLst>
                <a:tab pos="355600" algn="l"/>
                <a:tab pos="356235" algn="l"/>
              </a:tabLst>
            </a:pPr>
            <a:r>
              <a:rPr lang="es-ES" sz="20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Sistema de tipos comunes:</a:t>
            </a:r>
          </a:p>
          <a:p>
            <a:pPr marL="756285" lvl="1" indent="-287020">
              <a:spcBef>
                <a:spcPts val="434"/>
              </a:spcBef>
              <a:buFont typeface="Wingdings" panose="05000000000000000000" pitchFamily="2" charset="2"/>
              <a:buChar char="v"/>
              <a:tabLst>
                <a:tab pos="756285" algn="l"/>
                <a:tab pos="756920" algn="l"/>
              </a:tabLst>
            </a:pPr>
            <a:r>
              <a:rPr lang="es-ES" sz="2000" dirty="0">
                <a:solidFill>
                  <a:prstClr val="black"/>
                </a:solidFill>
                <a:latin typeface="Times New Roman" panose="02020603050405020304" pitchFamily="18" charset="0"/>
                <a:cs typeface="Times New Roman" panose="02020603050405020304" pitchFamily="18" charset="0"/>
              </a:rPr>
              <a:t>Mejora la interoperabilidad entre lenguajes de programación al unificar los	tipos	básicos	siendo  programación.</a:t>
            </a:r>
          </a:p>
          <a:p>
            <a:pPr marL="756285" lvl="1" indent="-287020">
              <a:spcBef>
                <a:spcPts val="434"/>
              </a:spcBef>
              <a:buFont typeface="Wingdings" panose="05000000000000000000" pitchFamily="2" charset="2"/>
              <a:buChar char="v"/>
              <a:tabLst>
                <a:tab pos="756285" algn="l"/>
                <a:tab pos="756920" algn="l"/>
              </a:tabLst>
            </a:pPr>
            <a:endParaRPr lang="es-ES" sz="1200" dirty="0">
              <a:solidFill>
                <a:prstClr val="black"/>
              </a:solidFill>
              <a:latin typeface="Times New Roman" panose="02020603050405020304" pitchFamily="18" charset="0"/>
              <a:cs typeface="Times New Roman" panose="02020603050405020304" pitchFamily="18" charset="0"/>
            </a:endParaRPr>
          </a:p>
          <a:p>
            <a:pPr marL="297815" indent="-285750">
              <a:spcBef>
                <a:spcPts val="434"/>
              </a:spcBef>
              <a:buFont typeface="Wingdings" panose="05000000000000000000" pitchFamily="2" charset="2"/>
              <a:buChar char="q"/>
              <a:tabLst>
                <a:tab pos="756285" algn="l"/>
                <a:tab pos="756920" algn="l"/>
              </a:tabLst>
            </a:pPr>
            <a:r>
              <a:rPr lang="es-ES" sz="20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Biblioteca de clases extensa:</a:t>
            </a:r>
          </a:p>
          <a:p>
            <a:pPr marL="755015" lvl="1" indent="-285750">
              <a:spcBef>
                <a:spcPts val="434"/>
              </a:spcBef>
              <a:buFont typeface="Wingdings" panose="05000000000000000000" pitchFamily="2" charset="2"/>
              <a:buChar char="v"/>
              <a:tabLst>
                <a:tab pos="756285" algn="l"/>
                <a:tab pos="756920" algn="l"/>
              </a:tabLst>
            </a:pPr>
            <a:r>
              <a:rPr lang="es-ES" sz="2000" dirty="0">
                <a:solidFill>
                  <a:prstClr val="black"/>
                </a:solidFill>
                <a:latin typeface="Times New Roman" panose="02020603050405020304" pitchFamily="18" charset="0"/>
                <a:cs typeface="Times New Roman" panose="02020603050405020304" pitchFamily="18" charset="0"/>
              </a:rPr>
              <a:t>El framework proporciona una biblioteca de clases accesible. Lo que  permite al desarrollador controlar operaciones comunes de  programación de bajo nivel.</a:t>
            </a:r>
          </a:p>
          <a:p>
            <a:pPr marL="469265" lvl="1">
              <a:spcBef>
                <a:spcPts val="434"/>
              </a:spcBef>
              <a:tabLst>
                <a:tab pos="756285" algn="l"/>
                <a:tab pos="756920" algn="l"/>
              </a:tabLst>
            </a:pPr>
            <a:endParaRPr lang="es-ES" sz="1200" dirty="0">
              <a:solidFill>
                <a:prstClr val="black"/>
              </a:solidFill>
              <a:latin typeface="Times New Roman" panose="02020603050405020304" pitchFamily="18" charset="0"/>
              <a:cs typeface="Times New Roman" panose="02020603050405020304" pitchFamily="18" charset="0"/>
            </a:endParaRPr>
          </a:p>
          <a:p>
            <a:pPr marL="355600" indent="-343535">
              <a:lnSpc>
                <a:spcPct val="100000"/>
              </a:lnSpc>
              <a:spcBef>
                <a:spcPts val="455"/>
              </a:spcBef>
              <a:buFont typeface="Wingdings" panose="05000000000000000000" pitchFamily="2" charset="2"/>
              <a:buChar char="q"/>
              <a:tabLst>
                <a:tab pos="355600" algn="l"/>
                <a:tab pos="356235" algn="l"/>
              </a:tabLst>
            </a:pPr>
            <a:r>
              <a:rPr lang="es-ES" sz="20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Marcos y tecnologías de desarrollo:</a:t>
            </a:r>
          </a:p>
          <a:p>
            <a:pPr marL="755015" lvl="1" indent="-285750">
              <a:lnSpc>
                <a:spcPct val="100000"/>
              </a:lnSpc>
              <a:spcBef>
                <a:spcPts val="434"/>
              </a:spcBef>
              <a:buFont typeface="Wingdings" panose="05000000000000000000" pitchFamily="2" charset="2"/>
              <a:buChar char="v"/>
              <a:tabLst>
                <a:tab pos="756285" algn="l"/>
                <a:tab pos="756920" algn="l"/>
              </a:tabLst>
            </a:pPr>
            <a:r>
              <a:rPr lang="es-ES" sz="2000" dirty="0">
                <a:solidFill>
                  <a:prstClr val="black"/>
                </a:solidFill>
                <a:latin typeface="Times New Roman" panose="02020603050405020304" pitchFamily="18" charset="0"/>
                <a:cs typeface="Times New Roman" panose="02020603050405020304" pitchFamily="18" charset="0"/>
              </a:rPr>
              <a:t>Incluye bibliotecas para determinadas áreas de desarrollo:</a:t>
            </a:r>
          </a:p>
          <a:p>
            <a:pPr marL="1212215" lvl="2" indent="-285750">
              <a:lnSpc>
                <a:spcPct val="100000"/>
              </a:lnSpc>
              <a:spcBef>
                <a:spcPts val="434"/>
              </a:spcBef>
              <a:buFont typeface="Wingdings" panose="05000000000000000000" pitchFamily="2" charset="2"/>
              <a:buChar char="Ø"/>
              <a:tabLst>
                <a:tab pos="1155700" algn="l"/>
                <a:tab pos="1156335" algn="l"/>
              </a:tabLst>
            </a:pPr>
            <a:r>
              <a:rPr lang="es-ES" sz="2000" dirty="0">
                <a:solidFill>
                  <a:prstClr val="black"/>
                </a:solidFill>
                <a:latin typeface="Times New Roman" panose="02020603050405020304" pitchFamily="18" charset="0"/>
                <a:cs typeface="Times New Roman" panose="02020603050405020304" pitchFamily="18" charset="0"/>
              </a:rPr>
              <a:t>ASP .NET para aplicaciones web</a:t>
            </a:r>
          </a:p>
          <a:p>
            <a:pPr marL="1212215" lvl="2" indent="-285750">
              <a:lnSpc>
                <a:spcPct val="100000"/>
              </a:lnSpc>
              <a:spcBef>
                <a:spcPts val="430"/>
              </a:spcBef>
              <a:buFont typeface="Wingdings" panose="05000000000000000000" pitchFamily="2" charset="2"/>
              <a:buChar char="Ø"/>
              <a:tabLst>
                <a:tab pos="1155700" algn="l"/>
                <a:tab pos="1156335" algn="l"/>
              </a:tabLst>
            </a:pPr>
            <a:r>
              <a:rPr lang="es-ES" sz="2000" dirty="0">
                <a:solidFill>
                  <a:prstClr val="black"/>
                </a:solidFill>
                <a:latin typeface="Times New Roman" panose="02020603050405020304" pitchFamily="18" charset="0"/>
                <a:cs typeface="Times New Roman" panose="02020603050405020304" pitchFamily="18" charset="0"/>
              </a:rPr>
              <a:t>ADO .NET para acceso a datos</a:t>
            </a:r>
          </a:p>
          <a:p>
            <a:pPr marL="1243965" marR="2602865" lvl="2" indent="-317500">
              <a:lnSpc>
                <a:spcPts val="2590"/>
              </a:lnSpc>
              <a:spcBef>
                <a:spcPts val="110"/>
              </a:spcBef>
              <a:buFont typeface="Wingdings" panose="05000000000000000000" pitchFamily="2" charset="2"/>
              <a:buChar char="Ø"/>
              <a:tabLst>
                <a:tab pos="1155700" algn="l"/>
                <a:tab pos="1156335" algn="l"/>
              </a:tabLst>
            </a:pPr>
            <a:r>
              <a:rPr lang="es-ES" sz="2000" dirty="0">
                <a:solidFill>
                  <a:prstClr val="black"/>
                </a:solidFill>
                <a:latin typeface="Times New Roman" panose="02020603050405020304" pitchFamily="18" charset="0"/>
                <a:cs typeface="Times New Roman" panose="02020603050405020304" pitchFamily="18" charset="0"/>
              </a:rPr>
              <a:t>Windows Communication Foundation para  aplicaciones orientadas a servicios.</a:t>
            </a:r>
            <a:endParaRPr lang="es-PE" dirty="0"/>
          </a:p>
        </p:txBody>
      </p:sp>
    </p:spTree>
    <p:extLst>
      <p:ext uri="{BB962C8B-B14F-4D97-AF65-F5344CB8AC3E}">
        <p14:creationId xmlns:p14="http://schemas.microsoft.com/office/powerpoint/2010/main" val="240620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DD49C59-AF7F-9C32-4429-27244A9B0082}"/>
              </a:ext>
            </a:extLst>
          </p:cNvPr>
          <p:cNvSpPr txBox="1">
            <a:spLocks/>
          </p:cNvSpPr>
          <p:nvPr/>
        </p:nvSpPr>
        <p:spPr>
          <a:xfrm>
            <a:off x="2946977" y="217307"/>
            <a:ext cx="6694172" cy="566822"/>
          </a:xfrm>
          <a:prstGeom prst="rect">
            <a:avLst/>
          </a:prstGeom>
        </p:spPr>
        <p:txBody>
          <a:bodyPr vert="horz" wrap="square" lIns="0" tIns="12700" rIns="0" bIns="0" rtlCol="0">
            <a:spAutoFit/>
          </a:bodyPr>
          <a:lstStyle>
            <a:lvl1pPr>
              <a:defRPr sz="3600" b="1" i="0">
                <a:solidFill>
                  <a:srgbClr val="006FC0"/>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s-PE" sz="3600" b="1" i="0" u="none" strike="noStrike" kern="0" cap="none" spc="-5" normalizeH="0" baseline="0" noProof="0" dirty="0">
                <a:ln>
                  <a:noFill/>
                </a:ln>
                <a:solidFill>
                  <a:srgbClr val="006FC0"/>
                </a:solidFill>
                <a:effectLst/>
                <a:uLnTx/>
                <a:uFillTx/>
                <a:latin typeface="Arial"/>
                <a:ea typeface="+mj-ea"/>
                <a:cs typeface="Arial"/>
              </a:rPr>
              <a:t>CLR EN VISUAL STUDIO NET</a:t>
            </a:r>
            <a:endParaRPr kumimoji="0" lang="es-PE" sz="3600" b="1" i="0" u="none" strike="noStrike" kern="0" cap="none" spc="0" normalizeH="0" baseline="0" noProof="0" dirty="0">
              <a:ln>
                <a:noFill/>
              </a:ln>
              <a:solidFill>
                <a:srgbClr val="006FC0"/>
              </a:solidFill>
              <a:effectLst/>
              <a:uLnTx/>
              <a:uFillTx/>
              <a:latin typeface="Arial"/>
              <a:ea typeface="+mj-ea"/>
              <a:cs typeface="Arial"/>
            </a:endParaRPr>
          </a:p>
        </p:txBody>
      </p:sp>
      <p:sp>
        <p:nvSpPr>
          <p:cNvPr id="4" name="CuadroTexto 3">
            <a:extLst>
              <a:ext uri="{FF2B5EF4-FFF2-40B4-BE49-F238E27FC236}">
                <a16:creationId xmlns:a16="http://schemas.microsoft.com/office/drawing/2014/main" id="{5BC54271-C238-833A-38B0-4DBE66393909}"/>
              </a:ext>
            </a:extLst>
          </p:cNvPr>
          <p:cNvSpPr txBox="1"/>
          <p:nvPr/>
        </p:nvSpPr>
        <p:spPr>
          <a:xfrm>
            <a:off x="294442" y="1094303"/>
            <a:ext cx="11567603" cy="5262979"/>
          </a:xfrm>
          <a:prstGeom prst="rect">
            <a:avLst/>
          </a:prstGeom>
          <a:noFill/>
        </p:spPr>
        <p:txBody>
          <a:bodyPr wrap="square">
            <a:spAutoFit/>
          </a:bodyPr>
          <a:lstStyle/>
          <a:p>
            <a:pPr marL="342900" indent="-342900" algn="just">
              <a:buFont typeface="Wingdings" panose="05000000000000000000" pitchFamily="2" charset="2"/>
              <a:buChar char="q"/>
            </a:pPr>
            <a:r>
              <a:rPr lang="es-ES" sz="2400" dirty="0">
                <a:solidFill>
                  <a:prstClr val="black"/>
                </a:solidFill>
                <a:latin typeface="Times New Roman" panose="02020603050405020304" pitchFamily="18" charset="0"/>
                <a:cs typeface="Times New Roman" panose="02020603050405020304" pitchFamily="18" charset="0"/>
              </a:rPr>
              <a:t>En el contexto de Visual Studio, "CLR" significa "Common Language Runtime" (Tiempo de Ejecución de Lenguaje Común) en inglés. El CLR es un componente fundamental del entorno de ejecución de Microsoft .NET Framework y .NET Core. Es responsable de administrar la ejecución de programas escritos en diferentes lenguajes de programación que están orientados al framework .NET.</a:t>
            </a:r>
          </a:p>
          <a:p>
            <a:pPr marL="342900" indent="-342900" algn="just">
              <a:buFont typeface="Wingdings" panose="05000000000000000000" pitchFamily="2" charset="2"/>
              <a:buChar char="q"/>
            </a:pPr>
            <a:endParaRPr lang="es-ES" sz="24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s-ES" sz="2400" dirty="0">
                <a:solidFill>
                  <a:prstClr val="black"/>
                </a:solidFill>
                <a:latin typeface="Times New Roman" panose="02020603050405020304" pitchFamily="18" charset="0"/>
                <a:cs typeface="Times New Roman" panose="02020603050405020304" pitchFamily="18" charset="0"/>
              </a:rPr>
              <a:t>El CLR proporciona varias funciones clave:</a:t>
            </a:r>
          </a:p>
          <a:p>
            <a:pPr marL="342900" indent="-342900" algn="just">
              <a:buFont typeface="Wingdings" panose="05000000000000000000" pitchFamily="2" charset="2"/>
              <a:buChar char="q"/>
            </a:pPr>
            <a:endParaRPr lang="es-ES" sz="2400" dirty="0">
              <a:solidFill>
                <a:prstClr val="black"/>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v"/>
            </a:pPr>
            <a:r>
              <a:rPr lang="es-ES" sz="2400" dirty="0">
                <a:solidFill>
                  <a:prstClr val="black"/>
                </a:solidFill>
                <a:latin typeface="Times New Roman" panose="02020603050405020304" pitchFamily="18" charset="0"/>
                <a:cs typeface="Times New Roman" panose="02020603050405020304" pitchFamily="18" charset="0"/>
              </a:rPr>
              <a:t>Compilación Just-In-Time (JIT): Cuando un programa escrito en un lenguaje de programación compatible con .NET se ejecuta, el CLR compila el código fuente o el código intermedio (IL, Intermediate Language) en código máquina específico de la plataforma en tiempo de ejecución. Esto mejora el rendimiento, ya que el código se adapta al sistema en el que se está ejecutando.</a:t>
            </a:r>
          </a:p>
          <a:p>
            <a:pPr marL="342900" indent="-342900" algn="just">
              <a:buFont typeface="Wingdings" panose="05000000000000000000" pitchFamily="2" charset="2"/>
              <a:buChar char="q"/>
            </a:pPr>
            <a:endParaRPr lang="es-ES"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34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D933956-D302-FE6E-C32B-9C672E5A6581}"/>
              </a:ext>
            </a:extLst>
          </p:cNvPr>
          <p:cNvSpPr txBox="1">
            <a:spLocks/>
          </p:cNvSpPr>
          <p:nvPr/>
        </p:nvSpPr>
        <p:spPr>
          <a:xfrm>
            <a:off x="3000243" y="71867"/>
            <a:ext cx="6694172" cy="566822"/>
          </a:xfrm>
          <a:prstGeom prst="rect">
            <a:avLst/>
          </a:prstGeom>
        </p:spPr>
        <p:txBody>
          <a:bodyPr vert="horz" wrap="square" lIns="0" tIns="12700" rIns="0" bIns="0" rtlCol="0">
            <a:spAutoFit/>
          </a:bodyPr>
          <a:lstStyle>
            <a:lvl1pPr>
              <a:defRPr sz="3600" b="1" i="0">
                <a:solidFill>
                  <a:srgbClr val="006FC0"/>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s-PE" sz="3600" b="1" i="0" u="none" strike="noStrike" kern="0" cap="none" spc="-5" normalizeH="0" baseline="0" noProof="0" dirty="0">
                <a:ln>
                  <a:noFill/>
                </a:ln>
                <a:solidFill>
                  <a:srgbClr val="006FC0"/>
                </a:solidFill>
                <a:effectLst/>
                <a:uLnTx/>
                <a:uFillTx/>
                <a:latin typeface="Arial"/>
                <a:ea typeface="+mj-ea"/>
                <a:cs typeface="Arial"/>
              </a:rPr>
              <a:t>CLR EN VISUAL STUDIO NET</a:t>
            </a:r>
            <a:endParaRPr kumimoji="0" lang="es-PE" sz="3600" b="1" i="0" u="none" strike="noStrike" kern="0" cap="none" spc="0" normalizeH="0" baseline="0" noProof="0" dirty="0">
              <a:ln>
                <a:noFill/>
              </a:ln>
              <a:solidFill>
                <a:srgbClr val="006FC0"/>
              </a:solidFill>
              <a:effectLst/>
              <a:uLnTx/>
              <a:uFillTx/>
              <a:latin typeface="Arial"/>
              <a:ea typeface="+mj-ea"/>
              <a:cs typeface="Arial"/>
            </a:endParaRPr>
          </a:p>
        </p:txBody>
      </p:sp>
      <p:sp>
        <p:nvSpPr>
          <p:cNvPr id="4" name="CuadroTexto 3">
            <a:extLst>
              <a:ext uri="{FF2B5EF4-FFF2-40B4-BE49-F238E27FC236}">
                <a16:creationId xmlns:a16="http://schemas.microsoft.com/office/drawing/2014/main" id="{7B78F816-1CD7-1BA7-1C29-4DE7D006149F}"/>
              </a:ext>
            </a:extLst>
          </p:cNvPr>
          <p:cNvSpPr txBox="1"/>
          <p:nvPr/>
        </p:nvSpPr>
        <p:spPr>
          <a:xfrm>
            <a:off x="204187" y="766734"/>
            <a:ext cx="11718523" cy="5847755"/>
          </a:xfrm>
          <a:prstGeom prst="rect">
            <a:avLst/>
          </a:prstGeom>
          <a:noFill/>
        </p:spPr>
        <p:txBody>
          <a:bodyPr wrap="square">
            <a:spAutoFit/>
          </a:bodyPr>
          <a:lstStyle/>
          <a:p>
            <a:pPr marL="800100" lvl="1" indent="-342900" algn="just">
              <a:buFont typeface="Wingdings" panose="05000000000000000000" pitchFamily="2" charset="2"/>
              <a:buChar char="v"/>
            </a:pPr>
            <a:r>
              <a:rPr lang="es-ES" sz="2200" dirty="0">
                <a:solidFill>
                  <a:prstClr val="black"/>
                </a:solidFill>
                <a:latin typeface="Times New Roman" panose="02020603050405020304" pitchFamily="18" charset="0"/>
                <a:cs typeface="Times New Roman" panose="02020603050405020304" pitchFamily="18" charset="0"/>
              </a:rPr>
              <a:t>Gestión de memoria: El CLR administra la asignación y liberación de memoria para los objetos creados durante la ejecución del programa. Utiliza un sistema llamado "Garbage Collection" (Recolección de Basura) para identificar y eliminar objetos que ya no se utilizan, lo que ayuda a evitar fugas de memoria.</a:t>
            </a:r>
          </a:p>
          <a:p>
            <a:pPr marL="800100" lvl="1" indent="-342900" algn="just">
              <a:buFont typeface="Wingdings" panose="05000000000000000000" pitchFamily="2" charset="2"/>
              <a:buChar char="v"/>
            </a:pPr>
            <a:endParaRPr lang="es-ES" sz="2200" dirty="0">
              <a:solidFill>
                <a:prstClr val="black"/>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v"/>
            </a:pPr>
            <a:r>
              <a:rPr lang="es-ES" sz="2200" dirty="0">
                <a:solidFill>
                  <a:prstClr val="black"/>
                </a:solidFill>
                <a:latin typeface="Times New Roman" panose="02020603050405020304" pitchFamily="18" charset="0"/>
                <a:cs typeface="Times New Roman" panose="02020603050405020304" pitchFamily="18" charset="0"/>
              </a:rPr>
              <a:t>Gestión de excepciones: El CLR maneja las excepciones que ocurren durante la ejecución de un programa y proporciona un mecanismo para capturar y manejar estas excepciones de manera estructurada.</a:t>
            </a:r>
          </a:p>
          <a:p>
            <a:pPr marL="800100" lvl="1" indent="-342900" algn="just">
              <a:buFont typeface="Wingdings" panose="05000000000000000000" pitchFamily="2" charset="2"/>
              <a:buChar char="v"/>
            </a:pPr>
            <a:endParaRPr lang="es-ES" sz="2200" dirty="0">
              <a:solidFill>
                <a:prstClr val="black"/>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v"/>
            </a:pPr>
            <a:r>
              <a:rPr lang="es-ES" sz="2200" dirty="0">
                <a:solidFill>
                  <a:prstClr val="black"/>
                </a:solidFill>
                <a:latin typeface="Times New Roman" panose="02020603050405020304" pitchFamily="18" charset="0"/>
                <a:cs typeface="Times New Roman" panose="02020603050405020304" pitchFamily="18" charset="0"/>
              </a:rPr>
              <a:t>Seguridad: El CLR implementa características de seguridad, como la verificación de tipos y el control de acceso, para garantizar que el código se ejecute de manera segura y no dañe el sistema o los datos.</a:t>
            </a:r>
          </a:p>
          <a:p>
            <a:pPr marL="800100" lvl="1" indent="-342900" algn="just">
              <a:buFont typeface="Wingdings" panose="05000000000000000000" pitchFamily="2" charset="2"/>
              <a:buChar char="v"/>
            </a:pPr>
            <a:endParaRPr lang="es-ES" sz="2200" dirty="0">
              <a:solidFill>
                <a:prstClr val="black"/>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v"/>
            </a:pPr>
            <a:r>
              <a:rPr lang="es-ES" sz="2200" dirty="0">
                <a:solidFill>
                  <a:prstClr val="black"/>
                </a:solidFill>
                <a:latin typeface="Times New Roman" panose="02020603050405020304" pitchFamily="18" charset="0"/>
                <a:cs typeface="Times New Roman" panose="02020603050405020304" pitchFamily="18" charset="0"/>
              </a:rPr>
              <a:t>Interoperabilidad: El CLR facilita la interoperabilidad entre diferentes lenguajes de programación que son compatibles con el framework .NET. Los programas escritos en diferentes lenguajes pueden interactuar y utilizar componentes escritos en otros lenguajes sin problemas significativos.</a:t>
            </a:r>
            <a:endParaRPr lang="es-PE"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5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E3B5D46-EEC2-7827-63DC-E42B25371CE2}"/>
              </a:ext>
            </a:extLst>
          </p:cNvPr>
          <p:cNvSpPr txBox="1">
            <a:spLocks/>
          </p:cNvSpPr>
          <p:nvPr/>
        </p:nvSpPr>
        <p:spPr>
          <a:xfrm>
            <a:off x="2484243" y="181597"/>
            <a:ext cx="7196510" cy="56682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s-PE" sz="3600" b="1" kern="0" spc="-5" dirty="0">
                <a:solidFill>
                  <a:srgbClr val="006FC0"/>
                </a:solidFill>
                <a:latin typeface="Arial"/>
                <a:cs typeface="Arial"/>
              </a:rPr>
              <a:t>Lenguaje de programación C#</a:t>
            </a:r>
            <a:endParaRPr lang="es-PE" spc="5" dirty="0"/>
          </a:p>
        </p:txBody>
      </p:sp>
      <p:sp>
        <p:nvSpPr>
          <p:cNvPr id="5" name="CuadroTexto 4">
            <a:extLst>
              <a:ext uri="{FF2B5EF4-FFF2-40B4-BE49-F238E27FC236}">
                <a16:creationId xmlns:a16="http://schemas.microsoft.com/office/drawing/2014/main" id="{75811F24-73D2-2F5C-C039-08FB6D07E316}"/>
              </a:ext>
            </a:extLst>
          </p:cNvPr>
          <p:cNvSpPr txBox="1"/>
          <p:nvPr/>
        </p:nvSpPr>
        <p:spPr>
          <a:xfrm>
            <a:off x="242286" y="1030451"/>
            <a:ext cx="11680425" cy="5300938"/>
          </a:xfrm>
          <a:prstGeom prst="rect">
            <a:avLst/>
          </a:prstGeom>
          <a:noFill/>
        </p:spPr>
        <p:txBody>
          <a:bodyPr wrap="square">
            <a:spAutoFit/>
          </a:bodyPr>
          <a:lstStyle/>
          <a:p>
            <a:pPr marL="469265" marR="5080" indent="-457200" algn="just">
              <a:lnSpc>
                <a:spcPct val="90000"/>
              </a:lnSpc>
              <a:spcBef>
                <a:spcPts val="450"/>
              </a:spcBef>
              <a:buFont typeface="Wingdings" panose="05000000000000000000" pitchFamily="2" charset="2"/>
              <a:buChar char="v"/>
              <a:tabLst>
                <a:tab pos="356235" algn="l"/>
              </a:tabLst>
            </a:pPr>
            <a:r>
              <a:rPr lang="es-ES" sz="3200" dirty="0">
                <a:solidFill>
                  <a:prstClr val="black"/>
                </a:solidFill>
                <a:latin typeface="Times New Roman" panose="02020603050405020304" pitchFamily="18" charset="0"/>
                <a:cs typeface="Times New Roman" panose="02020603050405020304" pitchFamily="18" charset="0"/>
              </a:rPr>
              <a:t>C# es un lenguaje elegante, con seguridad de  tipos y orientado a objetos que permite a los  desarrolladores crear aplicaciones robustas  sobre .NET Framework.</a:t>
            </a:r>
          </a:p>
          <a:p>
            <a:pPr marL="469265" marR="5080" indent="-457200" algn="just">
              <a:lnSpc>
                <a:spcPct val="90000"/>
              </a:lnSpc>
              <a:spcBef>
                <a:spcPts val="450"/>
              </a:spcBef>
              <a:buFont typeface="Wingdings" panose="05000000000000000000" pitchFamily="2" charset="2"/>
              <a:buChar char="v"/>
              <a:tabLst>
                <a:tab pos="356235" algn="l"/>
              </a:tabLst>
            </a:pPr>
            <a:endParaRPr lang="es-ES" sz="3200" dirty="0">
              <a:solidFill>
                <a:prstClr val="black"/>
              </a:solidFill>
              <a:latin typeface="Times New Roman" panose="02020603050405020304" pitchFamily="18" charset="0"/>
              <a:cs typeface="Times New Roman" panose="02020603050405020304" pitchFamily="18" charset="0"/>
            </a:endParaRPr>
          </a:p>
          <a:p>
            <a:pPr marL="469265" marR="7620" indent="-457200" algn="just">
              <a:lnSpc>
                <a:spcPct val="90000"/>
              </a:lnSpc>
              <a:spcBef>
                <a:spcPts val="675"/>
              </a:spcBef>
              <a:buFont typeface="Wingdings" panose="05000000000000000000" pitchFamily="2" charset="2"/>
              <a:buChar char="v"/>
              <a:tabLst>
                <a:tab pos="356235" algn="l"/>
              </a:tabLst>
            </a:pPr>
            <a:r>
              <a:rPr lang="es-ES" sz="3200" dirty="0">
                <a:solidFill>
                  <a:prstClr val="black"/>
                </a:solidFill>
                <a:latin typeface="Times New Roman" panose="02020603050405020304" pitchFamily="18" charset="0"/>
                <a:cs typeface="Times New Roman" panose="02020603050405020304" pitchFamily="18" charset="0"/>
              </a:rPr>
              <a:t>Se puede usar C# para crear aplicaciones de  Windows, servicios web XML, aplicaciones  cliente servidor, aplicaciones de base de  datos.</a:t>
            </a:r>
          </a:p>
          <a:p>
            <a:pPr marL="469265" marR="7620" indent="-457200" algn="just">
              <a:lnSpc>
                <a:spcPct val="90000"/>
              </a:lnSpc>
              <a:spcBef>
                <a:spcPts val="675"/>
              </a:spcBef>
              <a:buFont typeface="Wingdings" panose="05000000000000000000" pitchFamily="2" charset="2"/>
              <a:buChar char="v"/>
              <a:tabLst>
                <a:tab pos="356235" algn="l"/>
              </a:tabLst>
            </a:pPr>
            <a:endParaRPr lang="es-ES" sz="3200" dirty="0">
              <a:solidFill>
                <a:prstClr val="black"/>
              </a:solidFill>
              <a:latin typeface="Times New Roman" panose="02020603050405020304" pitchFamily="18" charset="0"/>
              <a:cs typeface="Times New Roman" panose="02020603050405020304" pitchFamily="18" charset="0"/>
            </a:endParaRPr>
          </a:p>
          <a:p>
            <a:pPr marL="469265" marR="5715" indent="-457200" algn="just">
              <a:lnSpc>
                <a:spcPct val="90000"/>
              </a:lnSpc>
              <a:spcBef>
                <a:spcPts val="675"/>
              </a:spcBef>
              <a:buFont typeface="Wingdings" panose="05000000000000000000" pitchFamily="2" charset="2"/>
              <a:buChar char="v"/>
              <a:tabLst>
                <a:tab pos="356235" algn="l"/>
              </a:tabLst>
            </a:pPr>
            <a:r>
              <a:rPr lang="es-ES" sz="3200" dirty="0">
                <a:solidFill>
                  <a:prstClr val="black"/>
                </a:solidFill>
                <a:latin typeface="Times New Roman" panose="02020603050405020304" pitchFamily="18" charset="0"/>
                <a:cs typeface="Times New Roman" panose="02020603050405020304" pitchFamily="18" charset="0"/>
              </a:rPr>
              <a:t>Visual C# integra un editor de código avanzado,  un diseñador de interfaz de usuario, un  depurador integrado y herramientas que facilitan  el desarrollo.</a:t>
            </a:r>
          </a:p>
        </p:txBody>
      </p:sp>
    </p:spTree>
    <p:extLst>
      <p:ext uri="{BB962C8B-B14F-4D97-AF65-F5344CB8AC3E}">
        <p14:creationId xmlns:p14="http://schemas.microsoft.com/office/powerpoint/2010/main" val="22898744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2198</Words>
  <Application>Microsoft Office PowerPoint</Application>
  <PresentationFormat>Panorámica</PresentationFormat>
  <Paragraphs>257</Paragraphs>
  <Slides>33</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33</vt:i4>
      </vt:variant>
    </vt:vector>
  </HeadingPairs>
  <TitlesOfParts>
    <vt:vector size="41" baseType="lpstr">
      <vt:lpstr>Arial</vt:lpstr>
      <vt:lpstr>Arial MT</vt:lpstr>
      <vt:lpstr>Calibri</vt:lpstr>
      <vt:lpstr>Calibri Light</vt:lpstr>
      <vt:lpstr>Consolas</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loza</dc:creator>
  <cp:lastModifiedBy>christian loza</cp:lastModifiedBy>
  <cp:revision>41</cp:revision>
  <dcterms:created xsi:type="dcterms:W3CDTF">2023-08-20T23:43:40Z</dcterms:created>
  <dcterms:modified xsi:type="dcterms:W3CDTF">2023-08-21T01:18:21Z</dcterms:modified>
</cp:coreProperties>
</file>