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8" r:id="rId2"/>
    <p:sldId id="426" r:id="rId3"/>
    <p:sldId id="427" r:id="rId4"/>
    <p:sldId id="428" r:id="rId5"/>
    <p:sldId id="429" r:id="rId6"/>
    <p:sldId id="437" r:id="rId7"/>
    <p:sldId id="430" r:id="rId8"/>
    <p:sldId id="431" r:id="rId9"/>
    <p:sldId id="432" r:id="rId10"/>
    <p:sldId id="438" r:id="rId11"/>
    <p:sldId id="433" r:id="rId12"/>
    <p:sldId id="439" r:id="rId13"/>
    <p:sldId id="434" r:id="rId14"/>
    <p:sldId id="435" r:id="rId15"/>
    <p:sldId id="436" r:id="rId16"/>
    <p:sldId id="440"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108" d="100"/>
          <a:sy n="108" d="100"/>
        </p:scale>
        <p:origin x="22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71D8A-D8B8-4490-943A-1DEC423583D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BB53BBB-AFEC-4162-9980-222F5973EE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D43DCAB-81C2-482E-8A1C-60E1C2681E66}"/>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86CE6601-3A71-4764-8715-EE06516E24E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F7B895-526A-4EBB-B667-3E3C1FBCBCEB}"/>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2243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5F95E-E9AB-4966-950D-7B8410A52C0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2164CF2-FCE8-4714-A2EF-10B78A11FC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7F5681-AE36-441C-80FE-073A8B983313}"/>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3020F98B-693B-40C2-A873-36CCEB0B7A2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6BB5A2-608B-473C-A2CF-CA8E6FCDB26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2460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D46B1F4-2846-4A0F-BECA-C1FA470141D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BED728-7419-427F-8BA3-B849F0EE509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A42526-3AC6-42D0-8353-9DDF9C6E6FF2}"/>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BC1AFF4A-4BDA-4D7D-9F39-D3CF64402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D35768D-7A35-46BF-9734-B3C76C9196C7}"/>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12396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8B349-8543-4EC8-9356-2C120C3C4F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3F42EBB-6EA5-49BF-8AF1-1B85128427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31954D9-D611-48B3-9039-F027F9BDC2E0}"/>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486E70C3-5B91-4E88-8111-4D5CE73922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F2C37-D2D9-413A-86D0-44AFE818EC7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5817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0B59D-7BF0-410C-A6F5-A6C3A0CC16D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55BCADC-840B-4BCC-BCD4-C26E831537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C83F35A-E3E1-42B7-84E3-6D3662648746}"/>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E9819BED-CCAC-42BC-9ACF-8CFFBEF8573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BAEB0D-A87D-4E63-9B47-C6A2D436C5A2}"/>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18473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2DF5-4AE5-4076-84E5-9FF62B9E7BC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3FD8F24-9364-49D6-B4D6-47745152C21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F07E408-0B7C-4EEC-8BD0-5838A5B8D5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5596BF6-BBFC-4CA5-9510-37ED9CD97D12}"/>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6" name="Marcador de pie de página 5">
            <a:extLst>
              <a:ext uri="{FF2B5EF4-FFF2-40B4-BE49-F238E27FC236}">
                <a16:creationId xmlns:a16="http://schemas.microsoft.com/office/drawing/2014/main" id="{354A5A24-E843-4E58-A1A8-7733F8854C0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1AE0D5-CFFC-4444-9831-F72AFB818608}"/>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36930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AC4BF-85E5-4413-90F0-4C6320E5D36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3F91FE6-34FD-4917-B51E-0AB8E4DDE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17208C-D579-45A5-8C81-4EEA28CE3F6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516A1B3-F3D2-4E74-A522-60701BA0F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B567C01-7C1F-4D3F-AB31-0DC74EBB79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92021F3-3860-4467-9A5F-2247D39E9652}"/>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8" name="Marcador de pie de página 7">
            <a:extLst>
              <a:ext uri="{FF2B5EF4-FFF2-40B4-BE49-F238E27FC236}">
                <a16:creationId xmlns:a16="http://schemas.microsoft.com/office/drawing/2014/main" id="{4BF6FECA-416A-4E8E-84F7-0A91599A4E0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618DCB-53F8-4829-BD7F-643442C94FD5}"/>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95193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37A66-AC36-400E-8D1D-B2F29DDC9F2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31FE4DD-B57B-47E4-89D7-F67D4C9876CB}"/>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4" name="Marcador de pie de página 3">
            <a:extLst>
              <a:ext uri="{FF2B5EF4-FFF2-40B4-BE49-F238E27FC236}">
                <a16:creationId xmlns:a16="http://schemas.microsoft.com/office/drawing/2014/main" id="{87ED71E9-6B09-44E1-99F6-2A8C586DB72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34EC71B-E786-402F-8D89-56527F713D80}"/>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401364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740327-4E37-4CF6-8877-CC95D5774436}"/>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3" name="Marcador de pie de página 2">
            <a:extLst>
              <a:ext uri="{FF2B5EF4-FFF2-40B4-BE49-F238E27FC236}">
                <a16:creationId xmlns:a16="http://schemas.microsoft.com/office/drawing/2014/main" id="{7D7EFDD7-A801-4121-A541-4460B6A41B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5F4316B-1751-449D-92A1-DEEBF14BD2C4}"/>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72411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01C46-1EA9-497D-A5B6-07D2373F5DE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03162FA-54A6-4B47-B9C0-1CD1B821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5A7F7D2-DD02-4ED4-BB8D-DCBD0ADD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5A98BF8-C70A-440C-9ADC-99C55A0BCA0E}"/>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6" name="Marcador de pie de página 5">
            <a:extLst>
              <a:ext uri="{FF2B5EF4-FFF2-40B4-BE49-F238E27FC236}">
                <a16:creationId xmlns:a16="http://schemas.microsoft.com/office/drawing/2014/main" id="{8C4ADCE9-2308-43CD-B22D-BEA8F731EEC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8132C5B-D7AC-4633-B096-A1D3B528E85D}"/>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236813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9C5F4F-4F56-4F43-8CC1-59A1DA3C0D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BB52ECF-6B56-49DC-A408-E7344A5A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179ABE14-8536-43B7-8908-48287D93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2F9C28-A8E4-4048-8636-8DAA139F5424}"/>
              </a:ext>
            </a:extLst>
          </p:cNvPr>
          <p:cNvSpPr>
            <a:spLocks noGrp="1"/>
          </p:cNvSpPr>
          <p:nvPr>
            <p:ph type="dt" sz="half" idx="10"/>
          </p:nvPr>
        </p:nvSpPr>
        <p:spPr/>
        <p:txBody>
          <a:bodyPr/>
          <a:lstStyle/>
          <a:p>
            <a:fld id="{93576F64-078F-4EF1-9AEF-622A81BABF76}" type="datetimeFigureOut">
              <a:rPr lang="es-ES" smtClean="0"/>
              <a:t>28/08/2023</a:t>
            </a:fld>
            <a:endParaRPr lang="es-ES"/>
          </a:p>
        </p:txBody>
      </p:sp>
      <p:sp>
        <p:nvSpPr>
          <p:cNvPr id="6" name="Marcador de pie de página 5">
            <a:extLst>
              <a:ext uri="{FF2B5EF4-FFF2-40B4-BE49-F238E27FC236}">
                <a16:creationId xmlns:a16="http://schemas.microsoft.com/office/drawing/2014/main" id="{2DCF6C7B-37CF-4CD4-9BE6-3D5D8982D61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FFB17C8-45B1-4489-A01F-691E07876A3C}"/>
              </a:ext>
            </a:extLst>
          </p:cNvPr>
          <p:cNvSpPr>
            <a:spLocks noGrp="1"/>
          </p:cNvSpPr>
          <p:nvPr>
            <p:ph type="sldNum" sz="quarter" idx="12"/>
          </p:nvPr>
        </p:nvSpPr>
        <p:spPr/>
        <p:txBody>
          <a:bodyPr/>
          <a:lstStyle/>
          <a:p>
            <a:fld id="{45BBB123-49D2-4D1B-973A-8AC9091E1880}" type="slidenum">
              <a:rPr lang="es-ES" smtClean="0"/>
              <a:t>‹Nº›</a:t>
            </a:fld>
            <a:endParaRPr lang="es-ES"/>
          </a:p>
        </p:txBody>
      </p:sp>
    </p:spTree>
    <p:extLst>
      <p:ext uri="{BB962C8B-B14F-4D97-AF65-F5344CB8AC3E}">
        <p14:creationId xmlns:p14="http://schemas.microsoft.com/office/powerpoint/2010/main" val="387448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69F812-2B16-4AB8-8E51-D4C88D250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FB6F59-0D43-4E6A-AC82-E201BEAB3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90C2C17-D549-45EE-8113-1FCB0A2D6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76F64-078F-4EF1-9AEF-622A81BABF76}" type="datetimeFigureOut">
              <a:rPr lang="es-ES" smtClean="0"/>
              <a:t>28/08/2023</a:t>
            </a:fld>
            <a:endParaRPr lang="es-ES"/>
          </a:p>
        </p:txBody>
      </p:sp>
      <p:sp>
        <p:nvSpPr>
          <p:cNvPr id="5" name="Marcador de pie de página 4">
            <a:extLst>
              <a:ext uri="{FF2B5EF4-FFF2-40B4-BE49-F238E27FC236}">
                <a16:creationId xmlns:a16="http://schemas.microsoft.com/office/drawing/2014/main" id="{04987E9F-CA74-4A67-8ABC-D070B2AC0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165FA88-449C-4345-820E-2DC6D64B8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BB123-49D2-4D1B-973A-8AC9091E1880}" type="slidenum">
              <a:rPr lang="es-ES" smtClean="0"/>
              <a:t>‹Nº›</a:t>
            </a:fld>
            <a:endParaRPr lang="es-ES"/>
          </a:p>
        </p:txBody>
      </p:sp>
    </p:spTree>
    <p:extLst>
      <p:ext uri="{BB962C8B-B14F-4D97-AF65-F5344CB8AC3E}">
        <p14:creationId xmlns:p14="http://schemas.microsoft.com/office/powerpoint/2010/main" val="43980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BDFD2-7213-49CF-96EC-CD4F5DF03696}"/>
              </a:ext>
            </a:extLst>
          </p:cNvPr>
          <p:cNvSpPr txBox="1">
            <a:spLocks/>
          </p:cNvSpPr>
          <p:nvPr/>
        </p:nvSpPr>
        <p:spPr>
          <a:xfrm>
            <a:off x="748823" y="408373"/>
            <a:ext cx="11262664" cy="3622089"/>
          </a:xfrm>
          <a:prstGeom prst="rect">
            <a:avLst/>
          </a:prstGeom>
        </p:spPr>
        <p:txBody>
          <a:bodyPr anchor="t"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endParaRPr lang="es-ES" b="1" dirty="0">
              <a:solidFill>
                <a:schemeClr val="tx1">
                  <a:lumMod val="95000"/>
                  <a:lumOff val="5000"/>
                </a:schemeClr>
              </a:solidFill>
              <a:latin typeface="Roboto" pitchFamily="2" charset="0"/>
            </a:endParaRPr>
          </a:p>
        </p:txBody>
      </p:sp>
      <p:sp>
        <p:nvSpPr>
          <p:cNvPr id="3" name="CuadroTexto 2">
            <a:extLst>
              <a:ext uri="{FF2B5EF4-FFF2-40B4-BE49-F238E27FC236}">
                <a16:creationId xmlns:a16="http://schemas.microsoft.com/office/drawing/2014/main" id="{AD5EB86E-C8E6-153B-D0F6-83F77A9B348D}"/>
              </a:ext>
            </a:extLst>
          </p:cNvPr>
          <p:cNvSpPr txBox="1"/>
          <p:nvPr/>
        </p:nvSpPr>
        <p:spPr>
          <a:xfrm>
            <a:off x="870715" y="1136341"/>
            <a:ext cx="10450570" cy="3941656"/>
          </a:xfrm>
          <a:prstGeom prst="rect">
            <a:avLst/>
          </a:prstGeom>
          <a:noFill/>
        </p:spPr>
        <p:txBody>
          <a:bodyPr wrap="square" rtlCol="0">
            <a:spAutoFit/>
          </a:bodyPr>
          <a:lstStyle/>
          <a:p>
            <a:pPr algn="ctr">
              <a:lnSpc>
                <a:spcPct val="150000"/>
              </a:lnSpc>
            </a:pPr>
            <a:r>
              <a:rPr lang="es-ES" sz="8800" b="1" dirty="0">
                <a:solidFill>
                  <a:schemeClr val="tx1">
                    <a:lumMod val="95000"/>
                    <a:lumOff val="5000"/>
                  </a:schemeClr>
                </a:solidFill>
                <a:effectLst>
                  <a:outerShdw blurRad="38100" dist="38100" dir="2700000" algn="tl">
                    <a:srgbClr val="000000">
                      <a:alpha val="43137"/>
                    </a:srgbClr>
                  </a:outerShdw>
                </a:effectLst>
                <a:latin typeface="Roboto" pitchFamily="2" charset="0"/>
                <a:ea typeface="Roboto" pitchFamily="2" charset="0"/>
              </a:rPr>
              <a:t>PROCEDIMIENTOS ALMACENADOS</a:t>
            </a:r>
            <a:endParaRPr lang="es-PE" sz="8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8248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B271B9A-ED08-B622-9535-CDFB6927DB9B}"/>
              </a:ext>
            </a:extLst>
          </p:cNvPr>
          <p:cNvSpPr txBox="1"/>
          <p:nvPr/>
        </p:nvSpPr>
        <p:spPr>
          <a:xfrm>
            <a:off x="224164" y="1453233"/>
            <a:ext cx="11742938" cy="4031873"/>
          </a:xfrm>
          <a:prstGeom prst="rect">
            <a:avLst/>
          </a:prstGeom>
          <a:noFill/>
        </p:spPr>
        <p:txBody>
          <a:bodyPr wrap="square">
            <a:spAutoFit/>
          </a:bodyPr>
          <a:lstStyle/>
          <a:p>
            <a:r>
              <a:rPr lang="es-PE" sz="4400" dirty="0"/>
              <a:t>CREATE PROCEDURE usp_ObtenerEmpleadoPorId</a:t>
            </a:r>
          </a:p>
          <a:p>
            <a:r>
              <a:rPr lang="es-PE" sz="4400" dirty="0"/>
              <a:t>@EmpleadoID INT</a:t>
            </a:r>
          </a:p>
          <a:p>
            <a:r>
              <a:rPr lang="es-PE" sz="4400" dirty="0"/>
              <a:t>AS</a:t>
            </a:r>
          </a:p>
          <a:p>
            <a:r>
              <a:rPr lang="es-PE" sz="4400" dirty="0"/>
              <a:t>BEGIN</a:t>
            </a:r>
          </a:p>
          <a:p>
            <a:r>
              <a:rPr lang="es-PE" sz="3600" dirty="0"/>
              <a:t>           SELECT * FROM Empleados WHERE ID = @EmpleadoID;</a:t>
            </a:r>
          </a:p>
          <a:p>
            <a:r>
              <a:rPr lang="es-PE" sz="4400" dirty="0"/>
              <a:t>END</a:t>
            </a:r>
          </a:p>
        </p:txBody>
      </p:sp>
    </p:spTree>
    <p:extLst>
      <p:ext uri="{BB962C8B-B14F-4D97-AF65-F5344CB8AC3E}">
        <p14:creationId xmlns:p14="http://schemas.microsoft.com/office/powerpoint/2010/main" val="380495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640AA6-7E43-2F4D-530D-5E6D6E81C8AC}"/>
              </a:ext>
            </a:extLst>
          </p:cNvPr>
          <p:cNvSpPr txBox="1"/>
          <p:nvPr/>
        </p:nvSpPr>
        <p:spPr>
          <a:xfrm>
            <a:off x="257453" y="47007"/>
            <a:ext cx="11656381" cy="2739211"/>
          </a:xfrm>
          <a:prstGeom prst="rect">
            <a:avLst/>
          </a:prstGeom>
          <a:noFill/>
        </p:spPr>
        <p:txBody>
          <a:bodyPr wrap="square">
            <a:spAutoFit/>
          </a:bodyPr>
          <a:lstStyle/>
          <a:p>
            <a:pPr algn="ctr"/>
            <a:r>
              <a:rPr lang="es-ES" sz="4400" b="1" dirty="0">
                <a:effectLst>
                  <a:outerShdw blurRad="38100" dist="38100" dir="2700000" algn="tl">
                    <a:srgbClr val="000000">
                      <a:alpha val="43137"/>
                    </a:srgbClr>
                  </a:outerShdw>
                </a:effectLst>
                <a:latin typeface="Söhne"/>
              </a:rPr>
              <a:t>Procedimientos Almacenados de Salida</a:t>
            </a:r>
          </a:p>
          <a:p>
            <a:pPr algn="just"/>
            <a:r>
              <a:rPr lang="es-ES" sz="3200" dirty="0"/>
              <a:t>Estos procedimientos también aceptan parámetros de entrada, pero además pueden tener parámetros de salida que devuelven valores al llamador. Por ejemplo, un procedimiento podría aceptar un ID de cliente y devolver el saldo actual de ese cliente.</a:t>
            </a:r>
            <a:endParaRPr lang="es-PE" sz="3200" dirty="0"/>
          </a:p>
        </p:txBody>
      </p:sp>
      <p:sp>
        <p:nvSpPr>
          <p:cNvPr id="5" name="CuadroTexto 4">
            <a:extLst>
              <a:ext uri="{FF2B5EF4-FFF2-40B4-BE49-F238E27FC236}">
                <a16:creationId xmlns:a16="http://schemas.microsoft.com/office/drawing/2014/main" id="{F333943F-E4DA-91D7-7451-942DDE6B1688}"/>
              </a:ext>
            </a:extLst>
          </p:cNvPr>
          <p:cNvSpPr txBox="1"/>
          <p:nvPr/>
        </p:nvSpPr>
        <p:spPr>
          <a:xfrm>
            <a:off x="2123981" y="2752486"/>
            <a:ext cx="9257192" cy="40318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PE" sz="3200" dirty="0"/>
              <a:t>CREATE PROCEDURE &lt;NombreDelProcedimiento&gt;</a:t>
            </a:r>
          </a:p>
          <a:p>
            <a:r>
              <a:rPr lang="es-PE" sz="3200" dirty="0"/>
              <a:t>@ParametroEntrada TipoDeDato,</a:t>
            </a:r>
          </a:p>
          <a:p>
            <a:r>
              <a:rPr lang="es-PE" sz="3200" dirty="0"/>
              <a:t>@ParametroSalida TipoDeDato OUTPUT</a:t>
            </a:r>
          </a:p>
          <a:p>
            <a:r>
              <a:rPr lang="es-PE" sz="3200" dirty="0"/>
              <a:t>AS</a:t>
            </a:r>
          </a:p>
          <a:p>
            <a:r>
              <a:rPr lang="es-PE" sz="3200" dirty="0"/>
              <a:t>BEGIN</a:t>
            </a:r>
          </a:p>
          <a:p>
            <a:r>
              <a:rPr lang="es-PE" sz="3200" dirty="0"/>
              <a:t>    Bloque de instrucciones</a:t>
            </a:r>
          </a:p>
          <a:p>
            <a:r>
              <a:rPr lang="es-PE" sz="3200" dirty="0"/>
              <a:t>    SET @ParametroSalida = ValorCalculado</a:t>
            </a:r>
          </a:p>
          <a:p>
            <a:r>
              <a:rPr lang="es-PE" sz="3200" dirty="0"/>
              <a:t>END</a:t>
            </a:r>
          </a:p>
        </p:txBody>
      </p:sp>
    </p:spTree>
    <p:extLst>
      <p:ext uri="{BB962C8B-B14F-4D97-AF65-F5344CB8AC3E}">
        <p14:creationId xmlns:p14="http://schemas.microsoft.com/office/powerpoint/2010/main" val="279478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6EAF3E7-2945-2767-C450-739400BA05E8}"/>
              </a:ext>
            </a:extLst>
          </p:cNvPr>
          <p:cNvSpPr txBox="1"/>
          <p:nvPr/>
        </p:nvSpPr>
        <p:spPr>
          <a:xfrm>
            <a:off x="952131" y="335845"/>
            <a:ext cx="10704250" cy="6186309"/>
          </a:xfrm>
          <a:prstGeom prst="rect">
            <a:avLst/>
          </a:prstGeom>
          <a:noFill/>
        </p:spPr>
        <p:txBody>
          <a:bodyPr wrap="square">
            <a:spAutoFit/>
          </a:bodyPr>
          <a:lstStyle/>
          <a:p>
            <a:r>
              <a:rPr lang="es-PE" sz="3600" dirty="0"/>
              <a:t>CREATE PROCEDURE usp_CalcularDescuento</a:t>
            </a:r>
          </a:p>
          <a:p>
            <a:r>
              <a:rPr lang="es-PE" sz="3600" dirty="0"/>
              <a:t>@TotalCompra DECIMAL(10, 2),</a:t>
            </a:r>
          </a:p>
          <a:p>
            <a:r>
              <a:rPr lang="es-PE" sz="3600" dirty="0"/>
              <a:t>@DescuentoCalculado DECIMAL(10, 2) OUTPUT</a:t>
            </a:r>
          </a:p>
          <a:p>
            <a:r>
              <a:rPr lang="es-PE" sz="3600" dirty="0"/>
              <a:t>AS</a:t>
            </a:r>
          </a:p>
          <a:p>
            <a:r>
              <a:rPr lang="es-PE" sz="3600" dirty="0"/>
              <a:t>BEGIN</a:t>
            </a:r>
          </a:p>
          <a:p>
            <a:r>
              <a:rPr lang="es-PE" sz="3600" dirty="0"/>
              <a:t>    IF @TotalCompra &gt; 100 THEN</a:t>
            </a:r>
          </a:p>
          <a:p>
            <a:r>
              <a:rPr lang="es-PE" sz="3600" dirty="0"/>
              <a:t>        SET @DescuentoCalculado = @TotalCompra * 0.1;</a:t>
            </a:r>
          </a:p>
          <a:p>
            <a:r>
              <a:rPr lang="es-PE" sz="3600" dirty="0"/>
              <a:t>    ELSE</a:t>
            </a:r>
          </a:p>
          <a:p>
            <a:r>
              <a:rPr lang="es-PE" sz="3600" dirty="0"/>
              <a:t>        SET @DescuentoCalculado = 0;</a:t>
            </a:r>
          </a:p>
          <a:p>
            <a:r>
              <a:rPr lang="es-PE" sz="3600" dirty="0"/>
              <a:t>    END IF;</a:t>
            </a:r>
          </a:p>
          <a:p>
            <a:r>
              <a:rPr lang="es-PE" sz="3600" dirty="0"/>
              <a:t>END</a:t>
            </a:r>
          </a:p>
        </p:txBody>
      </p:sp>
    </p:spTree>
    <p:extLst>
      <p:ext uri="{BB962C8B-B14F-4D97-AF65-F5344CB8AC3E}">
        <p14:creationId xmlns:p14="http://schemas.microsoft.com/office/powerpoint/2010/main" val="262581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DE901FF-0971-7664-4912-C69307E7DCBA}"/>
              </a:ext>
            </a:extLst>
          </p:cNvPr>
          <p:cNvSpPr txBox="1"/>
          <p:nvPr/>
        </p:nvSpPr>
        <p:spPr>
          <a:xfrm>
            <a:off x="0" y="8878"/>
            <a:ext cx="12192000" cy="4216539"/>
          </a:xfrm>
          <a:prstGeom prst="rect">
            <a:avLst/>
          </a:prstGeom>
          <a:noFill/>
        </p:spPr>
        <p:txBody>
          <a:bodyPr wrap="square">
            <a:spAutoFit/>
          </a:bodyPr>
          <a:lstStyle/>
          <a:p>
            <a:pPr algn="ctr"/>
            <a:r>
              <a:rPr lang="es-ES" sz="4400" b="1" dirty="0">
                <a:effectLst>
                  <a:outerShdw blurRad="38100" dist="38100" dir="2700000" algn="tl">
                    <a:srgbClr val="000000">
                      <a:alpha val="43137"/>
                    </a:srgbClr>
                  </a:outerShdw>
                </a:effectLst>
                <a:latin typeface="Söhne"/>
              </a:rPr>
              <a:t>Procedimientos Almacenados de Entrada/Salida</a:t>
            </a:r>
          </a:p>
          <a:p>
            <a:pPr algn="just"/>
            <a:r>
              <a:rPr lang="es-ES" sz="3200" dirty="0"/>
              <a:t>Estos procedimientos aceptan parámetros tanto de entrada como de salida. Pueden realizar operaciones basadas en los parámetros de entrada y luego actualizar valores en los parámetros de salida antes de que el procedimiento termine. Por ejemplo, un procedimiento podría aceptar un ID de producto y la cantidad a comprar, y luego actualizar el inventario y calcular el costo total, devolviendo este último valor como parámetro de salida.</a:t>
            </a:r>
            <a:endParaRPr lang="es-PE" sz="3200" dirty="0"/>
          </a:p>
        </p:txBody>
      </p:sp>
      <p:sp>
        <p:nvSpPr>
          <p:cNvPr id="5" name="CuadroTexto 4">
            <a:extLst>
              <a:ext uri="{FF2B5EF4-FFF2-40B4-BE49-F238E27FC236}">
                <a16:creationId xmlns:a16="http://schemas.microsoft.com/office/drawing/2014/main" id="{190404B9-1881-AB7C-6881-6EC57853200D}"/>
              </a:ext>
            </a:extLst>
          </p:cNvPr>
          <p:cNvSpPr txBox="1"/>
          <p:nvPr/>
        </p:nvSpPr>
        <p:spPr>
          <a:xfrm>
            <a:off x="3890640" y="3724118"/>
            <a:ext cx="6254318" cy="30469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PE" sz="2400" dirty="0"/>
              <a:t>CREATE PROCEDURE NombreDelProcedimiento</a:t>
            </a:r>
          </a:p>
          <a:p>
            <a:r>
              <a:rPr lang="es-PE" sz="2400" dirty="0"/>
              <a:t>@ParametroEntrada TipoDeDato,</a:t>
            </a:r>
          </a:p>
          <a:p>
            <a:r>
              <a:rPr lang="es-PE" sz="2400" dirty="0"/>
              <a:t>@ParametroInOut TipoDeDato INOUT</a:t>
            </a:r>
          </a:p>
          <a:p>
            <a:r>
              <a:rPr lang="es-PE" sz="2400" dirty="0"/>
              <a:t>AS</a:t>
            </a:r>
          </a:p>
          <a:p>
            <a:r>
              <a:rPr lang="es-PE" sz="2400" dirty="0"/>
              <a:t>BEGIN</a:t>
            </a:r>
          </a:p>
          <a:p>
            <a:r>
              <a:rPr lang="es-PE" sz="2400" dirty="0"/>
              <a:t>    Bloque de instrucciones</a:t>
            </a:r>
          </a:p>
          <a:p>
            <a:r>
              <a:rPr lang="es-PE" sz="2400" dirty="0"/>
              <a:t>    SET @ParametroInOut = NuevoValor</a:t>
            </a:r>
          </a:p>
          <a:p>
            <a:r>
              <a:rPr lang="es-PE" sz="2400" dirty="0"/>
              <a:t>END</a:t>
            </a:r>
          </a:p>
        </p:txBody>
      </p:sp>
    </p:spTree>
    <p:extLst>
      <p:ext uri="{BB962C8B-B14F-4D97-AF65-F5344CB8AC3E}">
        <p14:creationId xmlns:p14="http://schemas.microsoft.com/office/powerpoint/2010/main" val="3996434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B0322A2-91B8-8272-1C64-BF7119F5EB40}"/>
              </a:ext>
            </a:extLst>
          </p:cNvPr>
          <p:cNvSpPr txBox="1"/>
          <p:nvPr/>
        </p:nvSpPr>
        <p:spPr>
          <a:xfrm>
            <a:off x="329953" y="714055"/>
            <a:ext cx="11674136" cy="5447645"/>
          </a:xfrm>
          <a:prstGeom prst="rect">
            <a:avLst/>
          </a:prstGeom>
          <a:noFill/>
        </p:spPr>
        <p:txBody>
          <a:bodyPr wrap="square">
            <a:spAutoFit/>
          </a:bodyPr>
          <a:lstStyle/>
          <a:p>
            <a:r>
              <a:rPr lang="es-PE" sz="3200" dirty="0"/>
              <a:t>CREATE PROCEDURE usp_ActualizarStockYRetornarPrecio</a:t>
            </a:r>
          </a:p>
          <a:p>
            <a:r>
              <a:rPr lang="es-PE" sz="3200" dirty="0"/>
              <a:t>@ProductoID INT,</a:t>
            </a:r>
          </a:p>
          <a:p>
            <a:r>
              <a:rPr lang="es-PE" sz="3200" dirty="0"/>
              <a:t>@Cantidad INT,</a:t>
            </a:r>
          </a:p>
          <a:p>
            <a:r>
              <a:rPr lang="es-PE" sz="3200" dirty="0"/>
              <a:t>@Precio DECIMAL(10, 2) OUTPUT</a:t>
            </a:r>
          </a:p>
          <a:p>
            <a:r>
              <a:rPr lang="es-PE" sz="3200" dirty="0"/>
              <a:t>AS</a:t>
            </a:r>
          </a:p>
          <a:p>
            <a:r>
              <a:rPr lang="es-PE" sz="3200" dirty="0"/>
              <a:t>BEGIN</a:t>
            </a:r>
          </a:p>
          <a:p>
            <a:r>
              <a:rPr lang="es-PE" sz="3200" dirty="0"/>
              <a:t>    -- Actualizar el stock</a:t>
            </a:r>
          </a:p>
          <a:p>
            <a:r>
              <a:rPr lang="es-PE" sz="2800" dirty="0"/>
              <a:t>    UPDATE Productos SET Stock = Stock - @Cantidad WHERE ID = @ProductoID;</a:t>
            </a:r>
          </a:p>
          <a:p>
            <a:r>
              <a:rPr lang="es-PE" sz="3200" dirty="0"/>
              <a:t>    -- Obtener el precio del producto</a:t>
            </a:r>
          </a:p>
          <a:p>
            <a:r>
              <a:rPr lang="es-PE" sz="3200" dirty="0"/>
              <a:t>    </a:t>
            </a:r>
            <a:r>
              <a:rPr lang="es-PE" sz="2800" dirty="0"/>
              <a:t>SELECT @Precio = Precio FROM Productos WHERE ID = @ProductoID;</a:t>
            </a:r>
          </a:p>
          <a:p>
            <a:r>
              <a:rPr lang="es-PE" sz="3200" dirty="0"/>
              <a:t>END</a:t>
            </a:r>
          </a:p>
        </p:txBody>
      </p:sp>
    </p:spTree>
    <p:extLst>
      <p:ext uri="{BB962C8B-B14F-4D97-AF65-F5344CB8AC3E}">
        <p14:creationId xmlns:p14="http://schemas.microsoft.com/office/powerpoint/2010/main" val="142370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CBAAD9D-CBCB-D60F-B23B-C138A8B98937}"/>
              </a:ext>
            </a:extLst>
          </p:cNvPr>
          <p:cNvSpPr txBox="1"/>
          <p:nvPr/>
        </p:nvSpPr>
        <p:spPr>
          <a:xfrm>
            <a:off x="204185" y="1160227"/>
            <a:ext cx="11833933" cy="4401205"/>
          </a:xfrm>
          <a:prstGeom prst="rect">
            <a:avLst/>
          </a:prstGeom>
          <a:noFill/>
        </p:spPr>
        <p:txBody>
          <a:bodyPr wrap="square">
            <a:spAutoFit/>
          </a:bodyPr>
          <a:lstStyle/>
          <a:p>
            <a:r>
              <a:rPr lang="es-PE" sz="3200" dirty="0"/>
              <a:t>DECLARE @ProductoID INT = 123;</a:t>
            </a:r>
          </a:p>
          <a:p>
            <a:r>
              <a:rPr lang="es-PE" sz="3200" dirty="0"/>
              <a:t>DECLARE @Cantidad INT = 5;</a:t>
            </a:r>
          </a:p>
          <a:p>
            <a:r>
              <a:rPr lang="es-PE" sz="3200" dirty="0"/>
              <a:t>DECLARE @PrecioProducto DECIMAL(10, 2);</a:t>
            </a:r>
          </a:p>
          <a:p>
            <a:endParaRPr lang="es-PE" sz="3200" dirty="0"/>
          </a:p>
          <a:p>
            <a:r>
              <a:rPr lang="es-PE" sz="3200" dirty="0"/>
              <a:t>-- Ejecutar el procedimiento almacenado</a:t>
            </a:r>
          </a:p>
          <a:p>
            <a:r>
              <a:rPr lang="es-PE" sz="2400" dirty="0"/>
              <a:t>EXEC ActualizarStockYRetornarPrecio @ProductoID, @Cantidad, @PrecioProducto OUTPUT;</a:t>
            </a:r>
          </a:p>
          <a:p>
            <a:endParaRPr lang="es-PE" sz="3200" dirty="0"/>
          </a:p>
          <a:p>
            <a:r>
              <a:rPr lang="es-PE" sz="3200" dirty="0"/>
              <a:t>-- Mostrar el valor de salida</a:t>
            </a:r>
          </a:p>
          <a:p>
            <a:r>
              <a:rPr lang="es-PE" sz="3200" dirty="0"/>
              <a:t>SELECT @PrecioProducto AS PrecioProducto;</a:t>
            </a:r>
          </a:p>
        </p:txBody>
      </p:sp>
    </p:spTree>
    <p:extLst>
      <p:ext uri="{BB962C8B-B14F-4D97-AF65-F5344CB8AC3E}">
        <p14:creationId xmlns:p14="http://schemas.microsoft.com/office/powerpoint/2010/main" val="186343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082A03-75EB-634C-8CEE-F686F37DDAFF}"/>
              </a:ext>
            </a:extLst>
          </p:cNvPr>
          <p:cNvSpPr txBox="1"/>
          <p:nvPr/>
        </p:nvSpPr>
        <p:spPr>
          <a:xfrm>
            <a:off x="454981" y="325802"/>
            <a:ext cx="7035553" cy="584775"/>
          </a:xfrm>
          <a:prstGeom prst="rect">
            <a:avLst/>
          </a:prstGeom>
          <a:noFill/>
        </p:spPr>
        <p:txBody>
          <a:bodyPr wrap="square">
            <a:spAutoFit/>
          </a:bodyPr>
          <a:lstStyle/>
          <a:p>
            <a:r>
              <a:rPr lang="es-PE" sz="3200" b="1" i="0" dirty="0">
                <a:effectLst/>
                <a:latin typeface="Söhne"/>
              </a:rPr>
              <a:t>Eliminar un Procedimiento Almacenado</a:t>
            </a:r>
            <a:endParaRPr lang="es-PE" sz="3200" dirty="0"/>
          </a:p>
        </p:txBody>
      </p:sp>
      <p:sp>
        <p:nvSpPr>
          <p:cNvPr id="5" name="CuadroTexto 4">
            <a:extLst>
              <a:ext uri="{FF2B5EF4-FFF2-40B4-BE49-F238E27FC236}">
                <a16:creationId xmlns:a16="http://schemas.microsoft.com/office/drawing/2014/main" id="{092BE568-895E-80EE-465D-6974352278B6}"/>
              </a:ext>
            </a:extLst>
          </p:cNvPr>
          <p:cNvSpPr txBox="1"/>
          <p:nvPr/>
        </p:nvSpPr>
        <p:spPr>
          <a:xfrm>
            <a:off x="2369783" y="1097404"/>
            <a:ext cx="8156360" cy="584775"/>
          </a:xfrm>
          <a:prstGeom prst="rect">
            <a:avLst/>
          </a:prstGeom>
          <a:noFill/>
        </p:spPr>
        <p:txBody>
          <a:bodyPr wrap="square">
            <a:spAutoFit/>
          </a:bodyPr>
          <a:lstStyle/>
          <a:p>
            <a:r>
              <a:rPr lang="es-PE" sz="3200" dirty="0"/>
              <a:t>DROP PROCEDURE &lt;NombreDelProcedimiento&gt;</a:t>
            </a:r>
          </a:p>
        </p:txBody>
      </p:sp>
      <p:sp>
        <p:nvSpPr>
          <p:cNvPr id="7" name="CuadroTexto 6">
            <a:extLst>
              <a:ext uri="{FF2B5EF4-FFF2-40B4-BE49-F238E27FC236}">
                <a16:creationId xmlns:a16="http://schemas.microsoft.com/office/drawing/2014/main" id="{17EB9A7B-F822-D514-9290-7F0361932F1C}"/>
              </a:ext>
            </a:extLst>
          </p:cNvPr>
          <p:cNvSpPr txBox="1"/>
          <p:nvPr/>
        </p:nvSpPr>
        <p:spPr>
          <a:xfrm>
            <a:off x="454981" y="1981487"/>
            <a:ext cx="7135427" cy="584775"/>
          </a:xfrm>
          <a:prstGeom prst="rect">
            <a:avLst/>
          </a:prstGeom>
          <a:noFill/>
        </p:spPr>
        <p:txBody>
          <a:bodyPr wrap="square">
            <a:spAutoFit/>
          </a:bodyPr>
          <a:lstStyle/>
          <a:p>
            <a:r>
              <a:rPr lang="es-ES" sz="3200" b="1" dirty="0">
                <a:latin typeface="Söhne"/>
              </a:rPr>
              <a:t>Modificar un Procedimiento Almacenado</a:t>
            </a:r>
            <a:endParaRPr lang="es-PE" sz="3200" b="1" dirty="0">
              <a:latin typeface="Söhne"/>
            </a:endParaRPr>
          </a:p>
        </p:txBody>
      </p:sp>
      <p:sp>
        <p:nvSpPr>
          <p:cNvPr id="9" name="CuadroTexto 8">
            <a:extLst>
              <a:ext uri="{FF2B5EF4-FFF2-40B4-BE49-F238E27FC236}">
                <a16:creationId xmlns:a16="http://schemas.microsoft.com/office/drawing/2014/main" id="{1684E10A-3E7C-BED8-689E-A553BF28A232}"/>
              </a:ext>
            </a:extLst>
          </p:cNvPr>
          <p:cNvSpPr txBox="1"/>
          <p:nvPr/>
        </p:nvSpPr>
        <p:spPr>
          <a:xfrm>
            <a:off x="1337200" y="2676681"/>
            <a:ext cx="10221527" cy="3785652"/>
          </a:xfrm>
          <a:prstGeom prst="rect">
            <a:avLst/>
          </a:prstGeom>
          <a:noFill/>
        </p:spPr>
        <p:txBody>
          <a:bodyPr wrap="square">
            <a:spAutoFit/>
          </a:bodyPr>
          <a:lstStyle/>
          <a:p>
            <a:r>
              <a:rPr lang="es-PE" sz="4000" dirty="0"/>
              <a:t>ALTER PROCEDURE &lt;NombreDelProcedimiento&gt;</a:t>
            </a:r>
          </a:p>
          <a:p>
            <a:r>
              <a:rPr lang="es-PE" sz="4000" dirty="0"/>
              <a:t>@NuevoParametro TipoDeDato</a:t>
            </a:r>
          </a:p>
          <a:p>
            <a:r>
              <a:rPr lang="es-PE" sz="4000" dirty="0"/>
              <a:t>AS</a:t>
            </a:r>
          </a:p>
          <a:p>
            <a:r>
              <a:rPr lang="es-PE" sz="4000" dirty="0"/>
              <a:t>BEGIN</a:t>
            </a:r>
          </a:p>
          <a:p>
            <a:r>
              <a:rPr lang="es-PE" sz="4000" dirty="0"/>
              <a:t>    Bloque de instrucciones</a:t>
            </a:r>
          </a:p>
          <a:p>
            <a:r>
              <a:rPr lang="es-PE" sz="4000" dirty="0"/>
              <a:t>END</a:t>
            </a:r>
          </a:p>
        </p:txBody>
      </p:sp>
    </p:spTree>
    <p:extLst>
      <p:ext uri="{BB962C8B-B14F-4D97-AF65-F5344CB8AC3E}">
        <p14:creationId xmlns:p14="http://schemas.microsoft.com/office/powerpoint/2010/main" val="194574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Los procedimientos almacenados en MySQL y sus ventajas | VIU España">
            <a:extLst>
              <a:ext uri="{FF2B5EF4-FFF2-40B4-BE49-F238E27FC236}">
                <a16:creationId xmlns:a16="http://schemas.microsoft.com/office/drawing/2014/main" id="{A718B6CA-6999-D10E-FBD2-6DE9A03C3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820" y="865448"/>
            <a:ext cx="8774577" cy="582902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5397E49-FE1D-C3F3-7059-F386C50981E9}"/>
              </a:ext>
            </a:extLst>
          </p:cNvPr>
          <p:cNvSpPr txBox="1"/>
          <p:nvPr/>
        </p:nvSpPr>
        <p:spPr>
          <a:xfrm>
            <a:off x="613262" y="-79899"/>
            <a:ext cx="11273938" cy="918713"/>
          </a:xfrm>
          <a:prstGeom prst="rect">
            <a:avLst/>
          </a:prstGeom>
          <a:noFill/>
        </p:spPr>
        <p:txBody>
          <a:bodyPr wrap="square" rtlCol="0">
            <a:spAutoFit/>
          </a:bodyPr>
          <a:lstStyle/>
          <a:p>
            <a:pPr algn="ctr">
              <a:lnSpc>
                <a:spcPct val="150000"/>
              </a:lnSpc>
            </a:pPr>
            <a:r>
              <a:rPr lang="es-ES" sz="4000" b="1" dirty="0">
                <a:solidFill>
                  <a:schemeClr val="tx1">
                    <a:lumMod val="95000"/>
                    <a:lumOff val="5000"/>
                  </a:schemeClr>
                </a:solidFill>
                <a:effectLst>
                  <a:outerShdw blurRad="38100" dist="38100" dir="2700000" algn="tl">
                    <a:srgbClr val="000000">
                      <a:alpha val="43137"/>
                    </a:srgbClr>
                  </a:outerShdw>
                </a:effectLst>
                <a:latin typeface="Roboto" pitchFamily="2" charset="0"/>
                <a:ea typeface="Roboto" pitchFamily="2" charset="0"/>
              </a:rPr>
              <a:t>¿QUÉ ES UN PROCEDIMIENTO ALMACENADO?</a:t>
            </a:r>
            <a:endParaRPr lang="es-PE"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984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59E9592-5F6E-394D-00FB-3B4717F77F5E}"/>
              </a:ext>
            </a:extLst>
          </p:cNvPr>
          <p:cNvPicPr>
            <a:picLocks noChangeAspect="1"/>
          </p:cNvPicPr>
          <p:nvPr/>
        </p:nvPicPr>
        <p:blipFill>
          <a:blip r:embed="rId2"/>
          <a:stretch>
            <a:fillRect/>
          </a:stretch>
        </p:blipFill>
        <p:spPr>
          <a:xfrm>
            <a:off x="0" y="0"/>
            <a:ext cx="12192000" cy="6872588"/>
          </a:xfrm>
          <a:prstGeom prst="rect">
            <a:avLst/>
          </a:prstGeom>
        </p:spPr>
      </p:pic>
      <p:sp>
        <p:nvSpPr>
          <p:cNvPr id="7" name="CuadroTexto 6">
            <a:extLst>
              <a:ext uri="{FF2B5EF4-FFF2-40B4-BE49-F238E27FC236}">
                <a16:creationId xmlns:a16="http://schemas.microsoft.com/office/drawing/2014/main" id="{5404FE93-DBC8-A53C-43C5-69E4366E48DF}"/>
              </a:ext>
            </a:extLst>
          </p:cNvPr>
          <p:cNvSpPr txBox="1"/>
          <p:nvPr/>
        </p:nvSpPr>
        <p:spPr>
          <a:xfrm>
            <a:off x="6731493" y="230819"/>
            <a:ext cx="5407241" cy="63094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s-ES" sz="2800" b="1" dirty="0">
                <a:solidFill>
                  <a:srgbClr val="002060"/>
                </a:solidFill>
              </a:rPr>
              <a:t>Un procedimiento almacenado es un conjunto de instrucciones SQL predefinidas que se guardan en la base de datos y se pueden ejecutar mediante una llamada desde una aplicación o directamente desde el motor de base de datos.</a:t>
            </a:r>
          </a:p>
          <a:p>
            <a:pPr algn="just"/>
            <a:endParaRPr lang="es-ES" sz="1200" b="1" dirty="0">
              <a:solidFill>
                <a:srgbClr val="002060"/>
              </a:solidFill>
            </a:endParaRPr>
          </a:p>
          <a:p>
            <a:pPr algn="just"/>
            <a:r>
              <a:rPr lang="es-ES" sz="2800" b="1" dirty="0">
                <a:solidFill>
                  <a:srgbClr val="002060"/>
                </a:solidFill>
              </a:rPr>
              <a:t>Los procedimientos almacenados permiten encapsular la lógica de negocio y las operaciones complejas en la base de datos, lo que puede mejorar el rendimiento, la seguridad y la reutilización del código.</a:t>
            </a:r>
            <a:endParaRPr lang="es-PE" sz="2800" b="1" dirty="0">
              <a:solidFill>
                <a:srgbClr val="002060"/>
              </a:solidFill>
            </a:endParaRPr>
          </a:p>
        </p:txBody>
      </p:sp>
      <p:pic>
        <p:nvPicPr>
          <p:cNvPr id="8" name="Imagen 7">
            <a:extLst>
              <a:ext uri="{FF2B5EF4-FFF2-40B4-BE49-F238E27FC236}">
                <a16:creationId xmlns:a16="http://schemas.microsoft.com/office/drawing/2014/main" id="{84DB88D7-BC8C-73D4-D39C-36B9664AC62A}"/>
              </a:ext>
            </a:extLst>
          </p:cNvPr>
          <p:cNvPicPr>
            <a:picLocks noChangeAspect="1"/>
          </p:cNvPicPr>
          <p:nvPr/>
        </p:nvPicPr>
        <p:blipFill>
          <a:blip r:embed="rId3"/>
          <a:stretch>
            <a:fillRect/>
          </a:stretch>
        </p:blipFill>
        <p:spPr>
          <a:xfrm>
            <a:off x="0" y="-1"/>
            <a:ext cx="3271924" cy="2441359"/>
          </a:xfrm>
          <a:prstGeom prst="rect">
            <a:avLst/>
          </a:prstGeom>
        </p:spPr>
      </p:pic>
    </p:spTree>
    <p:extLst>
      <p:ext uri="{BB962C8B-B14F-4D97-AF65-F5344CB8AC3E}">
        <p14:creationId xmlns:p14="http://schemas.microsoft.com/office/powerpoint/2010/main" val="335617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530819B-4F99-D0FD-880A-64B916D93106}"/>
              </a:ext>
            </a:extLst>
          </p:cNvPr>
          <p:cNvSpPr txBox="1"/>
          <p:nvPr/>
        </p:nvSpPr>
        <p:spPr>
          <a:xfrm>
            <a:off x="266329" y="640062"/>
            <a:ext cx="11659341" cy="5386090"/>
          </a:xfrm>
          <a:prstGeom prst="rect">
            <a:avLst/>
          </a:prstGeom>
          <a:noFill/>
        </p:spPr>
        <p:txBody>
          <a:bodyPr wrap="square">
            <a:spAutoFit/>
          </a:bodyPr>
          <a:lstStyle/>
          <a:p>
            <a:pPr algn="just"/>
            <a:r>
              <a:rPr lang="es-ES" sz="4800" dirty="0"/>
              <a:t>Existen dos tipos principales de procedimientos almacenados en SQL Server en función de si toman parámetros o no:</a:t>
            </a:r>
          </a:p>
          <a:p>
            <a:pPr algn="just"/>
            <a:endParaRPr lang="es-ES" sz="4800" dirty="0"/>
          </a:p>
          <a:p>
            <a:pPr algn="just"/>
            <a:endParaRPr lang="es-ES" sz="2000" dirty="0"/>
          </a:p>
          <a:p>
            <a:pPr marL="571500" indent="-571500" algn="just">
              <a:buFont typeface="Wingdings" panose="05000000000000000000" pitchFamily="2" charset="2"/>
              <a:buChar char="q"/>
            </a:pPr>
            <a:r>
              <a:rPr lang="es-PE" sz="4400" b="1" i="0" dirty="0">
                <a:effectLst/>
                <a:latin typeface="Söhne"/>
              </a:rPr>
              <a:t>Procedimientos Almacenados Sin Parámetros.</a:t>
            </a:r>
          </a:p>
          <a:p>
            <a:pPr marL="571500" indent="-571500" algn="just">
              <a:buFont typeface="Wingdings" panose="05000000000000000000" pitchFamily="2" charset="2"/>
              <a:buChar char="q"/>
            </a:pPr>
            <a:endParaRPr lang="es-ES" sz="4400" b="1" i="0" dirty="0">
              <a:effectLst/>
              <a:latin typeface="Söhne"/>
            </a:endParaRPr>
          </a:p>
          <a:p>
            <a:pPr marL="571500" indent="-571500" algn="just">
              <a:buFont typeface="Wingdings" panose="05000000000000000000" pitchFamily="2" charset="2"/>
              <a:buChar char="q"/>
            </a:pPr>
            <a:r>
              <a:rPr lang="es-PE" sz="4400" b="1" i="0" dirty="0">
                <a:effectLst/>
                <a:latin typeface="Söhne"/>
              </a:rPr>
              <a:t>Procedimientos Almacenados Con Parámetros.</a:t>
            </a:r>
            <a:endParaRPr lang="es-PE" sz="4400" dirty="0"/>
          </a:p>
        </p:txBody>
      </p:sp>
    </p:spTree>
    <p:extLst>
      <p:ext uri="{BB962C8B-B14F-4D97-AF65-F5344CB8AC3E}">
        <p14:creationId xmlns:p14="http://schemas.microsoft.com/office/powerpoint/2010/main" val="39044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02B00AD-A4F3-B81B-0A78-A3A47BD4A103}"/>
              </a:ext>
            </a:extLst>
          </p:cNvPr>
          <p:cNvSpPr txBox="1"/>
          <p:nvPr/>
        </p:nvSpPr>
        <p:spPr>
          <a:xfrm>
            <a:off x="153135" y="35512"/>
            <a:ext cx="11813959" cy="3477875"/>
          </a:xfrm>
          <a:prstGeom prst="rect">
            <a:avLst/>
          </a:prstGeom>
          <a:noFill/>
        </p:spPr>
        <p:txBody>
          <a:bodyPr wrap="square">
            <a:spAutoFit/>
          </a:bodyPr>
          <a:lstStyle/>
          <a:p>
            <a:pPr algn="ctr"/>
            <a:r>
              <a:rPr lang="es-ES" sz="4800" b="1" dirty="0">
                <a:effectLst>
                  <a:outerShdw blurRad="38100" dist="38100" dir="2700000" algn="tl">
                    <a:srgbClr val="000000">
                      <a:alpha val="43137"/>
                    </a:srgbClr>
                  </a:outerShdw>
                </a:effectLst>
              </a:rPr>
              <a:t>Procedimientos Almacenados Sin Parámetros</a:t>
            </a:r>
          </a:p>
          <a:p>
            <a:endParaRPr lang="es-ES" sz="1200" dirty="0"/>
          </a:p>
          <a:p>
            <a:pPr algn="just"/>
            <a:r>
              <a:rPr lang="es-ES" sz="3200" dirty="0"/>
              <a:t>Estos procedimientos almacenados no requieren ningún parámetro para ser ejecutados. Simplemente contienen un conjunto de instrucciones SQL que se ejecutarán cada vez que el procedimiento sea llamado. Son útiles para realizar operaciones que no dependen de valores específicos.</a:t>
            </a:r>
            <a:endParaRPr lang="es-PE" sz="3200" dirty="0"/>
          </a:p>
        </p:txBody>
      </p:sp>
      <p:pic>
        <p:nvPicPr>
          <p:cNvPr id="5" name="Imagen 4">
            <a:extLst>
              <a:ext uri="{FF2B5EF4-FFF2-40B4-BE49-F238E27FC236}">
                <a16:creationId xmlns:a16="http://schemas.microsoft.com/office/drawing/2014/main" id="{4D89947B-40E5-FE84-CF49-CAE9F738F865}"/>
              </a:ext>
            </a:extLst>
          </p:cNvPr>
          <p:cNvPicPr>
            <a:picLocks noChangeAspect="1"/>
          </p:cNvPicPr>
          <p:nvPr/>
        </p:nvPicPr>
        <p:blipFill>
          <a:blip r:embed="rId2"/>
          <a:stretch>
            <a:fillRect/>
          </a:stretch>
        </p:blipFill>
        <p:spPr>
          <a:xfrm>
            <a:off x="171634" y="4386315"/>
            <a:ext cx="2136463" cy="1594130"/>
          </a:xfrm>
          <a:prstGeom prst="rect">
            <a:avLst/>
          </a:prstGeom>
        </p:spPr>
      </p:pic>
      <p:sp>
        <p:nvSpPr>
          <p:cNvPr id="7" name="CuadroTexto 6">
            <a:extLst>
              <a:ext uri="{FF2B5EF4-FFF2-40B4-BE49-F238E27FC236}">
                <a16:creationId xmlns:a16="http://schemas.microsoft.com/office/drawing/2014/main" id="{FF877486-F738-57FB-0A18-FBFF9B84FBA5}"/>
              </a:ext>
            </a:extLst>
          </p:cNvPr>
          <p:cNvSpPr txBox="1"/>
          <p:nvPr/>
        </p:nvSpPr>
        <p:spPr>
          <a:xfrm>
            <a:off x="2494625" y="3752219"/>
            <a:ext cx="9543497"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3600" dirty="0"/>
              <a:t>CREATE PROCEDURE &lt;NombreDelProcedimiento&gt;</a:t>
            </a:r>
          </a:p>
          <a:p>
            <a:r>
              <a:rPr lang="es-ES" sz="3600" dirty="0"/>
              <a:t>AS</a:t>
            </a:r>
          </a:p>
          <a:p>
            <a:r>
              <a:rPr lang="es-ES" sz="3600" dirty="0"/>
              <a:t>BEGIN</a:t>
            </a:r>
          </a:p>
          <a:p>
            <a:r>
              <a:rPr lang="es-ES" sz="3600" dirty="0"/>
              <a:t>        BLOQUE DE INSTRUCCIONES</a:t>
            </a:r>
          </a:p>
          <a:p>
            <a:r>
              <a:rPr lang="es-ES" sz="3600" dirty="0"/>
              <a:t>END</a:t>
            </a:r>
            <a:endParaRPr lang="es-PE" sz="3600" dirty="0"/>
          </a:p>
        </p:txBody>
      </p:sp>
    </p:spTree>
    <p:extLst>
      <p:ext uri="{BB962C8B-B14F-4D97-AF65-F5344CB8AC3E}">
        <p14:creationId xmlns:p14="http://schemas.microsoft.com/office/powerpoint/2010/main" val="2075650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21430A7-0E8C-B637-011F-6B6CF734CF88}"/>
              </a:ext>
            </a:extLst>
          </p:cNvPr>
          <p:cNvSpPr txBox="1"/>
          <p:nvPr/>
        </p:nvSpPr>
        <p:spPr>
          <a:xfrm>
            <a:off x="170156" y="1769278"/>
            <a:ext cx="11887199" cy="3477875"/>
          </a:xfrm>
          <a:prstGeom prst="rect">
            <a:avLst/>
          </a:prstGeom>
          <a:noFill/>
        </p:spPr>
        <p:txBody>
          <a:bodyPr wrap="square">
            <a:spAutoFit/>
          </a:bodyPr>
          <a:lstStyle/>
          <a:p>
            <a:r>
              <a:rPr lang="en-US" sz="4400" dirty="0"/>
              <a:t>CREATE PROCEDURE usp_ObtenerTodosLosClientes</a:t>
            </a:r>
          </a:p>
          <a:p>
            <a:r>
              <a:rPr lang="en-US" sz="4400" dirty="0"/>
              <a:t>AS</a:t>
            </a:r>
          </a:p>
          <a:p>
            <a:r>
              <a:rPr lang="en-US" sz="4400" dirty="0"/>
              <a:t>BEGIN</a:t>
            </a:r>
          </a:p>
          <a:p>
            <a:r>
              <a:rPr lang="en-US" sz="4400" dirty="0"/>
              <a:t>    		SELECT * FROM Clientes;</a:t>
            </a:r>
          </a:p>
          <a:p>
            <a:r>
              <a:rPr lang="en-US" sz="4400" dirty="0"/>
              <a:t>END</a:t>
            </a:r>
          </a:p>
        </p:txBody>
      </p:sp>
    </p:spTree>
    <p:extLst>
      <p:ext uri="{BB962C8B-B14F-4D97-AF65-F5344CB8AC3E}">
        <p14:creationId xmlns:p14="http://schemas.microsoft.com/office/powerpoint/2010/main" val="313939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9525481-71E4-C9BE-62E6-83F9EDA59885}"/>
              </a:ext>
            </a:extLst>
          </p:cNvPr>
          <p:cNvSpPr txBox="1"/>
          <p:nvPr/>
        </p:nvSpPr>
        <p:spPr>
          <a:xfrm>
            <a:off x="124287" y="31004"/>
            <a:ext cx="11967099" cy="3970318"/>
          </a:xfrm>
          <a:prstGeom prst="rect">
            <a:avLst/>
          </a:prstGeom>
          <a:noFill/>
        </p:spPr>
        <p:txBody>
          <a:bodyPr wrap="square">
            <a:spAutoFit/>
          </a:bodyPr>
          <a:lstStyle/>
          <a:p>
            <a:r>
              <a:rPr lang="es-ES" sz="4800" dirty="0"/>
              <a:t>Procedimientos Almacenados Con Parámetros</a:t>
            </a:r>
          </a:p>
          <a:p>
            <a:endParaRPr lang="es-ES" sz="1200" b="0" i="0" dirty="0">
              <a:solidFill>
                <a:srgbClr val="374151"/>
              </a:solidFill>
              <a:effectLst/>
              <a:latin typeface="Söhne"/>
            </a:endParaRPr>
          </a:p>
          <a:p>
            <a:pPr algn="just"/>
            <a:r>
              <a:rPr lang="es-ES" sz="3200" dirty="0"/>
              <a:t>Estos procedimientos almacenados aceptan uno o varios parámetros como entrada. Los parámetros son valores que se pasan al procedimiento cuando se llama, y el procedimiento puede utilizar estos valores en sus instrucciones SQL. Los parámetros permiten que los procedimientos sean más flexibles y reutilizables, ya que pueden ser utilizados con diferentes valores en diferentes situaciones.</a:t>
            </a:r>
            <a:endParaRPr lang="es-PE" sz="3200" dirty="0"/>
          </a:p>
        </p:txBody>
      </p:sp>
      <p:pic>
        <p:nvPicPr>
          <p:cNvPr id="5" name="Imagen 4">
            <a:extLst>
              <a:ext uri="{FF2B5EF4-FFF2-40B4-BE49-F238E27FC236}">
                <a16:creationId xmlns:a16="http://schemas.microsoft.com/office/drawing/2014/main" id="{DEFA3300-6C3F-2EDE-28C9-2AEAD0CB4C7C}"/>
              </a:ext>
            </a:extLst>
          </p:cNvPr>
          <p:cNvPicPr>
            <a:picLocks noChangeAspect="1"/>
          </p:cNvPicPr>
          <p:nvPr/>
        </p:nvPicPr>
        <p:blipFill>
          <a:blip r:embed="rId2"/>
          <a:stretch>
            <a:fillRect/>
          </a:stretch>
        </p:blipFill>
        <p:spPr>
          <a:xfrm>
            <a:off x="1938290" y="3974688"/>
            <a:ext cx="4506873" cy="2816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97024151-F4B8-CFC9-7C3B-6029B92511DF}"/>
              </a:ext>
            </a:extLst>
          </p:cNvPr>
          <p:cNvPicPr>
            <a:picLocks noChangeAspect="1"/>
          </p:cNvPicPr>
          <p:nvPr/>
        </p:nvPicPr>
        <p:blipFill>
          <a:blip r:embed="rId3"/>
          <a:stretch>
            <a:fillRect/>
          </a:stretch>
        </p:blipFill>
        <p:spPr>
          <a:xfrm>
            <a:off x="6709048" y="4057343"/>
            <a:ext cx="3553539" cy="2651487"/>
          </a:xfrm>
          <a:prstGeom prst="rect">
            <a:avLst/>
          </a:prstGeom>
        </p:spPr>
      </p:pic>
    </p:spTree>
    <p:extLst>
      <p:ext uri="{BB962C8B-B14F-4D97-AF65-F5344CB8AC3E}">
        <p14:creationId xmlns:p14="http://schemas.microsoft.com/office/powerpoint/2010/main" val="259135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E024E10-0B27-A62B-1306-D81A11658B9D}"/>
              </a:ext>
            </a:extLst>
          </p:cNvPr>
          <p:cNvSpPr txBox="1"/>
          <p:nvPr/>
        </p:nvSpPr>
        <p:spPr>
          <a:xfrm>
            <a:off x="204187" y="616969"/>
            <a:ext cx="11736279" cy="5521512"/>
          </a:xfrm>
          <a:prstGeom prst="rect">
            <a:avLst/>
          </a:prstGeom>
          <a:noFill/>
        </p:spPr>
        <p:txBody>
          <a:bodyPr wrap="square">
            <a:spAutoFit/>
          </a:bodyPr>
          <a:lstStyle/>
          <a:p>
            <a:pPr marL="285750" indent="-285750" algn="just">
              <a:buFont typeface="Wingdings" panose="05000000000000000000" pitchFamily="2" charset="2"/>
              <a:buChar char="q"/>
            </a:pPr>
            <a:r>
              <a:rPr lang="es-ES" sz="3600" dirty="0"/>
              <a:t>Los procedimientos almacenados con parámetros se pueden dividir en tres categorías principales en función de cómo se utilizan los parámetros:</a:t>
            </a:r>
          </a:p>
          <a:p>
            <a:endParaRPr lang="es-ES" sz="1100" dirty="0"/>
          </a:p>
          <a:p>
            <a:pPr marL="1828800" lvl="3" indent="-457200">
              <a:lnSpc>
                <a:spcPct val="150000"/>
              </a:lnSpc>
              <a:buFont typeface="Wingdings" panose="05000000000000000000" pitchFamily="2" charset="2"/>
              <a:buChar char="ü"/>
            </a:pPr>
            <a:r>
              <a:rPr lang="es-PE" sz="4000" b="1" i="0" dirty="0">
                <a:effectLst/>
                <a:latin typeface="Söhne"/>
              </a:rPr>
              <a:t>Procedimientos Almacenados de Entrada</a:t>
            </a:r>
            <a:endParaRPr lang="es-ES" sz="4000" b="1" i="0" dirty="0">
              <a:effectLst/>
              <a:latin typeface="Söhne"/>
            </a:endParaRPr>
          </a:p>
          <a:p>
            <a:pPr marL="1828800" lvl="3" indent="-457200">
              <a:lnSpc>
                <a:spcPct val="150000"/>
              </a:lnSpc>
              <a:buFont typeface="Wingdings" panose="05000000000000000000" pitchFamily="2" charset="2"/>
              <a:buChar char="ü"/>
            </a:pPr>
            <a:r>
              <a:rPr lang="es-PE" sz="4000" b="1" i="0" dirty="0">
                <a:effectLst/>
                <a:latin typeface="Söhne"/>
              </a:rPr>
              <a:t>Procedimientos Almacenados de Salida</a:t>
            </a:r>
            <a:endParaRPr lang="es-ES" sz="4000" b="1" dirty="0">
              <a:latin typeface="Söhne"/>
            </a:endParaRPr>
          </a:p>
          <a:p>
            <a:pPr marL="1828800" lvl="3" indent="-457200">
              <a:lnSpc>
                <a:spcPct val="150000"/>
              </a:lnSpc>
              <a:buFont typeface="Wingdings" panose="05000000000000000000" pitchFamily="2" charset="2"/>
              <a:buChar char="ü"/>
            </a:pPr>
            <a:r>
              <a:rPr lang="es-PE" sz="4000" b="1" i="0" dirty="0">
                <a:effectLst/>
                <a:latin typeface="Söhne"/>
              </a:rPr>
              <a:t>Procedimientos Almacenados de Entrada/Salida</a:t>
            </a:r>
            <a:endParaRPr lang="es-PE" sz="4000" dirty="0"/>
          </a:p>
        </p:txBody>
      </p:sp>
    </p:spTree>
    <p:extLst>
      <p:ext uri="{BB962C8B-B14F-4D97-AF65-F5344CB8AC3E}">
        <p14:creationId xmlns:p14="http://schemas.microsoft.com/office/powerpoint/2010/main" val="191261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D321E92-B62B-83CF-7E68-6BB1632ACB70}"/>
              </a:ext>
            </a:extLst>
          </p:cNvPr>
          <p:cNvSpPr txBox="1"/>
          <p:nvPr/>
        </p:nvSpPr>
        <p:spPr>
          <a:xfrm>
            <a:off x="177553" y="8878"/>
            <a:ext cx="11851690" cy="2985433"/>
          </a:xfrm>
          <a:prstGeom prst="rect">
            <a:avLst/>
          </a:prstGeom>
          <a:noFill/>
        </p:spPr>
        <p:txBody>
          <a:bodyPr wrap="square">
            <a:spAutoFit/>
          </a:bodyPr>
          <a:lstStyle/>
          <a:p>
            <a:pPr algn="ctr"/>
            <a:r>
              <a:rPr lang="es-ES" sz="4400" b="1" dirty="0">
                <a:effectLst>
                  <a:outerShdw blurRad="38100" dist="38100" dir="2700000" algn="tl">
                    <a:srgbClr val="000000">
                      <a:alpha val="43137"/>
                    </a:srgbClr>
                  </a:outerShdw>
                </a:effectLst>
                <a:latin typeface="Söhne"/>
              </a:rPr>
              <a:t>Procedimientos Almacenados de Entrada</a:t>
            </a:r>
          </a:p>
          <a:p>
            <a:pPr algn="just"/>
            <a:r>
              <a:rPr lang="es-ES" sz="3200" dirty="0"/>
              <a:t>Estos procedimientos aceptan parámetros de entrada que se utilizan para realizar operaciones dentro del procedimiento.</a:t>
            </a:r>
          </a:p>
          <a:p>
            <a:pPr algn="just"/>
            <a:endParaRPr lang="es-ES" sz="1000" dirty="0"/>
          </a:p>
          <a:p>
            <a:pPr algn="just"/>
            <a:r>
              <a:rPr lang="es-ES" sz="3200" dirty="0"/>
              <a:t>Por ejemplo, un procedimiento podría aceptar un ID de empleado y devolver información detallada sobre ese empleado.</a:t>
            </a:r>
            <a:endParaRPr lang="es-PE" sz="3200" dirty="0"/>
          </a:p>
        </p:txBody>
      </p:sp>
      <p:sp>
        <p:nvSpPr>
          <p:cNvPr id="5" name="CuadroTexto 4">
            <a:extLst>
              <a:ext uri="{FF2B5EF4-FFF2-40B4-BE49-F238E27FC236}">
                <a16:creationId xmlns:a16="http://schemas.microsoft.com/office/drawing/2014/main" id="{C2995D0D-DD6C-1BB0-5536-651BC282898D}"/>
              </a:ext>
            </a:extLst>
          </p:cNvPr>
          <p:cNvSpPr txBox="1"/>
          <p:nvPr/>
        </p:nvSpPr>
        <p:spPr>
          <a:xfrm>
            <a:off x="1518081" y="2834507"/>
            <a:ext cx="979207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ES" sz="3600" b="0" i="0" dirty="0">
                <a:effectLst/>
                <a:latin typeface="Söhne Mono"/>
              </a:rPr>
              <a:t>CREATE PROCEDURE </a:t>
            </a:r>
            <a:r>
              <a:rPr lang="es-ES" sz="3600" dirty="0"/>
              <a:t>&lt;NombreDelProcedimiento&gt;</a:t>
            </a:r>
          </a:p>
          <a:p>
            <a:r>
              <a:rPr lang="es-ES" sz="3600" b="0" i="0" dirty="0">
                <a:effectLst/>
                <a:latin typeface="Söhne Mono"/>
              </a:rPr>
              <a:t>@Parametro1 TipoDeDato,</a:t>
            </a:r>
          </a:p>
          <a:p>
            <a:r>
              <a:rPr lang="es-ES" sz="3600" b="0" i="0" dirty="0">
                <a:effectLst/>
                <a:latin typeface="Söhne Mono"/>
              </a:rPr>
              <a:t>@Parametro2 TipoDeDato</a:t>
            </a:r>
          </a:p>
          <a:p>
            <a:r>
              <a:rPr lang="es-ES" sz="3600" b="0" i="0" dirty="0">
                <a:effectLst/>
                <a:latin typeface="Söhne Mono"/>
              </a:rPr>
              <a:t>AS</a:t>
            </a:r>
          </a:p>
          <a:p>
            <a:r>
              <a:rPr lang="es-ES" sz="3600" b="0" i="0" dirty="0">
                <a:effectLst/>
                <a:latin typeface="Söhne Mono"/>
              </a:rPr>
              <a:t>BEGIN </a:t>
            </a:r>
          </a:p>
          <a:p>
            <a:r>
              <a:rPr lang="es-ES" sz="3600" dirty="0">
                <a:latin typeface="Söhne Mono"/>
              </a:rPr>
              <a:t>       BLOQUES DE INSTRUCCIONES</a:t>
            </a:r>
            <a:endParaRPr lang="es-ES" sz="3600" b="0" i="0" dirty="0">
              <a:effectLst/>
              <a:latin typeface="Söhne Mono"/>
            </a:endParaRPr>
          </a:p>
          <a:p>
            <a:r>
              <a:rPr lang="es-ES" sz="3600" b="0" i="0" dirty="0">
                <a:effectLst/>
                <a:latin typeface="Söhne Mono"/>
              </a:rPr>
              <a:t> END</a:t>
            </a:r>
            <a:endParaRPr lang="es-PE" sz="3600" dirty="0"/>
          </a:p>
        </p:txBody>
      </p:sp>
    </p:spTree>
    <p:extLst>
      <p:ext uri="{BB962C8B-B14F-4D97-AF65-F5344CB8AC3E}">
        <p14:creationId xmlns:p14="http://schemas.microsoft.com/office/powerpoint/2010/main" val="23557000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4526</TotalTime>
  <Words>739</Words>
  <Application>Microsoft Office PowerPoint</Application>
  <PresentationFormat>Panorámica</PresentationFormat>
  <Paragraphs>109</Paragraphs>
  <Slides>16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Roboto</vt:lpstr>
      <vt:lpstr>Söhne</vt:lpstr>
      <vt:lpstr>Söhne Mono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christian loza</cp:lastModifiedBy>
  <cp:revision>1019</cp:revision>
  <dcterms:created xsi:type="dcterms:W3CDTF">2019-07-10T17:30:38Z</dcterms:created>
  <dcterms:modified xsi:type="dcterms:W3CDTF">2023-08-29T04:20:33Z</dcterms:modified>
</cp:coreProperties>
</file>