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82" r:id="rId7"/>
    <p:sldId id="281" r:id="rId8"/>
    <p:sldId id="283" r:id="rId9"/>
    <p:sldId id="284" r:id="rId10"/>
    <p:sldId id="285" r:id="rId11"/>
    <p:sldId id="286" r:id="rId12"/>
    <p:sldId id="289" r:id="rId13"/>
    <p:sldId id="288" r:id="rId14"/>
    <p:sldId id="290" r:id="rId15"/>
    <p:sldId id="287" r:id="rId16"/>
    <p:sldId id="294" r:id="rId17"/>
    <p:sldId id="292" r:id="rId18"/>
    <p:sldId id="295" r:id="rId19"/>
    <p:sldId id="291" r:id="rId20"/>
    <p:sldId id="293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09" r:id="rId35"/>
    <p:sldId id="311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1576B-2A63-49CD-A48A-FC4A86A326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91AF399E-F96C-4DCC-AA7C-A6DAB7ED5723}">
      <dgm:prSet phldrT="[Texto]" custT="1"/>
      <dgm:spPr>
        <a:solidFill>
          <a:srgbClr val="4F81BD"/>
        </a:solidFill>
      </dgm:spPr>
      <dgm:t>
        <a:bodyPr/>
        <a:lstStyle/>
        <a:p>
          <a:r>
            <a:rPr lang="es-ES" sz="28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Conoce la arquitectura y los distintos proveedores de .NET</a:t>
          </a:r>
          <a:endParaRPr lang="es-PE" sz="2800" dirty="0">
            <a:latin typeface="Roboto Cn" pitchFamily="2" charset="0"/>
            <a:ea typeface="Roboto Cn" pitchFamily="2" charset="0"/>
          </a:endParaRPr>
        </a:p>
      </dgm:t>
    </dgm:pt>
    <dgm:pt modelId="{208DE78B-A991-432F-8396-4F247F8648A8}" type="parTrans" cxnId="{F71ACC7C-2D21-4230-B94A-8BB6AC0D5CE6}">
      <dgm:prSet/>
      <dgm:spPr/>
      <dgm:t>
        <a:bodyPr/>
        <a:lstStyle/>
        <a:p>
          <a:endParaRPr lang="es-PE" sz="2400"/>
        </a:p>
      </dgm:t>
    </dgm:pt>
    <dgm:pt modelId="{9B2F9D7E-E61F-4309-A065-A2EAD921684C}" type="sibTrans" cxnId="{F71ACC7C-2D21-4230-B94A-8BB6AC0D5CE6}">
      <dgm:prSet/>
      <dgm:spPr/>
      <dgm:t>
        <a:bodyPr/>
        <a:lstStyle/>
        <a:p>
          <a:endParaRPr lang="es-P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8ADBC-BB61-40C7-90FC-C606F85959E2}">
      <dgm:prSet custT="1"/>
      <dgm:spPr>
        <a:solidFill>
          <a:srgbClr val="4F81BD"/>
        </a:solidFill>
      </dgm:spPr>
      <dgm:t>
        <a:bodyPr/>
        <a:lstStyle/>
        <a:p>
          <a:r>
            <a:rPr lang="es-ES" sz="3200" dirty="0">
              <a:latin typeface="Roboto Cn" pitchFamily="2" charset="0"/>
              <a:ea typeface="Roboto Cn" pitchFamily="2" charset="0"/>
            </a:rPr>
            <a:t>Realiza la conexión a un servidor de base de datos</a:t>
          </a:r>
        </a:p>
      </dgm:t>
    </dgm:pt>
    <dgm:pt modelId="{F76881CA-196F-4458-8A87-EA881B866FA4}" type="parTrans" cxnId="{DCA79642-7693-4BC9-9F55-C78507E4DB5D}">
      <dgm:prSet/>
      <dgm:spPr/>
      <dgm:t>
        <a:bodyPr/>
        <a:lstStyle/>
        <a:p>
          <a:endParaRPr lang="es-PE" sz="2400"/>
        </a:p>
      </dgm:t>
    </dgm:pt>
    <dgm:pt modelId="{B6AE5C6D-93ED-4EBF-B429-D4DBAF272B6A}" type="sibTrans" cxnId="{DCA79642-7693-4BC9-9F55-C78507E4DB5D}">
      <dgm:prSet/>
      <dgm:spPr/>
      <dgm:t>
        <a:bodyPr/>
        <a:lstStyle/>
        <a:p>
          <a:endParaRPr lang="es-PE" sz="2400"/>
        </a:p>
      </dgm:t>
    </dgm:pt>
    <dgm:pt modelId="{21995385-D922-4236-B23D-0F1DB4967A52}" type="pres">
      <dgm:prSet presAssocID="{7021576B-2A63-49CD-A48A-FC4A86A32688}" presName="Name0" presStyleCnt="0">
        <dgm:presLayoutVars>
          <dgm:chMax val="7"/>
          <dgm:chPref val="7"/>
          <dgm:dir/>
        </dgm:presLayoutVars>
      </dgm:prSet>
      <dgm:spPr/>
    </dgm:pt>
    <dgm:pt modelId="{CD9F0730-9475-4013-B47C-347EEBC8E217}" type="pres">
      <dgm:prSet presAssocID="{7021576B-2A63-49CD-A48A-FC4A86A32688}" presName="Name1" presStyleCnt="0"/>
      <dgm:spPr/>
    </dgm:pt>
    <dgm:pt modelId="{AE35595E-8939-4690-A845-0A4A25786032}" type="pres">
      <dgm:prSet presAssocID="{7021576B-2A63-49CD-A48A-FC4A86A32688}" presName="cycle" presStyleCnt="0"/>
      <dgm:spPr/>
    </dgm:pt>
    <dgm:pt modelId="{2113FF1B-2E39-4800-B4AC-E93EDEF92599}" type="pres">
      <dgm:prSet presAssocID="{7021576B-2A63-49CD-A48A-FC4A86A32688}" presName="srcNode" presStyleLbl="node1" presStyleIdx="0" presStyleCnt="2"/>
      <dgm:spPr/>
    </dgm:pt>
    <dgm:pt modelId="{F654CBB9-8131-4358-8838-2069D91BB168}" type="pres">
      <dgm:prSet presAssocID="{7021576B-2A63-49CD-A48A-FC4A86A32688}" presName="conn" presStyleLbl="parChTrans1D2" presStyleIdx="0" presStyleCnt="1"/>
      <dgm:spPr/>
    </dgm:pt>
    <dgm:pt modelId="{0A0AE165-0927-40D8-B903-77C3BE9B051E}" type="pres">
      <dgm:prSet presAssocID="{7021576B-2A63-49CD-A48A-FC4A86A32688}" presName="extraNode" presStyleLbl="node1" presStyleIdx="0" presStyleCnt="2"/>
      <dgm:spPr/>
    </dgm:pt>
    <dgm:pt modelId="{A0BF7715-EB32-4FFE-9646-9816D8397F61}" type="pres">
      <dgm:prSet presAssocID="{7021576B-2A63-49CD-A48A-FC4A86A32688}" presName="dstNode" presStyleLbl="node1" presStyleIdx="0" presStyleCnt="2"/>
      <dgm:spPr/>
    </dgm:pt>
    <dgm:pt modelId="{E8521C8C-5BF2-44A8-B66C-663104A24223}" type="pres">
      <dgm:prSet presAssocID="{91AF399E-F96C-4DCC-AA7C-A6DAB7ED5723}" presName="text_1" presStyleLbl="node1" presStyleIdx="0" presStyleCnt="2">
        <dgm:presLayoutVars>
          <dgm:bulletEnabled val="1"/>
        </dgm:presLayoutVars>
      </dgm:prSet>
      <dgm:spPr/>
    </dgm:pt>
    <dgm:pt modelId="{FAB77003-FD39-454A-99A1-106C17316BC8}" type="pres">
      <dgm:prSet presAssocID="{91AF399E-F96C-4DCC-AA7C-A6DAB7ED5723}" presName="accent_1" presStyleCnt="0"/>
      <dgm:spPr/>
    </dgm:pt>
    <dgm:pt modelId="{0E8FC265-C363-4A84-882A-81AF3465AAAC}" type="pres">
      <dgm:prSet presAssocID="{91AF399E-F96C-4DCC-AA7C-A6DAB7ED5723}" presName="accentRepeatNode" presStyleLbl="solidFgAcc1" presStyleIdx="0" presStyleCnt="2"/>
      <dgm:spPr/>
    </dgm:pt>
    <dgm:pt modelId="{6D96A027-245E-4D5E-A893-89D712860992}" type="pres">
      <dgm:prSet presAssocID="{91E8ADBC-BB61-40C7-90FC-C606F85959E2}" presName="text_2" presStyleLbl="node1" presStyleIdx="1" presStyleCnt="2">
        <dgm:presLayoutVars>
          <dgm:bulletEnabled val="1"/>
        </dgm:presLayoutVars>
      </dgm:prSet>
      <dgm:spPr/>
    </dgm:pt>
    <dgm:pt modelId="{C8C59F15-8D70-41CD-B58F-6DB1C712BAD3}" type="pres">
      <dgm:prSet presAssocID="{91E8ADBC-BB61-40C7-90FC-C606F85959E2}" presName="accent_2" presStyleCnt="0"/>
      <dgm:spPr/>
    </dgm:pt>
    <dgm:pt modelId="{4E8185AA-FFC4-4D4F-918A-075C9709712A}" type="pres">
      <dgm:prSet presAssocID="{91E8ADBC-BB61-40C7-90FC-C606F85959E2}" presName="accentRepeatNode" presStyleLbl="solidFgAcc1" presStyleIdx="1" presStyleCnt="2"/>
      <dgm:spPr/>
    </dgm:pt>
  </dgm:ptLst>
  <dgm:cxnLst>
    <dgm:cxn modelId="{DCA79642-7693-4BC9-9F55-C78507E4DB5D}" srcId="{7021576B-2A63-49CD-A48A-FC4A86A32688}" destId="{91E8ADBC-BB61-40C7-90FC-C606F85959E2}" srcOrd="1" destOrd="0" parTransId="{F76881CA-196F-4458-8A87-EA881B866FA4}" sibTransId="{B6AE5C6D-93ED-4EBF-B429-D4DBAF272B6A}"/>
    <dgm:cxn modelId="{A545DC4D-69C7-4BDC-BED4-8435B3E3ADF8}" type="presOf" srcId="{7021576B-2A63-49CD-A48A-FC4A86A32688}" destId="{21995385-D922-4236-B23D-0F1DB4967A52}" srcOrd="0" destOrd="0" presId="urn:microsoft.com/office/officeart/2008/layout/VerticalCurvedList"/>
    <dgm:cxn modelId="{9969AF7C-C4C0-4418-81EF-DB3B616C2EA7}" type="presOf" srcId="{91E8ADBC-BB61-40C7-90FC-C606F85959E2}" destId="{6D96A027-245E-4D5E-A893-89D712860992}" srcOrd="0" destOrd="0" presId="urn:microsoft.com/office/officeart/2008/layout/VerticalCurvedList"/>
    <dgm:cxn modelId="{F71ACC7C-2D21-4230-B94A-8BB6AC0D5CE6}" srcId="{7021576B-2A63-49CD-A48A-FC4A86A32688}" destId="{91AF399E-F96C-4DCC-AA7C-A6DAB7ED5723}" srcOrd="0" destOrd="0" parTransId="{208DE78B-A991-432F-8396-4F247F8648A8}" sibTransId="{9B2F9D7E-E61F-4309-A065-A2EAD921684C}"/>
    <dgm:cxn modelId="{D0D5A8A7-9A26-45AD-9D98-75CA54950327}" type="presOf" srcId="{9B2F9D7E-E61F-4309-A065-A2EAD921684C}" destId="{F654CBB9-8131-4358-8838-2069D91BB168}" srcOrd="0" destOrd="0" presId="urn:microsoft.com/office/officeart/2008/layout/VerticalCurvedList"/>
    <dgm:cxn modelId="{5C092ACF-BE22-405F-99B1-6CEDFCF3763C}" type="presOf" srcId="{91AF399E-F96C-4DCC-AA7C-A6DAB7ED5723}" destId="{E8521C8C-5BF2-44A8-B66C-663104A24223}" srcOrd="0" destOrd="0" presId="urn:microsoft.com/office/officeart/2008/layout/VerticalCurvedList"/>
    <dgm:cxn modelId="{A13E79C7-4C0E-4C56-A2CA-2CE389025B39}" type="presParOf" srcId="{21995385-D922-4236-B23D-0F1DB4967A52}" destId="{CD9F0730-9475-4013-B47C-347EEBC8E217}" srcOrd="0" destOrd="0" presId="urn:microsoft.com/office/officeart/2008/layout/VerticalCurvedList"/>
    <dgm:cxn modelId="{C6E89218-0EA6-490A-97C8-DAEF4847D067}" type="presParOf" srcId="{CD9F0730-9475-4013-B47C-347EEBC8E217}" destId="{AE35595E-8939-4690-A845-0A4A25786032}" srcOrd="0" destOrd="0" presId="urn:microsoft.com/office/officeart/2008/layout/VerticalCurvedList"/>
    <dgm:cxn modelId="{9A556872-2C60-4BE2-97A7-D847DA55FE25}" type="presParOf" srcId="{AE35595E-8939-4690-A845-0A4A25786032}" destId="{2113FF1B-2E39-4800-B4AC-E93EDEF92599}" srcOrd="0" destOrd="0" presId="urn:microsoft.com/office/officeart/2008/layout/VerticalCurvedList"/>
    <dgm:cxn modelId="{66E5AF27-4CB9-4270-A97B-270CDFE1D7DB}" type="presParOf" srcId="{AE35595E-8939-4690-A845-0A4A25786032}" destId="{F654CBB9-8131-4358-8838-2069D91BB168}" srcOrd="1" destOrd="0" presId="urn:microsoft.com/office/officeart/2008/layout/VerticalCurvedList"/>
    <dgm:cxn modelId="{05A8F295-17D6-409F-B6A1-746A7E42FCF0}" type="presParOf" srcId="{AE35595E-8939-4690-A845-0A4A25786032}" destId="{0A0AE165-0927-40D8-B903-77C3BE9B051E}" srcOrd="2" destOrd="0" presId="urn:microsoft.com/office/officeart/2008/layout/VerticalCurvedList"/>
    <dgm:cxn modelId="{AA465A73-A3A1-4D44-9021-806F297E29CF}" type="presParOf" srcId="{AE35595E-8939-4690-A845-0A4A25786032}" destId="{A0BF7715-EB32-4FFE-9646-9816D8397F61}" srcOrd="3" destOrd="0" presId="urn:microsoft.com/office/officeart/2008/layout/VerticalCurvedList"/>
    <dgm:cxn modelId="{4CCD81C9-A688-4B41-BB2E-E6667E678CCD}" type="presParOf" srcId="{CD9F0730-9475-4013-B47C-347EEBC8E217}" destId="{E8521C8C-5BF2-44A8-B66C-663104A24223}" srcOrd="1" destOrd="0" presId="urn:microsoft.com/office/officeart/2008/layout/VerticalCurvedList"/>
    <dgm:cxn modelId="{ADF4468E-9503-4661-A006-0B44332F28B6}" type="presParOf" srcId="{CD9F0730-9475-4013-B47C-347EEBC8E217}" destId="{FAB77003-FD39-454A-99A1-106C17316BC8}" srcOrd="2" destOrd="0" presId="urn:microsoft.com/office/officeart/2008/layout/VerticalCurvedList"/>
    <dgm:cxn modelId="{9E49A536-91D2-465A-8FD1-60782AE89522}" type="presParOf" srcId="{FAB77003-FD39-454A-99A1-106C17316BC8}" destId="{0E8FC265-C363-4A84-882A-81AF3465AAAC}" srcOrd="0" destOrd="0" presId="urn:microsoft.com/office/officeart/2008/layout/VerticalCurvedList"/>
    <dgm:cxn modelId="{A282A2DE-3D21-41EC-A276-85D72979A354}" type="presParOf" srcId="{CD9F0730-9475-4013-B47C-347EEBC8E217}" destId="{6D96A027-245E-4D5E-A893-89D712860992}" srcOrd="3" destOrd="0" presId="urn:microsoft.com/office/officeart/2008/layout/VerticalCurvedList"/>
    <dgm:cxn modelId="{2940953F-37D9-4AEA-9B7E-BE15B7A2BC94}" type="presParOf" srcId="{CD9F0730-9475-4013-B47C-347EEBC8E217}" destId="{C8C59F15-8D70-41CD-B58F-6DB1C712BAD3}" srcOrd="4" destOrd="0" presId="urn:microsoft.com/office/officeart/2008/layout/VerticalCurvedList"/>
    <dgm:cxn modelId="{E3E4BEA1-121C-4C2C-B1B3-5B049C8F6D73}" type="presParOf" srcId="{C8C59F15-8D70-41CD-B58F-6DB1C712BAD3}" destId="{4E8185AA-FFC4-4D4F-918A-075C970971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1576B-2A63-49CD-A48A-FC4A86A326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91AF399E-F96C-4DCC-AA7C-A6DAB7ED5723}">
      <dgm:prSet phldrT="[Texto]" custT="1"/>
      <dgm:spPr>
        <a:solidFill>
          <a:srgbClr val="4F81BD"/>
        </a:solidFill>
      </dgm:spPr>
      <dgm:t>
        <a:bodyPr/>
        <a:lstStyle/>
        <a:p>
          <a:r>
            <a:rPr lang="es-ES" sz="24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Realiza operaciones de consulta y actualización de datos en el entorno de una aplicación Windows conectado a un origen de datos usando  ADO . NET</a:t>
          </a:r>
          <a:endParaRPr lang="es-PE" sz="2400" dirty="0">
            <a:latin typeface="Roboto Cn" pitchFamily="2" charset="0"/>
            <a:ea typeface="Roboto Cn" pitchFamily="2" charset="0"/>
          </a:endParaRPr>
        </a:p>
      </dgm:t>
    </dgm:pt>
    <dgm:pt modelId="{208DE78B-A991-432F-8396-4F247F8648A8}" type="parTrans" cxnId="{F71ACC7C-2D21-4230-B94A-8BB6AC0D5CE6}">
      <dgm:prSet/>
      <dgm:spPr/>
      <dgm:t>
        <a:bodyPr/>
        <a:lstStyle/>
        <a:p>
          <a:endParaRPr lang="es-PE" sz="2000"/>
        </a:p>
      </dgm:t>
    </dgm:pt>
    <dgm:pt modelId="{9B2F9D7E-E61F-4309-A065-A2EAD921684C}" type="sibTrans" cxnId="{F71ACC7C-2D21-4230-B94A-8BB6AC0D5CE6}">
      <dgm:prSet/>
      <dgm:spPr/>
      <dgm:t>
        <a:bodyPr/>
        <a:lstStyle/>
        <a:p>
          <a:endParaRPr lang="es-PE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995385-D922-4236-B23D-0F1DB4967A52}" type="pres">
      <dgm:prSet presAssocID="{7021576B-2A63-49CD-A48A-FC4A86A32688}" presName="Name0" presStyleCnt="0">
        <dgm:presLayoutVars>
          <dgm:chMax val="7"/>
          <dgm:chPref val="7"/>
          <dgm:dir/>
        </dgm:presLayoutVars>
      </dgm:prSet>
      <dgm:spPr/>
    </dgm:pt>
    <dgm:pt modelId="{CD9F0730-9475-4013-B47C-347EEBC8E217}" type="pres">
      <dgm:prSet presAssocID="{7021576B-2A63-49CD-A48A-FC4A86A32688}" presName="Name1" presStyleCnt="0"/>
      <dgm:spPr/>
    </dgm:pt>
    <dgm:pt modelId="{AE35595E-8939-4690-A845-0A4A25786032}" type="pres">
      <dgm:prSet presAssocID="{7021576B-2A63-49CD-A48A-FC4A86A32688}" presName="cycle" presStyleCnt="0"/>
      <dgm:spPr/>
    </dgm:pt>
    <dgm:pt modelId="{2113FF1B-2E39-4800-B4AC-E93EDEF92599}" type="pres">
      <dgm:prSet presAssocID="{7021576B-2A63-49CD-A48A-FC4A86A32688}" presName="srcNode" presStyleLbl="node1" presStyleIdx="0" presStyleCnt="1"/>
      <dgm:spPr/>
    </dgm:pt>
    <dgm:pt modelId="{F654CBB9-8131-4358-8838-2069D91BB168}" type="pres">
      <dgm:prSet presAssocID="{7021576B-2A63-49CD-A48A-FC4A86A32688}" presName="conn" presStyleLbl="parChTrans1D2" presStyleIdx="0" presStyleCnt="1"/>
      <dgm:spPr/>
    </dgm:pt>
    <dgm:pt modelId="{0A0AE165-0927-40D8-B903-77C3BE9B051E}" type="pres">
      <dgm:prSet presAssocID="{7021576B-2A63-49CD-A48A-FC4A86A32688}" presName="extraNode" presStyleLbl="node1" presStyleIdx="0" presStyleCnt="1"/>
      <dgm:spPr/>
    </dgm:pt>
    <dgm:pt modelId="{A0BF7715-EB32-4FFE-9646-9816D8397F61}" type="pres">
      <dgm:prSet presAssocID="{7021576B-2A63-49CD-A48A-FC4A86A32688}" presName="dstNode" presStyleLbl="node1" presStyleIdx="0" presStyleCnt="1"/>
      <dgm:spPr/>
    </dgm:pt>
    <dgm:pt modelId="{E8521C8C-5BF2-44A8-B66C-663104A24223}" type="pres">
      <dgm:prSet presAssocID="{91AF399E-F96C-4DCC-AA7C-A6DAB7ED5723}" presName="text_1" presStyleLbl="node1" presStyleIdx="0" presStyleCnt="1">
        <dgm:presLayoutVars>
          <dgm:bulletEnabled val="1"/>
        </dgm:presLayoutVars>
      </dgm:prSet>
      <dgm:spPr/>
    </dgm:pt>
    <dgm:pt modelId="{FAB77003-FD39-454A-99A1-106C17316BC8}" type="pres">
      <dgm:prSet presAssocID="{91AF399E-F96C-4DCC-AA7C-A6DAB7ED5723}" presName="accent_1" presStyleCnt="0"/>
      <dgm:spPr/>
    </dgm:pt>
    <dgm:pt modelId="{0E8FC265-C363-4A84-882A-81AF3465AAAC}" type="pres">
      <dgm:prSet presAssocID="{91AF399E-F96C-4DCC-AA7C-A6DAB7ED5723}" presName="accentRepeatNode" presStyleLbl="solidFgAcc1" presStyleIdx="0" presStyleCnt="1"/>
      <dgm:spPr/>
    </dgm:pt>
  </dgm:ptLst>
  <dgm:cxnLst>
    <dgm:cxn modelId="{A545DC4D-69C7-4BDC-BED4-8435B3E3ADF8}" type="presOf" srcId="{7021576B-2A63-49CD-A48A-FC4A86A32688}" destId="{21995385-D922-4236-B23D-0F1DB4967A52}" srcOrd="0" destOrd="0" presId="urn:microsoft.com/office/officeart/2008/layout/VerticalCurvedList"/>
    <dgm:cxn modelId="{F71ACC7C-2D21-4230-B94A-8BB6AC0D5CE6}" srcId="{7021576B-2A63-49CD-A48A-FC4A86A32688}" destId="{91AF399E-F96C-4DCC-AA7C-A6DAB7ED5723}" srcOrd="0" destOrd="0" parTransId="{208DE78B-A991-432F-8396-4F247F8648A8}" sibTransId="{9B2F9D7E-E61F-4309-A065-A2EAD921684C}"/>
    <dgm:cxn modelId="{D0D5A8A7-9A26-45AD-9D98-75CA54950327}" type="presOf" srcId="{9B2F9D7E-E61F-4309-A065-A2EAD921684C}" destId="{F654CBB9-8131-4358-8838-2069D91BB168}" srcOrd="0" destOrd="0" presId="urn:microsoft.com/office/officeart/2008/layout/VerticalCurvedList"/>
    <dgm:cxn modelId="{5C092ACF-BE22-405F-99B1-6CEDFCF3763C}" type="presOf" srcId="{91AF399E-F96C-4DCC-AA7C-A6DAB7ED5723}" destId="{E8521C8C-5BF2-44A8-B66C-663104A24223}" srcOrd="0" destOrd="0" presId="urn:microsoft.com/office/officeart/2008/layout/VerticalCurvedList"/>
    <dgm:cxn modelId="{A13E79C7-4C0E-4C56-A2CA-2CE389025B39}" type="presParOf" srcId="{21995385-D922-4236-B23D-0F1DB4967A52}" destId="{CD9F0730-9475-4013-B47C-347EEBC8E217}" srcOrd="0" destOrd="0" presId="urn:microsoft.com/office/officeart/2008/layout/VerticalCurvedList"/>
    <dgm:cxn modelId="{C6E89218-0EA6-490A-97C8-DAEF4847D067}" type="presParOf" srcId="{CD9F0730-9475-4013-B47C-347EEBC8E217}" destId="{AE35595E-8939-4690-A845-0A4A25786032}" srcOrd="0" destOrd="0" presId="urn:microsoft.com/office/officeart/2008/layout/VerticalCurvedList"/>
    <dgm:cxn modelId="{9A556872-2C60-4BE2-97A7-D847DA55FE25}" type="presParOf" srcId="{AE35595E-8939-4690-A845-0A4A25786032}" destId="{2113FF1B-2E39-4800-B4AC-E93EDEF92599}" srcOrd="0" destOrd="0" presId="urn:microsoft.com/office/officeart/2008/layout/VerticalCurvedList"/>
    <dgm:cxn modelId="{66E5AF27-4CB9-4270-A97B-270CDFE1D7DB}" type="presParOf" srcId="{AE35595E-8939-4690-A845-0A4A25786032}" destId="{F654CBB9-8131-4358-8838-2069D91BB168}" srcOrd="1" destOrd="0" presId="urn:microsoft.com/office/officeart/2008/layout/VerticalCurvedList"/>
    <dgm:cxn modelId="{05A8F295-17D6-409F-B6A1-746A7E42FCF0}" type="presParOf" srcId="{AE35595E-8939-4690-A845-0A4A25786032}" destId="{0A0AE165-0927-40D8-B903-77C3BE9B051E}" srcOrd="2" destOrd="0" presId="urn:microsoft.com/office/officeart/2008/layout/VerticalCurvedList"/>
    <dgm:cxn modelId="{AA465A73-A3A1-4D44-9021-806F297E29CF}" type="presParOf" srcId="{AE35595E-8939-4690-A845-0A4A25786032}" destId="{A0BF7715-EB32-4FFE-9646-9816D8397F61}" srcOrd="3" destOrd="0" presId="urn:microsoft.com/office/officeart/2008/layout/VerticalCurvedList"/>
    <dgm:cxn modelId="{4CCD81C9-A688-4B41-BB2E-E6667E678CCD}" type="presParOf" srcId="{CD9F0730-9475-4013-B47C-347EEBC8E217}" destId="{E8521C8C-5BF2-44A8-B66C-663104A24223}" srcOrd="1" destOrd="0" presId="urn:microsoft.com/office/officeart/2008/layout/VerticalCurvedList"/>
    <dgm:cxn modelId="{ADF4468E-9503-4661-A006-0B44332F28B6}" type="presParOf" srcId="{CD9F0730-9475-4013-B47C-347EEBC8E217}" destId="{FAB77003-FD39-454A-99A1-106C17316BC8}" srcOrd="2" destOrd="0" presId="urn:microsoft.com/office/officeart/2008/layout/VerticalCurvedList"/>
    <dgm:cxn modelId="{9E49A536-91D2-465A-8FD1-60782AE89522}" type="presParOf" srcId="{FAB77003-FD39-454A-99A1-106C17316BC8}" destId="{0E8FC265-C363-4A84-882A-81AF3465AA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1576B-2A63-49CD-A48A-FC4A86A326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91AF399E-F96C-4DCC-AA7C-A6DAB7ED5723}">
      <dgm:prSet phldrT="[Texto]" custT="1"/>
      <dgm:spPr>
        <a:solidFill>
          <a:srgbClr val="4F81BD"/>
        </a:solidFill>
      </dgm:spPr>
      <dgm:t>
        <a:bodyPr/>
        <a:lstStyle/>
        <a:p>
          <a:r>
            <a:rPr lang="es-ES" sz="32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Arquitectura y funcionalidad de ADO .NET</a:t>
          </a:r>
          <a:endParaRPr lang="es-PE" sz="3200" dirty="0">
            <a:latin typeface="Roboto Cn" pitchFamily="2" charset="0"/>
            <a:ea typeface="Roboto Cn" pitchFamily="2" charset="0"/>
          </a:endParaRPr>
        </a:p>
      </dgm:t>
    </dgm:pt>
    <dgm:pt modelId="{208DE78B-A991-432F-8396-4F247F8648A8}" type="parTrans" cxnId="{F71ACC7C-2D21-4230-B94A-8BB6AC0D5CE6}">
      <dgm:prSet/>
      <dgm:spPr/>
      <dgm:t>
        <a:bodyPr/>
        <a:lstStyle/>
        <a:p>
          <a:endParaRPr lang="es-PE" sz="2000"/>
        </a:p>
      </dgm:t>
    </dgm:pt>
    <dgm:pt modelId="{9B2F9D7E-E61F-4309-A065-A2EAD921684C}" type="sibTrans" cxnId="{F71ACC7C-2D21-4230-B94A-8BB6AC0D5CE6}">
      <dgm:prSet/>
      <dgm:spPr/>
      <dgm:t>
        <a:bodyPr/>
        <a:lstStyle/>
        <a:p>
          <a:endParaRPr lang="es-PE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8ADBC-BB61-40C7-90FC-C606F85959E2}">
      <dgm:prSet custT="1"/>
      <dgm:spPr>
        <a:solidFill>
          <a:srgbClr val="4F81BD"/>
        </a:solidFill>
      </dgm:spPr>
      <dgm:t>
        <a:bodyPr/>
        <a:lstStyle/>
        <a:p>
          <a:r>
            <a:rPr lang="es-ES" sz="4000" dirty="0">
              <a:latin typeface="Roboto Cn" pitchFamily="2" charset="0"/>
              <a:ea typeface="Roboto Cn" pitchFamily="2" charset="0"/>
            </a:rPr>
            <a:t>Acceso a Datos con ADO. NET</a:t>
          </a:r>
        </a:p>
      </dgm:t>
    </dgm:pt>
    <dgm:pt modelId="{F76881CA-196F-4458-8A87-EA881B866FA4}" type="parTrans" cxnId="{DCA79642-7693-4BC9-9F55-C78507E4DB5D}">
      <dgm:prSet/>
      <dgm:spPr/>
      <dgm:t>
        <a:bodyPr/>
        <a:lstStyle/>
        <a:p>
          <a:endParaRPr lang="es-PE" sz="2000"/>
        </a:p>
      </dgm:t>
    </dgm:pt>
    <dgm:pt modelId="{B6AE5C6D-93ED-4EBF-B429-D4DBAF272B6A}" type="sibTrans" cxnId="{DCA79642-7693-4BC9-9F55-C78507E4DB5D}">
      <dgm:prSet/>
      <dgm:spPr/>
      <dgm:t>
        <a:bodyPr/>
        <a:lstStyle/>
        <a:p>
          <a:endParaRPr lang="es-PE" sz="2000"/>
        </a:p>
      </dgm:t>
    </dgm:pt>
    <dgm:pt modelId="{21995385-D922-4236-B23D-0F1DB4967A52}" type="pres">
      <dgm:prSet presAssocID="{7021576B-2A63-49CD-A48A-FC4A86A32688}" presName="Name0" presStyleCnt="0">
        <dgm:presLayoutVars>
          <dgm:chMax val="7"/>
          <dgm:chPref val="7"/>
          <dgm:dir/>
        </dgm:presLayoutVars>
      </dgm:prSet>
      <dgm:spPr/>
    </dgm:pt>
    <dgm:pt modelId="{CD9F0730-9475-4013-B47C-347EEBC8E217}" type="pres">
      <dgm:prSet presAssocID="{7021576B-2A63-49CD-A48A-FC4A86A32688}" presName="Name1" presStyleCnt="0"/>
      <dgm:spPr/>
    </dgm:pt>
    <dgm:pt modelId="{AE35595E-8939-4690-A845-0A4A25786032}" type="pres">
      <dgm:prSet presAssocID="{7021576B-2A63-49CD-A48A-FC4A86A32688}" presName="cycle" presStyleCnt="0"/>
      <dgm:spPr/>
    </dgm:pt>
    <dgm:pt modelId="{2113FF1B-2E39-4800-B4AC-E93EDEF92599}" type="pres">
      <dgm:prSet presAssocID="{7021576B-2A63-49CD-A48A-FC4A86A32688}" presName="srcNode" presStyleLbl="node1" presStyleIdx="0" presStyleCnt="2"/>
      <dgm:spPr/>
    </dgm:pt>
    <dgm:pt modelId="{F654CBB9-8131-4358-8838-2069D91BB168}" type="pres">
      <dgm:prSet presAssocID="{7021576B-2A63-49CD-A48A-FC4A86A32688}" presName="conn" presStyleLbl="parChTrans1D2" presStyleIdx="0" presStyleCnt="1"/>
      <dgm:spPr/>
    </dgm:pt>
    <dgm:pt modelId="{0A0AE165-0927-40D8-B903-77C3BE9B051E}" type="pres">
      <dgm:prSet presAssocID="{7021576B-2A63-49CD-A48A-FC4A86A32688}" presName="extraNode" presStyleLbl="node1" presStyleIdx="0" presStyleCnt="2"/>
      <dgm:spPr/>
    </dgm:pt>
    <dgm:pt modelId="{A0BF7715-EB32-4FFE-9646-9816D8397F61}" type="pres">
      <dgm:prSet presAssocID="{7021576B-2A63-49CD-A48A-FC4A86A32688}" presName="dstNode" presStyleLbl="node1" presStyleIdx="0" presStyleCnt="2"/>
      <dgm:spPr/>
    </dgm:pt>
    <dgm:pt modelId="{E8521C8C-5BF2-44A8-B66C-663104A24223}" type="pres">
      <dgm:prSet presAssocID="{91AF399E-F96C-4DCC-AA7C-A6DAB7ED5723}" presName="text_1" presStyleLbl="node1" presStyleIdx="0" presStyleCnt="2">
        <dgm:presLayoutVars>
          <dgm:bulletEnabled val="1"/>
        </dgm:presLayoutVars>
      </dgm:prSet>
      <dgm:spPr/>
    </dgm:pt>
    <dgm:pt modelId="{FAB77003-FD39-454A-99A1-106C17316BC8}" type="pres">
      <dgm:prSet presAssocID="{91AF399E-F96C-4DCC-AA7C-A6DAB7ED5723}" presName="accent_1" presStyleCnt="0"/>
      <dgm:spPr/>
    </dgm:pt>
    <dgm:pt modelId="{0E8FC265-C363-4A84-882A-81AF3465AAAC}" type="pres">
      <dgm:prSet presAssocID="{91AF399E-F96C-4DCC-AA7C-A6DAB7ED5723}" presName="accentRepeatNode" presStyleLbl="solidFgAcc1" presStyleIdx="0" presStyleCnt="2"/>
      <dgm:spPr/>
    </dgm:pt>
    <dgm:pt modelId="{6D96A027-245E-4D5E-A893-89D712860992}" type="pres">
      <dgm:prSet presAssocID="{91E8ADBC-BB61-40C7-90FC-C606F85959E2}" presName="text_2" presStyleLbl="node1" presStyleIdx="1" presStyleCnt="2">
        <dgm:presLayoutVars>
          <dgm:bulletEnabled val="1"/>
        </dgm:presLayoutVars>
      </dgm:prSet>
      <dgm:spPr/>
    </dgm:pt>
    <dgm:pt modelId="{C8C59F15-8D70-41CD-B58F-6DB1C712BAD3}" type="pres">
      <dgm:prSet presAssocID="{91E8ADBC-BB61-40C7-90FC-C606F85959E2}" presName="accent_2" presStyleCnt="0"/>
      <dgm:spPr/>
    </dgm:pt>
    <dgm:pt modelId="{4E8185AA-FFC4-4D4F-918A-075C9709712A}" type="pres">
      <dgm:prSet presAssocID="{91E8ADBC-BB61-40C7-90FC-C606F85959E2}" presName="accentRepeatNode" presStyleLbl="solidFgAcc1" presStyleIdx="1" presStyleCnt="2"/>
      <dgm:spPr/>
    </dgm:pt>
  </dgm:ptLst>
  <dgm:cxnLst>
    <dgm:cxn modelId="{DCA79642-7693-4BC9-9F55-C78507E4DB5D}" srcId="{7021576B-2A63-49CD-A48A-FC4A86A32688}" destId="{91E8ADBC-BB61-40C7-90FC-C606F85959E2}" srcOrd="1" destOrd="0" parTransId="{F76881CA-196F-4458-8A87-EA881B866FA4}" sibTransId="{B6AE5C6D-93ED-4EBF-B429-D4DBAF272B6A}"/>
    <dgm:cxn modelId="{A545DC4D-69C7-4BDC-BED4-8435B3E3ADF8}" type="presOf" srcId="{7021576B-2A63-49CD-A48A-FC4A86A32688}" destId="{21995385-D922-4236-B23D-0F1DB4967A52}" srcOrd="0" destOrd="0" presId="urn:microsoft.com/office/officeart/2008/layout/VerticalCurvedList"/>
    <dgm:cxn modelId="{9969AF7C-C4C0-4418-81EF-DB3B616C2EA7}" type="presOf" srcId="{91E8ADBC-BB61-40C7-90FC-C606F85959E2}" destId="{6D96A027-245E-4D5E-A893-89D712860992}" srcOrd="0" destOrd="0" presId="urn:microsoft.com/office/officeart/2008/layout/VerticalCurvedList"/>
    <dgm:cxn modelId="{F71ACC7C-2D21-4230-B94A-8BB6AC0D5CE6}" srcId="{7021576B-2A63-49CD-A48A-FC4A86A32688}" destId="{91AF399E-F96C-4DCC-AA7C-A6DAB7ED5723}" srcOrd="0" destOrd="0" parTransId="{208DE78B-A991-432F-8396-4F247F8648A8}" sibTransId="{9B2F9D7E-E61F-4309-A065-A2EAD921684C}"/>
    <dgm:cxn modelId="{D0D5A8A7-9A26-45AD-9D98-75CA54950327}" type="presOf" srcId="{9B2F9D7E-E61F-4309-A065-A2EAD921684C}" destId="{F654CBB9-8131-4358-8838-2069D91BB168}" srcOrd="0" destOrd="0" presId="urn:microsoft.com/office/officeart/2008/layout/VerticalCurvedList"/>
    <dgm:cxn modelId="{5C092ACF-BE22-405F-99B1-6CEDFCF3763C}" type="presOf" srcId="{91AF399E-F96C-4DCC-AA7C-A6DAB7ED5723}" destId="{E8521C8C-5BF2-44A8-B66C-663104A24223}" srcOrd="0" destOrd="0" presId="urn:microsoft.com/office/officeart/2008/layout/VerticalCurvedList"/>
    <dgm:cxn modelId="{A13E79C7-4C0E-4C56-A2CA-2CE389025B39}" type="presParOf" srcId="{21995385-D922-4236-B23D-0F1DB4967A52}" destId="{CD9F0730-9475-4013-B47C-347EEBC8E217}" srcOrd="0" destOrd="0" presId="urn:microsoft.com/office/officeart/2008/layout/VerticalCurvedList"/>
    <dgm:cxn modelId="{C6E89218-0EA6-490A-97C8-DAEF4847D067}" type="presParOf" srcId="{CD9F0730-9475-4013-B47C-347EEBC8E217}" destId="{AE35595E-8939-4690-A845-0A4A25786032}" srcOrd="0" destOrd="0" presId="urn:microsoft.com/office/officeart/2008/layout/VerticalCurvedList"/>
    <dgm:cxn modelId="{9A556872-2C60-4BE2-97A7-D847DA55FE25}" type="presParOf" srcId="{AE35595E-8939-4690-A845-0A4A25786032}" destId="{2113FF1B-2E39-4800-B4AC-E93EDEF92599}" srcOrd="0" destOrd="0" presId="urn:microsoft.com/office/officeart/2008/layout/VerticalCurvedList"/>
    <dgm:cxn modelId="{66E5AF27-4CB9-4270-A97B-270CDFE1D7DB}" type="presParOf" srcId="{AE35595E-8939-4690-A845-0A4A25786032}" destId="{F654CBB9-8131-4358-8838-2069D91BB168}" srcOrd="1" destOrd="0" presId="urn:microsoft.com/office/officeart/2008/layout/VerticalCurvedList"/>
    <dgm:cxn modelId="{05A8F295-17D6-409F-B6A1-746A7E42FCF0}" type="presParOf" srcId="{AE35595E-8939-4690-A845-0A4A25786032}" destId="{0A0AE165-0927-40D8-B903-77C3BE9B051E}" srcOrd="2" destOrd="0" presId="urn:microsoft.com/office/officeart/2008/layout/VerticalCurvedList"/>
    <dgm:cxn modelId="{AA465A73-A3A1-4D44-9021-806F297E29CF}" type="presParOf" srcId="{AE35595E-8939-4690-A845-0A4A25786032}" destId="{A0BF7715-EB32-4FFE-9646-9816D8397F61}" srcOrd="3" destOrd="0" presId="urn:microsoft.com/office/officeart/2008/layout/VerticalCurvedList"/>
    <dgm:cxn modelId="{4CCD81C9-A688-4B41-BB2E-E6667E678CCD}" type="presParOf" srcId="{CD9F0730-9475-4013-B47C-347EEBC8E217}" destId="{E8521C8C-5BF2-44A8-B66C-663104A24223}" srcOrd="1" destOrd="0" presId="urn:microsoft.com/office/officeart/2008/layout/VerticalCurvedList"/>
    <dgm:cxn modelId="{ADF4468E-9503-4661-A006-0B44332F28B6}" type="presParOf" srcId="{CD9F0730-9475-4013-B47C-347EEBC8E217}" destId="{FAB77003-FD39-454A-99A1-106C17316BC8}" srcOrd="2" destOrd="0" presId="urn:microsoft.com/office/officeart/2008/layout/VerticalCurvedList"/>
    <dgm:cxn modelId="{9E49A536-91D2-465A-8FD1-60782AE89522}" type="presParOf" srcId="{FAB77003-FD39-454A-99A1-106C17316BC8}" destId="{0E8FC265-C363-4A84-882A-81AF3465AAAC}" srcOrd="0" destOrd="0" presId="urn:microsoft.com/office/officeart/2008/layout/VerticalCurvedList"/>
    <dgm:cxn modelId="{A282A2DE-3D21-41EC-A276-85D72979A354}" type="presParOf" srcId="{CD9F0730-9475-4013-B47C-347EEBC8E217}" destId="{6D96A027-245E-4D5E-A893-89D712860992}" srcOrd="3" destOrd="0" presId="urn:microsoft.com/office/officeart/2008/layout/VerticalCurvedList"/>
    <dgm:cxn modelId="{2940953F-37D9-4AEA-9B7E-BE15B7A2BC94}" type="presParOf" srcId="{CD9F0730-9475-4013-B47C-347EEBC8E217}" destId="{C8C59F15-8D70-41CD-B58F-6DB1C712BAD3}" srcOrd="4" destOrd="0" presId="urn:microsoft.com/office/officeart/2008/layout/VerticalCurvedList"/>
    <dgm:cxn modelId="{E3E4BEA1-121C-4C2C-B1B3-5B049C8F6D73}" type="presParOf" srcId="{C8C59F15-8D70-41CD-B58F-6DB1C712BAD3}" destId="{4E8185AA-FFC4-4D4F-918A-075C970971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4CBB9-8131-4358-8838-2069D91BB168}">
      <dsp:nvSpPr>
        <dsp:cNvPr id="0" name=""/>
        <dsp:cNvSpPr/>
      </dsp:nvSpPr>
      <dsp:spPr>
        <a:xfrm>
          <a:off x="-6499406" y="-1001926"/>
          <a:ext cx="7797608" cy="7797608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21C8C-5BF2-44A8-B66C-663104A24223}">
      <dsp:nvSpPr>
        <dsp:cNvPr id="0" name=""/>
        <dsp:cNvSpPr/>
      </dsp:nvSpPr>
      <dsp:spPr>
        <a:xfrm>
          <a:off x="1065037" y="827695"/>
          <a:ext cx="10768296" cy="1655160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378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Conoce la arquitectura y los distintos proveedores de .NET</a:t>
          </a:r>
          <a:endParaRPr lang="es-PE" sz="2800" kern="1200" dirty="0">
            <a:latin typeface="Roboto Cn" pitchFamily="2" charset="0"/>
            <a:ea typeface="Roboto Cn" pitchFamily="2" charset="0"/>
          </a:endParaRPr>
        </a:p>
      </dsp:txBody>
      <dsp:txXfrm>
        <a:off x="1065037" y="827695"/>
        <a:ext cx="10768296" cy="1655160"/>
      </dsp:txXfrm>
    </dsp:sp>
    <dsp:sp modelId="{0E8FC265-C363-4A84-882A-81AF3465AAAC}">
      <dsp:nvSpPr>
        <dsp:cNvPr id="0" name=""/>
        <dsp:cNvSpPr/>
      </dsp:nvSpPr>
      <dsp:spPr>
        <a:xfrm>
          <a:off x="30562" y="620800"/>
          <a:ext cx="2068950" cy="2068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A027-245E-4D5E-A893-89D712860992}">
      <dsp:nvSpPr>
        <dsp:cNvPr id="0" name=""/>
        <dsp:cNvSpPr/>
      </dsp:nvSpPr>
      <dsp:spPr>
        <a:xfrm>
          <a:off x="1065037" y="3310899"/>
          <a:ext cx="10768296" cy="1655160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378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Roboto Cn" pitchFamily="2" charset="0"/>
              <a:ea typeface="Roboto Cn" pitchFamily="2" charset="0"/>
            </a:rPr>
            <a:t>Realiza la conexión a un servidor de base de datos</a:t>
          </a:r>
        </a:p>
      </dsp:txBody>
      <dsp:txXfrm>
        <a:off x="1065037" y="3310899"/>
        <a:ext cx="10768296" cy="1655160"/>
      </dsp:txXfrm>
    </dsp:sp>
    <dsp:sp modelId="{4E8185AA-FFC4-4D4F-918A-075C9709712A}">
      <dsp:nvSpPr>
        <dsp:cNvPr id="0" name=""/>
        <dsp:cNvSpPr/>
      </dsp:nvSpPr>
      <dsp:spPr>
        <a:xfrm>
          <a:off x="30562" y="3104004"/>
          <a:ext cx="2068950" cy="2068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4CBB9-8131-4358-8838-2069D91BB168}">
      <dsp:nvSpPr>
        <dsp:cNvPr id="0" name=""/>
        <dsp:cNvSpPr/>
      </dsp:nvSpPr>
      <dsp:spPr>
        <a:xfrm>
          <a:off x="-5010449" y="-836065"/>
          <a:ext cx="6501582" cy="6501582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21C8C-5BF2-44A8-B66C-663104A24223}">
      <dsp:nvSpPr>
        <dsp:cNvPr id="0" name=""/>
        <dsp:cNvSpPr/>
      </dsp:nvSpPr>
      <dsp:spPr>
        <a:xfrm>
          <a:off x="1453810" y="1251677"/>
          <a:ext cx="9598888" cy="2326096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68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Realiza operaciones de consulta y actualización de datos en el entorno de una aplicación Windows conectado a un origen de datos usando  ADO . NET</a:t>
          </a:r>
          <a:endParaRPr lang="es-PE" sz="2400" kern="1200" dirty="0">
            <a:latin typeface="Roboto Cn" pitchFamily="2" charset="0"/>
            <a:ea typeface="Roboto Cn" pitchFamily="2" charset="0"/>
          </a:endParaRPr>
        </a:p>
      </dsp:txBody>
      <dsp:txXfrm>
        <a:off x="1453810" y="1251677"/>
        <a:ext cx="9598888" cy="2326096"/>
      </dsp:txXfrm>
    </dsp:sp>
    <dsp:sp modelId="{0E8FC265-C363-4A84-882A-81AF3465AAAC}">
      <dsp:nvSpPr>
        <dsp:cNvPr id="0" name=""/>
        <dsp:cNvSpPr/>
      </dsp:nvSpPr>
      <dsp:spPr>
        <a:xfrm>
          <a:off x="0" y="960914"/>
          <a:ext cx="2907621" cy="29076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4CBB9-8131-4358-8838-2069D91BB168}">
      <dsp:nvSpPr>
        <dsp:cNvPr id="0" name=""/>
        <dsp:cNvSpPr/>
      </dsp:nvSpPr>
      <dsp:spPr>
        <a:xfrm>
          <a:off x="-6575318" y="-1013575"/>
          <a:ext cx="7888633" cy="7888633"/>
        </a:xfrm>
        <a:prstGeom prst="blockArc">
          <a:avLst>
            <a:gd name="adj1" fmla="val 18900000"/>
            <a:gd name="adj2" fmla="val 2700000"/>
            <a:gd name="adj3" fmla="val 27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21C8C-5BF2-44A8-B66C-663104A24223}">
      <dsp:nvSpPr>
        <dsp:cNvPr id="0" name=""/>
        <dsp:cNvSpPr/>
      </dsp:nvSpPr>
      <dsp:spPr>
        <a:xfrm>
          <a:off x="1077487" y="837371"/>
          <a:ext cx="9851260" cy="1674508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1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latin typeface="Roboto Cn" pitchFamily="2" charset="0"/>
              <a:ea typeface="Roboto Cn" pitchFamily="2" charset="0"/>
              <a:cs typeface="Times New Roman" panose="02020603050405020304" pitchFamily="18" charset="0"/>
            </a:rPr>
            <a:t>Arquitectura y funcionalidad de ADO .NET</a:t>
          </a:r>
          <a:endParaRPr lang="es-PE" sz="3200" kern="1200" dirty="0">
            <a:latin typeface="Roboto Cn" pitchFamily="2" charset="0"/>
            <a:ea typeface="Roboto Cn" pitchFamily="2" charset="0"/>
          </a:endParaRPr>
        </a:p>
      </dsp:txBody>
      <dsp:txXfrm>
        <a:off x="1077487" y="837371"/>
        <a:ext cx="9851260" cy="1674508"/>
      </dsp:txXfrm>
    </dsp:sp>
    <dsp:sp modelId="{0E8FC265-C363-4A84-882A-81AF3465AAAC}">
      <dsp:nvSpPr>
        <dsp:cNvPr id="0" name=""/>
        <dsp:cNvSpPr/>
      </dsp:nvSpPr>
      <dsp:spPr>
        <a:xfrm>
          <a:off x="30919" y="628057"/>
          <a:ext cx="2093135" cy="2093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A027-245E-4D5E-A893-89D712860992}">
      <dsp:nvSpPr>
        <dsp:cNvPr id="0" name=""/>
        <dsp:cNvSpPr/>
      </dsp:nvSpPr>
      <dsp:spPr>
        <a:xfrm>
          <a:off x="1077487" y="3349603"/>
          <a:ext cx="9851260" cy="1674508"/>
        </a:xfrm>
        <a:prstGeom prst="rect">
          <a:avLst/>
        </a:prstGeom>
        <a:solidFill>
          <a:srgbClr val="4F8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914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latin typeface="Roboto Cn" pitchFamily="2" charset="0"/>
              <a:ea typeface="Roboto Cn" pitchFamily="2" charset="0"/>
            </a:rPr>
            <a:t>Acceso a Datos con ADO. NET</a:t>
          </a:r>
        </a:p>
      </dsp:txBody>
      <dsp:txXfrm>
        <a:off x="1077487" y="3349603"/>
        <a:ext cx="9851260" cy="1674508"/>
      </dsp:txXfrm>
    </dsp:sp>
    <dsp:sp modelId="{4E8185AA-FFC4-4D4F-918A-075C9709712A}">
      <dsp:nvSpPr>
        <dsp:cNvPr id="0" name=""/>
        <dsp:cNvSpPr/>
      </dsp:nvSpPr>
      <dsp:spPr>
        <a:xfrm>
          <a:off x="30919" y="3140289"/>
          <a:ext cx="2093135" cy="2093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30/08/2023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XML Extensible </a:t>
            </a:r>
            <a:r>
              <a:rPr lang="es-ES" dirty="0" err="1"/>
              <a:t>Markup</a:t>
            </a:r>
            <a:r>
              <a:rPr lang="es-ES" dirty="0"/>
              <a:t> Language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DB02-2ED9-49E6-9256-CB5588154AB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9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2452-27D1-4CE1-AC31-B724E932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33" y="3959441"/>
            <a:ext cx="11833934" cy="2041864"/>
          </a:xfrm>
        </p:spPr>
        <p:txBody>
          <a:bodyPr anchor="ctr" anchorCtr="0">
            <a:noAutofit/>
          </a:bodyPr>
          <a:lstStyle/>
          <a:p>
            <a:r>
              <a:rPr lang="es-PE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ADO .NET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779CEBE-C9D6-4755-827E-20B6D9226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2" b="29180"/>
          <a:stretch/>
        </p:blipFill>
        <p:spPr>
          <a:xfrm>
            <a:off x="-4888" y="-1"/>
            <a:ext cx="12217646" cy="3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4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93BA-BCF4-4566-A8A1-0CC2A57B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7" y="35512"/>
            <a:ext cx="6246181" cy="1325563"/>
          </a:xfrm>
        </p:spPr>
        <p:txBody>
          <a:bodyPr>
            <a:no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 </a:t>
            </a:r>
            <a:b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Desconectado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0AECB6-7F71-44D1-9C3B-E7A14CEC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70" y="1423721"/>
            <a:ext cx="3255473" cy="526227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9AE344-6FD5-4195-85FB-CC94FAD5B7B2}"/>
              </a:ext>
            </a:extLst>
          </p:cNvPr>
          <p:cNvSpPr txBox="1">
            <a:spLocks/>
          </p:cNvSpPr>
          <p:nvPr/>
        </p:nvSpPr>
        <p:spPr>
          <a:xfrm>
            <a:off x="5183188" y="1481272"/>
            <a:ext cx="6384416" cy="5147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n" pitchFamily="2" charset="0"/>
                <a:ea typeface="Roboto Cn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Los recursos no se mantienen en el servidor mientras los datos se procesan.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Abrir Conexión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Llenar </a:t>
            </a:r>
            <a:r>
              <a:rPr lang="es-PE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 mediante </a:t>
            </a:r>
            <a:r>
              <a:rPr lang="es-PE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DataAdapter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Cerrar Conexión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Procesar </a:t>
            </a:r>
            <a:r>
              <a:rPr lang="es-PE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Abrir Conexión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Sincronizar origen de datos con </a:t>
            </a:r>
            <a:r>
              <a:rPr lang="es-PE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DataAdapter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Cerrar Conexión</a:t>
            </a:r>
          </a:p>
        </p:txBody>
      </p:sp>
    </p:spTree>
    <p:extLst>
      <p:ext uri="{BB962C8B-B14F-4D97-AF65-F5344CB8AC3E}">
        <p14:creationId xmlns:p14="http://schemas.microsoft.com/office/powerpoint/2010/main" val="357393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D281E-57E3-453B-846A-71E5FD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" y="25170"/>
            <a:ext cx="5198616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 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Proveedores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F9CB2-8AFA-48AC-A5D2-A09F276B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324098"/>
            <a:ext cx="11532093" cy="5378541"/>
          </a:xfrm>
        </p:spPr>
        <p:txBody>
          <a:bodyPr>
            <a:no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Representan conjuntos específicos de clases que permiten conectarse e interactuar con una base de datos, cada uno utilizando un protocolo particular.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.NET Framework incluye cuatro </a:t>
            </a: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data providers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que en conjunto le permiten conectarse e interactuar virtualmente con cualquier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actual.</a:t>
            </a:r>
          </a:p>
          <a:p>
            <a:pPr lvl="1">
              <a:lnSpc>
                <a:spcPct val="150000"/>
              </a:lnSpc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Provider For SQL Server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System.Data.SqlClient</a:t>
            </a:r>
          </a:p>
          <a:p>
            <a:pPr lvl="1">
              <a:lnSpc>
                <a:spcPct val="150000"/>
              </a:lnSpc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Provider For OLE DB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System.Data.OleDb</a:t>
            </a:r>
          </a:p>
          <a:p>
            <a:pPr lvl="1">
              <a:lnSpc>
                <a:spcPct val="150000"/>
              </a:lnSpc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Provider For ODBC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System.Data.Odbc</a:t>
            </a:r>
          </a:p>
          <a:p>
            <a:pPr lvl="1">
              <a:lnSpc>
                <a:spcPct val="150000"/>
              </a:lnSpc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Provider For Oracle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: System.Data.OracleClient</a:t>
            </a:r>
          </a:p>
        </p:txBody>
      </p:sp>
    </p:spTree>
    <p:extLst>
      <p:ext uri="{BB962C8B-B14F-4D97-AF65-F5344CB8AC3E}">
        <p14:creationId xmlns:p14="http://schemas.microsoft.com/office/powerpoint/2010/main" val="391083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E8FA-35F4-412A-B503-05D97EDB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6" y="36649"/>
            <a:ext cx="5269637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Proveedores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44F07-0C4B-4AFD-9D19-B38E6CB6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321753"/>
            <a:ext cx="11661560" cy="5386343"/>
          </a:xfrm>
        </p:spPr>
        <p:txBody>
          <a:bodyPr>
            <a:normAutofit/>
          </a:bodyPr>
          <a:lstStyle/>
          <a:p>
            <a:pPr algn="just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ADO.NET provee una arquitectura extensible, posibilitando que terceras partes creen sus propios proveedores de acceso nativo para aplicaciones .NET:</a:t>
            </a:r>
          </a:p>
          <a:p>
            <a:pPr lvl="1" algn="just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Data Provider For DB2, desarrollado por IBM</a:t>
            </a:r>
          </a:p>
          <a:p>
            <a:pPr lvl="1" algn="just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Oracle Data Provider For .NET, desarrollado por Oracle</a:t>
            </a:r>
          </a:p>
          <a:p>
            <a:pPr lvl="1" algn="just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Providers de acceso nativo a bases de datos OpenSource, como MySQL y PostgreSQL</a:t>
            </a:r>
            <a:endParaRPr lang="es-P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18346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B99A8-323A-475B-9C78-F45D81E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" y="27133"/>
            <a:ext cx="5269638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Proveedores de datos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DD38DCB-17F2-431F-BAD7-65CEF427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1" y="1503617"/>
            <a:ext cx="11345662" cy="4790652"/>
          </a:xfrm>
        </p:spPr>
        <p:txBody>
          <a:bodyPr>
            <a:normAutofit/>
          </a:bodyPr>
          <a:lstStyle/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Sus componentes están diseñados para manipulación y acceso a datos. </a:t>
            </a:r>
          </a:p>
          <a:p>
            <a:pPr lvl="1" algn="just"/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proporciona conectividad a un origen de datos.</a:t>
            </a:r>
          </a:p>
          <a:p>
            <a:pPr lvl="1" algn="just"/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permite tener acceso a comandos para realizar operaciones sobre la base de datos.</a:t>
            </a:r>
          </a:p>
          <a:p>
            <a:pPr lvl="1" algn="just"/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proporciona una secuencia de datos desde el origen de datos.</a:t>
            </a:r>
          </a:p>
          <a:p>
            <a:pPr lvl="1" algn="just"/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DataAdapter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puente entre el </a:t>
            </a:r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 y el origen de datos, usa </a:t>
            </a:r>
            <a:r>
              <a:rPr lang="es-PE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 para ejecutar SQL.</a:t>
            </a:r>
          </a:p>
        </p:txBody>
      </p:sp>
    </p:spTree>
    <p:extLst>
      <p:ext uri="{BB962C8B-B14F-4D97-AF65-F5344CB8AC3E}">
        <p14:creationId xmlns:p14="http://schemas.microsoft.com/office/powerpoint/2010/main" val="67706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B99A8-323A-475B-9C78-F45D81ED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" y="36650"/>
            <a:ext cx="5180860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DD38DCB-17F2-431F-BAD7-65CEF427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406604"/>
            <a:ext cx="11745157" cy="5180629"/>
          </a:xfrm>
        </p:spPr>
        <p:txBody>
          <a:bodyPr>
            <a:norm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ADO.NET está expresamente diseñado para el acceso a datos independientemente de cualquier origen de datos</a:t>
            </a:r>
          </a:p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El objeto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representa una copia local de datos de una fuente de datos.</a:t>
            </a:r>
          </a:p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Cuando se utiliza sin una fuente de datos, el objeto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resulta útil para guardar datos locales a los cuales pueden acceder los formularios Web Forms. Sin embargo, para actuar como una herramienta de gestión de datos real, un objeto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debe poder interactuar con una o más fuentes de datos.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129A-F790-4336-B1A1-4F03EDD6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54406"/>
            <a:ext cx="5257800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6CF67-4D3A-46EC-8C6E-B689691C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367165"/>
            <a:ext cx="11049000" cy="533547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una colección de uno o más objetos </a:t>
            </a:r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DataTable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formados por filas y columnas de datos, así como claves principales, claves externas, restricciones e información de las relaciones entre tablas.</a:t>
            </a:r>
          </a:p>
          <a:p>
            <a:pPr lvl="1" algn="just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DataTable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: Representación de una tabla datos en memoria, tiene nombre, filas y columnas.</a:t>
            </a:r>
          </a:p>
          <a:p>
            <a:pPr lvl="1" algn="just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DataView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: ordena los datos (ORDER BY), permite filtrar registros (WHERE). </a:t>
            </a:r>
          </a:p>
          <a:p>
            <a:pPr lvl="1" algn="just"/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DataRow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: representa una sola fila en la tabla y permite leer y escribir valores en esa fila.</a:t>
            </a:r>
          </a:p>
          <a:p>
            <a:pPr marL="0" indent="0">
              <a:buNone/>
            </a:pP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327153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7419-57E8-4078-BD92-884B7407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8" y="34626"/>
            <a:ext cx="5127594" cy="1325563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 de ADO .NET 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B5B223-2E42-46FE-9C56-532CCD31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3" y="1177433"/>
            <a:ext cx="10942501" cy="56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2129A-F790-4336-B1A1-4F03EDD6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" y="45527"/>
            <a:ext cx="2615214" cy="675391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6CF67-4D3A-46EC-8C6E-B689691C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880223"/>
            <a:ext cx="11603114" cy="53962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Actúa como un enlace entre un objeto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y un origen de datos. Representa un conjunto de comandos y una conexión que se usa para rellenar un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y actualizar el origen de datos.</a:t>
            </a:r>
          </a:p>
          <a:p>
            <a:pPr marL="0" indent="0" algn="just"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SelectCommand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recupera filas del origen de datos</a:t>
            </a:r>
          </a:p>
          <a:p>
            <a:pPr algn="just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InsertCommand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escribe filas insertadas del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al origen de datos.</a:t>
            </a:r>
          </a:p>
          <a:p>
            <a:pPr algn="just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UpdateCommand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escribe filas modificadas del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al origen de datos.</a:t>
            </a:r>
          </a:p>
          <a:p>
            <a:pPr algn="just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DeleteCommand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elimina filas en el origen de datos.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420624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DAD0-DD45-4F51-8777-09DCB7A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" y="36650"/>
            <a:ext cx="2482048" cy="717951"/>
          </a:xfrm>
        </p:spPr>
        <p:txBody>
          <a:bodyPr>
            <a:normAutofit/>
          </a:bodyPr>
          <a:lstStyle/>
          <a:p>
            <a:pPr algn="ctr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B01B45-53EB-4B43-B49A-3CAFD7FE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45" y="691952"/>
            <a:ext cx="9097900" cy="6003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70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DF47-78E0-4C18-8C89-C6D73C2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45528"/>
            <a:ext cx="5003307" cy="735706"/>
          </a:xfrm>
        </p:spPr>
        <p:txBody>
          <a:bodyPr>
            <a:normAutofit/>
          </a:bodyPr>
          <a:lstStyle/>
          <a:p>
            <a:pPr algn="ctr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de ADO .NET</a:t>
            </a:r>
          </a:p>
        </p:txBody>
      </p:sp>
      <p:pic>
        <p:nvPicPr>
          <p:cNvPr id="1026" name="Picture 2" descr="https://i-msdn.sec.s-msft.com/dynimg/IC136472.gif">
            <a:extLst>
              <a:ext uri="{FF2B5EF4-FFF2-40B4-BE49-F238E27FC236}">
                <a16:creationId xmlns:a16="http://schemas.microsoft.com/office/drawing/2014/main" id="{CC825046-1511-4237-AAB9-A8E8C5CA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84" y="727971"/>
            <a:ext cx="10922906" cy="5992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371B-29F3-41D6-88B7-96AB857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2" y="36653"/>
            <a:ext cx="2312818" cy="777874"/>
          </a:xfrm>
        </p:spPr>
        <p:txBody>
          <a:bodyPr>
            <a:norm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E5B1F7-CD36-4284-ADA5-766001FE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53768"/>
              </p:ext>
            </p:extLst>
          </p:nvPr>
        </p:nvGraphicFramePr>
        <p:xfrm>
          <a:off x="164052" y="814527"/>
          <a:ext cx="11863896" cy="579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1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882" y="4741163"/>
            <a:ext cx="6557152" cy="1996988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 con </a:t>
            </a:r>
            <a:b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A6FFC-9EFD-4EA8-9C6C-7EE8E5C75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9"/>
          <a:stretch/>
        </p:blipFill>
        <p:spPr>
          <a:xfrm>
            <a:off x="10918" y="-1"/>
            <a:ext cx="12181081" cy="4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CB5E-8E77-4487-AA0D-3C1F9FA8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45527"/>
            <a:ext cx="3858087" cy="1325563"/>
          </a:xfrm>
        </p:spPr>
        <p:txBody>
          <a:bodyPr>
            <a:no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clase Connection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B4B7C-BB75-452C-A5E6-7CD5BED9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19" y="1388846"/>
            <a:ext cx="11900518" cy="5082976"/>
          </a:xfrm>
        </p:spPr>
        <p:txBody>
          <a:bodyPr>
            <a:normAutofit/>
          </a:bodyPr>
          <a:lstStyle/>
          <a:p>
            <a:pPr algn="just"/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Se encarga de establecer la conexión con el origen de datos en función del proveedor de datos.</a:t>
            </a:r>
          </a:p>
          <a:p>
            <a:pPr algn="just"/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La cadena de conexión al origen de datos se obtiene por medio de la propiedad </a:t>
            </a:r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ConnectionString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Sus métodos mas importantes son:</a:t>
            </a: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se establece un canal con el origen de datos</a:t>
            </a: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cierra la conexión pero no la destruye</a:t>
            </a: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BeginTransaction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inicia una transacción</a:t>
            </a: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CreateCommand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crea un objeto </a:t>
            </a:r>
            <a:r>
              <a:rPr lang="es-PE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1330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0FAA0-D6D8-4567-8808-2B3CD025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7" y="41844"/>
            <a:ext cx="3191707" cy="942974"/>
          </a:xfrm>
        </p:spPr>
        <p:txBody>
          <a:bodyPr>
            <a:normAutofit fontScale="90000"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ConnectionString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74503-5072-444C-9ABF-C7B424EF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88" y="1322778"/>
            <a:ext cx="11833935" cy="5078026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una cadena de caracteres donde se establecen los valores necesarios para que el objeto de conexión intente conectarse a la base de datos.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Una cadena de conexión con autenticación integrada: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“Server=Servidor; Database=NombreBD; Integrated Security=True”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cadena de conexión con autenticación estándar: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“Server=Servidor; Database=NombreBD; User Id= Usuario;</a:t>
            </a:r>
            <a:br>
              <a:rPr lang="es-E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Password=MiContraseña”</a:t>
            </a:r>
            <a:endParaRPr lang="es-PE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8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306F-AA07-4243-BFB6-5BF346CA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44390"/>
            <a:ext cx="3662779" cy="1325563"/>
          </a:xfrm>
        </p:spPr>
        <p:txBody>
          <a:bodyPr>
            <a:normAutofit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de conexión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B5605A-721D-4A47-A3BF-B18DAD9D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7" y="1458731"/>
            <a:ext cx="7391103" cy="4913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A62E1579-A4CA-459D-B464-0086566E1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9083" y="1943803"/>
            <a:ext cx="4256470" cy="3943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73808-4987-4616-89D9-78B7155B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4" y="16298"/>
            <a:ext cx="3343183" cy="1040145"/>
          </a:xfrm>
        </p:spPr>
        <p:txBody>
          <a:bodyPr>
            <a:normAutofit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clase Command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9A0443-0E66-4A21-B18B-58040B3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9" y="1056442"/>
            <a:ext cx="11638624" cy="5672832"/>
          </a:xfrm>
        </p:spPr>
        <p:txBody>
          <a:bodyPr>
            <a:noAutofit/>
          </a:bodyPr>
          <a:lstStyle/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Formula una petición y se la envía al origen de datos.</a:t>
            </a:r>
          </a:p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Si la petición devuelve datos, el objeto </a:t>
            </a:r>
            <a:r>
              <a:rPr lang="es-PE" b="1" i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se encarga de empaquetarlos y devolverlos como un objeto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un valor escalar, etc.</a:t>
            </a:r>
          </a:p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Para crear un parámetro se puede usar el operador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de la clase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o bien trabajar con el método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CreateParameter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de la clase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Existen dos propiedades muy importantes de la clase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CommandText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: Representa una cadena o texto cuya sintaxis es comprendida por el proveedor de acceso a datos .NET que se utilice.</a:t>
            </a:r>
          </a:p>
          <a:p>
            <a:pPr lvl="1" algn="just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CommandType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: Indica la forma como se interpreta la </a:t>
            </a:r>
            <a:b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propiedad </a:t>
            </a:r>
            <a:r>
              <a:rPr lang="es-PE" sz="2800" i="1" dirty="0">
                <a:latin typeface="Arial" panose="020B0604020202020204" pitchFamily="34" charset="0"/>
                <a:cs typeface="Arial" panose="020B0604020202020204" pitchFamily="34" charset="0"/>
              </a:rPr>
              <a:t>CommandText</a:t>
            </a:r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, por defecto es texto plano.</a:t>
            </a:r>
          </a:p>
        </p:txBody>
      </p:sp>
    </p:spTree>
    <p:extLst>
      <p:ext uri="{BB962C8B-B14F-4D97-AF65-F5344CB8AC3E}">
        <p14:creationId xmlns:p14="http://schemas.microsoft.com/office/powerpoint/2010/main" val="247145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9EEE-8BD0-4469-9C03-2B2605E7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29097"/>
            <a:ext cx="4115540" cy="1215100"/>
          </a:xfrm>
        </p:spPr>
        <p:txBody>
          <a:bodyPr>
            <a:normAutofit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CommandType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1C970-C969-4F27-AB75-367F52B6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5" y="1244197"/>
            <a:ext cx="11647503" cy="4906132"/>
          </a:xfrm>
        </p:spPr>
        <p:txBody>
          <a:bodyPr>
            <a:normAutofit/>
          </a:bodyPr>
          <a:lstStyle/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CommandType.Text</a:t>
            </a:r>
          </a:p>
          <a:p>
            <a:pPr lvl="1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Indica que la propiedad CommandText es un texto plano.</a:t>
            </a:r>
          </a:p>
          <a:p>
            <a:pPr marL="457200" lvl="1" indent="0">
              <a:buNone/>
            </a:pP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s-PE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CommandType.StoredProcedure</a:t>
            </a:r>
          </a:p>
          <a:p>
            <a:pPr lvl="1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Representa que la propiedad CommandText es el nombre de un procedimiento almacenado.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E5A456-215F-44BF-819F-85F577CF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67683"/>
            <a:ext cx="10825580" cy="17982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E2CBA9-7A72-4E47-9A52-97BAEF64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97" y="5400770"/>
            <a:ext cx="8376986" cy="13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C0AE-C081-41C7-BC99-AC00DB45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45529"/>
            <a:ext cx="4372992" cy="1081936"/>
          </a:xfrm>
        </p:spPr>
        <p:txBody>
          <a:bodyPr>
            <a:normAutofit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 de un comando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25096-22EA-44C1-93A1-7C857F86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01" y="1376040"/>
            <a:ext cx="11505461" cy="50869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Para ejecutar un comando se necesita que haya una conexión valida abierta y dependiendo del comportamiento que se desee dar al objeto </a:t>
            </a: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 se usará uno de los siguientes métodos:</a:t>
            </a:r>
          </a:p>
          <a:p>
            <a:pPr algn="just"/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ExecuteNonQuery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No devuelve un conjunto de registros sino que devuelve el numero de filas afectadas por la acción.</a:t>
            </a:r>
          </a:p>
          <a:p>
            <a:pPr lvl="1" algn="just"/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ExecuteReader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Devuelve un conjunto de registros de solo lectura. No se informa del numero de filas afectadas.</a:t>
            </a:r>
          </a:p>
          <a:p>
            <a:pPr lvl="1" algn="just"/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ExecuteScalar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: Devuelve solo el valor de la celda (0,0) del conjunto de registros.</a:t>
            </a:r>
          </a:p>
        </p:txBody>
      </p:sp>
    </p:spTree>
    <p:extLst>
      <p:ext uri="{BB962C8B-B14F-4D97-AF65-F5344CB8AC3E}">
        <p14:creationId xmlns:p14="http://schemas.microsoft.com/office/powerpoint/2010/main" val="293606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B7624-5F8D-4BE4-83A1-60C1CA9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45527"/>
            <a:ext cx="2801645" cy="1037549"/>
          </a:xfrm>
        </p:spPr>
        <p:txBody>
          <a:bodyPr>
            <a:normAutofit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8952E-1CB5-4C07-94A0-0CD6DB8D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17" y="1115409"/>
            <a:ext cx="11732581" cy="5383043"/>
          </a:xfrm>
        </p:spPr>
        <p:txBody>
          <a:bodyPr>
            <a:normAutofit/>
          </a:bodyPr>
          <a:lstStyle/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Devuelve un objeto </a:t>
            </a: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 después de ejecutar una sentencia SQL de selección </a:t>
            </a: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Se pueden ejecutar procedimientos almacenados de  SQL Server.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BD4341-623D-41AB-877A-13575667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68" y="2716571"/>
            <a:ext cx="9639199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F8F8-16A5-495A-819A-97843E0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" y="45528"/>
            <a:ext cx="3387571" cy="931015"/>
          </a:xfrm>
        </p:spPr>
        <p:txBody>
          <a:bodyPr>
            <a:normAutofit fontScale="90000"/>
          </a:bodyPr>
          <a:lstStyle/>
          <a:p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D82BC0-C5C2-4095-BE60-83F9A9B7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4" y="1262209"/>
            <a:ext cx="11936767" cy="4351338"/>
          </a:xfrm>
        </p:spPr>
        <p:txBody>
          <a:bodyPr>
            <a:normAutofit/>
          </a:bodyPr>
          <a:lstStyle/>
          <a:p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Se utiliza para ejecutar consultas de acción mediante clausulas como INSERT, UPDATE, DELETE, CREATE, SET.</a:t>
            </a:r>
          </a:p>
          <a:p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Devuelve un entero indicando el numero de filas afectadas por la acción.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063F8D-60A2-4FDA-A44B-28D52A57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6" y="4308022"/>
            <a:ext cx="11901084" cy="18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0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F3D86-6F10-447B-8380-DB31DE2E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" y="63283"/>
            <a:ext cx="2251230" cy="851116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ExecuteScalar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90F04-11F7-4194-B7DB-EC2AAEF9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" y="1017758"/>
            <a:ext cx="11883501" cy="4362110"/>
          </a:xfrm>
        </p:spPr>
        <p:txBody>
          <a:bodyPr>
            <a:normAutofit/>
          </a:bodyPr>
          <a:lstStyle/>
          <a:p>
            <a:r>
              <a:rPr lang="es-PE" sz="4000" dirty="0">
                <a:latin typeface="Arial" panose="020B0604020202020204" pitchFamily="34" charset="0"/>
                <a:cs typeface="Arial" panose="020B0604020202020204" pitchFamily="34" charset="0"/>
              </a:rPr>
              <a:t>Devuelve el único valor de la primera fila y primera columna del resultado obtenido de la ejecución.</a:t>
            </a: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50125" algn="l"/>
              </a:tabLst>
            </a:pPr>
            <a:r>
              <a:rPr lang="es-PE" sz="4000" dirty="0">
                <a:latin typeface="Arial" panose="020B0604020202020204" pitchFamily="34" charset="0"/>
                <a:cs typeface="Arial" panose="020B0604020202020204" pitchFamily="34" charset="0"/>
              </a:rPr>
              <a:t>Se usa para obtener valores calculados o cantidades totales.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5CE97-49DE-4CFA-9747-52B740FB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4" y="4110669"/>
            <a:ext cx="11794725" cy="2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371B-29F3-41D6-88B7-96AB857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77874"/>
          </a:xfrm>
        </p:spPr>
        <p:txBody>
          <a:bodyPr>
            <a:normAutofit/>
          </a:bodyPr>
          <a:lstStyle/>
          <a:p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Logro de la Sesión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E5B1F7-CD36-4284-ADA5-766001FE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380306"/>
              </p:ext>
            </p:extLst>
          </p:nvPr>
        </p:nvGraphicFramePr>
        <p:xfrm>
          <a:off x="692459" y="1544715"/>
          <a:ext cx="11052699" cy="482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447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7BA0-793D-401E-852C-5CB4645D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7" y="72162"/>
            <a:ext cx="2411027" cy="815605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98D63B-9970-4F8B-91A7-E2AC4910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85" y="981020"/>
            <a:ext cx="5828374" cy="576686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AD170F-8AD5-42C1-811D-6369A1EF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87" y="1455176"/>
            <a:ext cx="3500761" cy="4818550"/>
          </a:xfrm>
        </p:spPr>
        <p:txBody>
          <a:bodyPr>
            <a:normAutofit lnSpcReduction="10000"/>
          </a:bodyPr>
          <a:lstStyle/>
          <a:p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btnConectar, btnDesconectar, btnListar, btnCantidad</a:t>
            </a:r>
          </a:p>
          <a:p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txtNombre, txtApellido, btnInsertar</a:t>
            </a:r>
          </a:p>
          <a:p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dgvListado</a:t>
            </a:r>
          </a:p>
        </p:txBody>
      </p:sp>
    </p:spTree>
    <p:extLst>
      <p:ext uri="{BB962C8B-B14F-4D97-AF65-F5344CB8AC3E}">
        <p14:creationId xmlns:p14="http://schemas.microsoft.com/office/powerpoint/2010/main" val="219773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CAC8F-EBB2-4F08-B79C-1D4C77D9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81041"/>
            <a:ext cx="2517559" cy="842238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66634E-BBEC-4106-BD6A-7FD300F6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70" y="941035"/>
            <a:ext cx="9568482" cy="5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A26E9-98FE-4731-B782-E96A9205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35512"/>
            <a:ext cx="2393272" cy="957648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7944F7C-58EC-43EB-9D26-195866EED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6" y="1161534"/>
            <a:ext cx="11790382" cy="55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A26E9-98FE-4731-B782-E96A9205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1" y="36649"/>
            <a:ext cx="2473171" cy="868871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40AFC1C-614E-4D46-83AD-BCDADD3E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3" y="1597986"/>
            <a:ext cx="12013343" cy="42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09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A26E9-98FE-4731-B782-E96A9205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8" y="36650"/>
            <a:ext cx="2517559" cy="913259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F5F617E-4C8A-405E-9308-3AEA160D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8" y="1509205"/>
            <a:ext cx="11766610" cy="46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EC228-D3C6-4985-AFE0-C8891DCA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45528"/>
            <a:ext cx="2624091" cy="948770"/>
          </a:xfrm>
        </p:spPr>
        <p:txBody>
          <a:bodyPr>
            <a:normAutofit/>
          </a:bodyPr>
          <a:lstStyle/>
          <a:p>
            <a:pPr algn="ctr"/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datos</a:t>
            </a:r>
            <a:b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práctico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4BB7AC-C399-4030-A55F-29C8C1221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679" y="368135"/>
            <a:ext cx="6437962" cy="63700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A0E084-6CE5-49B8-9420-36E14F60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12" y="3344366"/>
            <a:ext cx="2512695" cy="20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371B-29F3-41D6-88B7-96AB857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4" y="63284"/>
            <a:ext cx="4754177" cy="777874"/>
          </a:xfrm>
        </p:spPr>
        <p:txBody>
          <a:bodyPr>
            <a:normAutofit/>
          </a:bodyPr>
          <a:lstStyle/>
          <a:p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 a tratar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E5B1F7-CD36-4284-ADA5-766001FE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88777"/>
              </p:ext>
            </p:extLst>
          </p:nvPr>
        </p:nvGraphicFramePr>
        <p:xfrm>
          <a:off x="741100" y="841158"/>
          <a:ext cx="10959667" cy="586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25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7938" y="4749553"/>
            <a:ext cx="8367711" cy="198859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y Funcionalidad de ADO .NET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A6FFC-9EFD-4EA8-9C6C-7EE8E5C75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9"/>
          <a:stretch/>
        </p:blipFill>
        <p:spPr>
          <a:xfrm>
            <a:off x="12901" y="-1"/>
            <a:ext cx="12176140" cy="46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6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A687F-F803-46EB-BC1E-18275737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64" y="36009"/>
            <a:ext cx="7826406" cy="1325563"/>
          </a:xfrm>
        </p:spPr>
        <p:txBody>
          <a:bodyPr>
            <a:normAutofit/>
          </a:bodyPr>
          <a:lstStyle/>
          <a:p>
            <a:pPr algn="ctr"/>
            <a:r>
              <a:rPr lang="es-P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ADO .NET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693EE-0A7C-49DD-BDA3-5B49404C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" y="1297721"/>
            <a:ext cx="11910135" cy="531614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 un conjunto de componentes de software, incluidos en .NET Framework, que pueden ser usados para acceder a datos y a servicios de datos.</a:t>
            </a:r>
          </a:p>
          <a:p>
            <a:pPr algn="just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ADO.NET está diseñado para cargar datos desde una fuente de datos y trabajar con esos datos en modo desconectado. Este estado de desconexión permite al formulario operar de forma semi-independiente de las fuentes de datos, reduciendo así el tráfico de red. </a:t>
            </a:r>
          </a:p>
          <a:p>
            <a:pPr algn="just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ADO.NET utiliza 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como formato universal de transmisión de datos.</a:t>
            </a: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03F93-44A7-4680-917E-02F9C384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63284"/>
            <a:ext cx="5553722" cy="1325563"/>
          </a:xfrm>
        </p:spPr>
        <p:txBody>
          <a:bodyPr>
            <a:noAutofit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</a:t>
            </a:r>
            <a:b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Conectado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4DBAF-80E4-45FF-B615-FA3FFA25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48" y="1461642"/>
            <a:ext cx="11723703" cy="5232120"/>
          </a:xfrm>
        </p:spPr>
        <p:txBody>
          <a:bodyPr>
            <a:normAutofit/>
          </a:bodyPr>
          <a:lstStyle/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Se requiere una conexión física establecida con el servidor de datos durante todo momento para efectuar cualquier transacción sobre los datos.</a:t>
            </a:r>
          </a:p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Datos actualizados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Entorno y concurrencia fáciles de mantener. </a:t>
            </a:r>
          </a:p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Requiere conexión abierta en todo momento, consume muchos recursos.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Cantidad de conexiones simultaneas afecta rendimiento.</a:t>
            </a:r>
          </a:p>
          <a:p>
            <a:endParaRPr lang="es-PE" sz="3200" dirty="0"/>
          </a:p>
          <a:p>
            <a:pPr lvl="1"/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53466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1A8D6-5511-4949-B5D3-B1B62E7A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987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 </a:t>
            </a:r>
            <a:br>
              <a:rPr lang="es-P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Conectado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4FAAC-F9C7-4892-8D8A-D33D1A26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863" y="1424358"/>
            <a:ext cx="5922778" cy="5334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Los recursos se mantienen en el servidor hasta que la conexión se cierra.</a:t>
            </a:r>
          </a:p>
          <a:p>
            <a:pPr marL="0" indent="0">
              <a:buNone/>
            </a:pPr>
            <a:endParaRPr 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Abrir Conexión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Ejecutar comando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Procesar Filas en </a:t>
            </a: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Cerrar Reader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Cerrar Conexión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C2EF03-31FD-4CD1-86E4-91DB48BC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14" y="1680215"/>
            <a:ext cx="2851462" cy="48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5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022D-99BD-4209-9728-B17146F7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3" y="87315"/>
            <a:ext cx="6903129" cy="1325563"/>
          </a:xfrm>
        </p:spPr>
        <p:txBody>
          <a:bodyPr>
            <a:noAutofit/>
          </a:bodyPr>
          <a:lstStyle/>
          <a:p>
            <a:r>
              <a:rPr lang="es-P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 .NET </a:t>
            </a:r>
            <a:br>
              <a:rPr lang="es-P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Desconectado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155DD-E14E-4EE1-93E3-49842981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563802"/>
            <a:ext cx="10644326" cy="50323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Una parte de los datos del servidor de datos se copia localmente y puede ser consultada y actualizada sin contar con una conexión abierta. Si se desea, puede establecer una conexión con el servidor y sincronizar los cambios efectuados.</a:t>
            </a:r>
          </a:p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Conexiones se usan durante el menor tiempo posible, optimizando el trafico de red.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Mejora la escalabilidad y el rendimiento de aplicaciones. </a:t>
            </a:r>
          </a:p>
          <a:p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Los datos no siempre están actualizados</a:t>
            </a:r>
          </a:p>
          <a:p>
            <a:pPr lvl="1" algn="just"/>
            <a:r>
              <a:rPr 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Pueden producirse conflictos y deben solucionarse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51060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1492</Words>
  <Application>Microsoft Office PowerPoint</Application>
  <PresentationFormat>Panorámica</PresentationFormat>
  <Paragraphs>149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Roboto Cn</vt:lpstr>
      <vt:lpstr>Tema de Office</vt:lpstr>
      <vt:lpstr>Arquitectura ADO .NET</vt:lpstr>
      <vt:lpstr>Capacidad</vt:lpstr>
      <vt:lpstr>Logro de la Sesión</vt:lpstr>
      <vt:lpstr>Contenido a tratar</vt:lpstr>
      <vt:lpstr>Arquitectura y Funcionalidad de ADO .NET</vt:lpstr>
      <vt:lpstr>Introducción a ADO .NET</vt:lpstr>
      <vt:lpstr>ADO .NET Escenario Conectado</vt:lpstr>
      <vt:lpstr>ADO .NET  Escenario Conectado</vt:lpstr>
      <vt:lpstr>ADO .NET  Escenario Desconectado</vt:lpstr>
      <vt:lpstr>ADO .NET  Escenario Desconectado</vt:lpstr>
      <vt:lpstr>Componentes de ADO .NET  Proveedores de datos</vt:lpstr>
      <vt:lpstr>Componentes de ADO .NET Proveedores de datos</vt:lpstr>
      <vt:lpstr>Componentes de ADO .NET Proveedores de datos</vt:lpstr>
      <vt:lpstr>Componentes de ADO .NET DataSet</vt:lpstr>
      <vt:lpstr>Componentes de ADO .NET DataSet</vt:lpstr>
      <vt:lpstr>Componentes de ADO .NET  DataSet</vt:lpstr>
      <vt:lpstr>DataAdapter</vt:lpstr>
      <vt:lpstr>DataAdapter</vt:lpstr>
      <vt:lpstr>Arquitectura de ADO .NET</vt:lpstr>
      <vt:lpstr>Acceso a datos con  ADO .NET</vt:lpstr>
      <vt:lpstr>Acceso a datos La clase Connection</vt:lpstr>
      <vt:lpstr>Acceso a datos ConnectionString</vt:lpstr>
      <vt:lpstr>Acceso a datos Ejemplo de conexión</vt:lpstr>
      <vt:lpstr>Acceso a datos La clase Command</vt:lpstr>
      <vt:lpstr>Acceso a datos Tipos de CommandType</vt:lpstr>
      <vt:lpstr>Acceso a datos Ejecución de un comando</vt:lpstr>
      <vt:lpstr>Acceso a datos ExecuteReader</vt:lpstr>
      <vt:lpstr>Acceso a datos ExecuteNonQuery</vt:lpstr>
      <vt:lpstr>Acceso a datos ExecuteScalar</vt:lpstr>
      <vt:lpstr>Acceso a datos Ejemplo práctico</vt:lpstr>
      <vt:lpstr>Acceso a datos Ejemplo práctico</vt:lpstr>
      <vt:lpstr>Acceso a datos Ejemplo práctico</vt:lpstr>
      <vt:lpstr>Acceso a datos Ejemplo práctico</vt:lpstr>
      <vt:lpstr>Acceso a datos Ejemplo práctico</vt:lpstr>
      <vt:lpstr>Acceso a datos Ejemplo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1046</cp:revision>
  <dcterms:created xsi:type="dcterms:W3CDTF">2019-07-10T17:30:38Z</dcterms:created>
  <dcterms:modified xsi:type="dcterms:W3CDTF">2023-08-31T00:24:46Z</dcterms:modified>
</cp:coreProperties>
</file>