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6" r:id="rId2"/>
    <p:sldId id="322" r:id="rId3"/>
    <p:sldId id="315" r:id="rId4"/>
    <p:sldId id="267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354" r:id="rId16"/>
    <p:sldId id="355" r:id="rId17"/>
    <p:sldId id="314" r:id="rId18"/>
    <p:sldId id="327" r:id="rId19"/>
    <p:sldId id="353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70" r:id="rId34"/>
    <p:sldId id="369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3/09/2023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452761" y="361311"/>
            <a:ext cx="110260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DESPLAZAMIENTO DE REGISTROS</a:t>
            </a:r>
            <a:endParaRPr lang="es-P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9" y="1809337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78712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7D612E-1AAB-DF4E-3330-53CAB45A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D1525E-53F3-DE7A-088A-465A9270AB15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09071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81C52A-CAC7-EE70-E7F5-5A8FBB84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B94F5A-28E4-500E-6AC8-B614DE9A14CD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6A6A79-4585-9B60-78B6-FB216DEB2C2C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96F40-68DC-6B70-1968-02A7B1E5F2B3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11D5A-7005-61C9-4AEF-9C012A55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C21D2F-E8A6-BC26-B55C-6FF50F46837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DAFF6C-9C9C-C6CA-D083-C67D72D727F5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5F8DB3-CE19-FC59-439E-28CC7B167CE4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378173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A20DB1D-ACD5-1C19-B886-ECB1DD28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5" y="107780"/>
            <a:ext cx="9960008" cy="6630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CDA3DC6-7372-ADE8-6CC4-32D0889D1137}"/>
              </a:ext>
            </a:extLst>
          </p:cNvPr>
          <p:cNvSpPr txBox="1"/>
          <p:nvPr/>
        </p:nvSpPr>
        <p:spPr>
          <a:xfrm>
            <a:off x="2466688" y="1549628"/>
            <a:ext cx="4030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D4C28B-1551-0F7E-F56F-D1DE5053291C}"/>
              </a:ext>
            </a:extLst>
          </p:cNvPr>
          <p:cNvSpPr txBox="1"/>
          <p:nvPr/>
        </p:nvSpPr>
        <p:spPr>
          <a:xfrm>
            <a:off x="3764307" y="2137278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425A8B-019B-22BF-C7B5-C971A4702DB2}"/>
              </a:ext>
            </a:extLst>
          </p:cNvPr>
          <p:cNvSpPr txBox="1"/>
          <p:nvPr/>
        </p:nvSpPr>
        <p:spPr>
          <a:xfrm>
            <a:off x="2602818" y="3746300"/>
            <a:ext cx="2837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0DC068-D41D-61D9-0127-1380BF2BFFD7}"/>
              </a:ext>
            </a:extLst>
          </p:cNvPr>
          <p:cNvSpPr txBox="1"/>
          <p:nvPr/>
        </p:nvSpPr>
        <p:spPr>
          <a:xfrm>
            <a:off x="8501665" y="5815725"/>
            <a:ext cx="2308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E0482A-95B5-66B0-1954-A29F3F9CF248}"/>
              </a:ext>
            </a:extLst>
          </p:cNvPr>
          <p:cNvSpPr txBox="1"/>
          <p:nvPr/>
        </p:nvSpPr>
        <p:spPr>
          <a:xfrm>
            <a:off x="119942" y="531753"/>
            <a:ext cx="240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F0DB28-FC95-0EA3-052F-2BE6F1F0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4" y="1056444"/>
            <a:ext cx="11793891" cy="4980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97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082648-CC01-8A3E-A497-48743750181B}"/>
              </a:ext>
            </a:extLst>
          </p:cNvPr>
          <p:cNvSpPr txBox="1"/>
          <p:nvPr/>
        </p:nvSpPr>
        <p:spPr>
          <a:xfrm>
            <a:off x="4820581" y="798381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C559CE-F21C-3645-2B4F-DC7B8FD8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1539"/>
              </p:ext>
            </p:extLst>
          </p:nvPr>
        </p:nvGraphicFramePr>
        <p:xfrm>
          <a:off x="2064067" y="1260131"/>
          <a:ext cx="8447095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29424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5217671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frmdesplaza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DESPLAZAMIENTO DE REGISTROS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10C036E-8322-87B8-F77A-D2038B0431ED}"/>
              </a:ext>
            </a:extLst>
          </p:cNvPr>
          <p:cNvSpPr txBox="1"/>
          <p:nvPr/>
        </p:nvSpPr>
        <p:spPr>
          <a:xfrm>
            <a:off x="4891800" y="3109161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GroupBox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A3DD2-C79F-88F2-0C1A-B5C4D4EFE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04101"/>
              </p:ext>
            </p:extLst>
          </p:nvPr>
        </p:nvGraphicFramePr>
        <p:xfrm>
          <a:off x="3317701" y="3570911"/>
          <a:ext cx="6237628" cy="2133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gxdatos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DATOS DE EMPLEADOS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9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14,25pt; style=Bold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35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3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F7DE458-A8DE-8B94-5572-21D0F547C2E4}"/>
              </a:ext>
            </a:extLst>
          </p:cNvPr>
          <p:cNvSpPr txBox="1"/>
          <p:nvPr/>
        </p:nvSpPr>
        <p:spPr>
          <a:xfrm>
            <a:off x="4536495" y="637021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TextBox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FC4A065-FB25-B2B1-0B92-43B93E3FF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39670"/>
              </p:ext>
            </p:extLst>
          </p:nvPr>
        </p:nvGraphicFramePr>
        <p:xfrm>
          <a:off x="354677" y="1095998"/>
          <a:ext cx="11482646" cy="518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0980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1864310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1590603603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276017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txtEmployeeID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txtLastName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textBox3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txtFirstName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txtTitle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78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txtAddress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txtCity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1680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txtRegion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32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txtPostalCode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Blanco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18pt; style=Bold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12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3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3709EE-AA91-C409-0B75-829D8F2BDDDD}"/>
              </a:ext>
            </a:extLst>
          </p:cNvPr>
          <p:cNvSpPr txBox="1"/>
          <p:nvPr/>
        </p:nvSpPr>
        <p:spPr>
          <a:xfrm>
            <a:off x="4734962" y="528850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GroupBox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B658711-04E3-8246-E089-2714E9D2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9458"/>
              </p:ext>
            </p:extLst>
          </p:nvPr>
        </p:nvGraphicFramePr>
        <p:xfrm>
          <a:off x="3160863" y="990600"/>
          <a:ext cx="6237628" cy="12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8695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445066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Propiedad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Valor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dirty="0">
                          <a:effectLst/>
                        </a:rPr>
                        <a:t>Name 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gbxdesplaza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CONTROLES DE DESPLAZAMIENTO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9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14,25pt; style=Bold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35372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F530B6F-BF7E-D371-6F2F-DD2ECEB2554F}"/>
              </a:ext>
            </a:extLst>
          </p:cNvPr>
          <p:cNvSpPr txBox="1"/>
          <p:nvPr/>
        </p:nvSpPr>
        <p:spPr>
          <a:xfrm>
            <a:off x="4868130" y="2898211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D3D65-1536-8595-AC1E-EDA7E4FC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2142"/>
              </p:ext>
            </p:extLst>
          </p:nvPr>
        </p:nvGraphicFramePr>
        <p:xfrm>
          <a:off x="1139291" y="3429000"/>
          <a:ext cx="10263016" cy="1828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16555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2198252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2124978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4323231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btnprimero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btnanterior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btnsiguiente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  <a:tr h="220066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btnultimo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78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27,75pt;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7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35E96BD-5A22-C04C-53C6-8CE83F78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60" y="95710"/>
            <a:ext cx="8691932" cy="6625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AE18BC5-E0D0-BAA6-AE29-3C0279902E67}"/>
              </a:ext>
            </a:extLst>
          </p:cNvPr>
          <p:cNvSpPr txBox="1"/>
          <p:nvPr/>
        </p:nvSpPr>
        <p:spPr>
          <a:xfrm>
            <a:off x="4838885" y="309196"/>
            <a:ext cx="413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C8C968-8852-574D-0441-777C3F572A3B}"/>
              </a:ext>
            </a:extLst>
          </p:cNvPr>
          <p:cNvSpPr txBox="1"/>
          <p:nvPr/>
        </p:nvSpPr>
        <p:spPr>
          <a:xfrm>
            <a:off x="5400584" y="1078765"/>
            <a:ext cx="4766755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719223C-BAB8-E93A-7870-12E25B62F275}"/>
              </a:ext>
            </a:extLst>
          </p:cNvPr>
          <p:cNvSpPr txBox="1"/>
          <p:nvPr/>
        </p:nvSpPr>
        <p:spPr>
          <a:xfrm>
            <a:off x="6431526" y="2377884"/>
            <a:ext cx="56598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dirty="0"/>
              <a:t>System.Windows.Forms</a:t>
            </a:r>
          </a:p>
        </p:txBody>
      </p:sp>
    </p:spTree>
    <p:extLst>
      <p:ext uri="{BB962C8B-B14F-4D97-AF65-F5344CB8AC3E}">
        <p14:creationId xmlns:p14="http://schemas.microsoft.com/office/powerpoint/2010/main" val="279450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FD199C-68E2-0A1C-2532-AC770CCF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9" y="112172"/>
            <a:ext cx="11925877" cy="6510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FB3CDF-5D13-FEE6-A69C-3AAFB604C894}"/>
              </a:ext>
            </a:extLst>
          </p:cNvPr>
          <p:cNvSpPr txBox="1"/>
          <p:nvPr/>
        </p:nvSpPr>
        <p:spPr>
          <a:xfrm>
            <a:off x="8809281" y="5832254"/>
            <a:ext cx="230075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56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44E48A-6FC2-E382-E441-4B513DD5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05" y="73144"/>
            <a:ext cx="7393968" cy="669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F19B50-F9DF-355F-9047-650BBED67CC5}"/>
              </a:ext>
            </a:extLst>
          </p:cNvPr>
          <p:cNvSpPr txBox="1"/>
          <p:nvPr/>
        </p:nvSpPr>
        <p:spPr>
          <a:xfrm>
            <a:off x="8416032" y="4678157"/>
            <a:ext cx="30805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conectar de tipo SqlConnection</a:t>
            </a:r>
          </a:p>
        </p:txBody>
      </p:sp>
    </p:spTree>
    <p:extLst>
      <p:ext uri="{BB962C8B-B14F-4D97-AF65-F5344CB8AC3E}">
        <p14:creationId xmlns:p14="http://schemas.microsoft.com/office/powerpoint/2010/main" val="19222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65D02-DD54-0870-5C9F-D0E3672EFAB3}"/>
              </a:ext>
            </a:extLst>
          </p:cNvPr>
          <p:cNvSpPr txBox="1"/>
          <p:nvPr/>
        </p:nvSpPr>
        <p:spPr>
          <a:xfrm>
            <a:off x="408372" y="837089"/>
            <a:ext cx="113456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4800" dirty="0">
                <a:solidFill>
                  <a:schemeClr val="bg1"/>
                </a:solidFill>
              </a:rPr>
              <a:t>Crear una aplicación de desplazamiento de registros con la tabla: Employees de la base de datos: Northwind, los campos son: </a:t>
            </a:r>
            <a:r>
              <a:rPr lang="en-US" sz="4800" dirty="0">
                <a:solidFill>
                  <a:schemeClr val="bg1"/>
                </a:solidFill>
              </a:rPr>
              <a:t>EmployeeID, LastName, FirstName, Title, Address, City, Region, PostalCode, con datos conectados.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56199F-B8DE-7EDD-E3FD-153315C0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5" y="79448"/>
            <a:ext cx="9161073" cy="6658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5F7FCE-C6F9-2E8B-CC8F-9D5CEAF65A9B}"/>
              </a:ext>
            </a:extLst>
          </p:cNvPr>
          <p:cNvSpPr txBox="1"/>
          <p:nvPr/>
        </p:nvSpPr>
        <p:spPr>
          <a:xfrm>
            <a:off x="8105318" y="3061444"/>
            <a:ext cx="31604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adaptador de tipo SqlDataAdapter</a:t>
            </a:r>
          </a:p>
        </p:txBody>
      </p:sp>
    </p:spTree>
    <p:extLst>
      <p:ext uri="{BB962C8B-B14F-4D97-AF65-F5344CB8AC3E}">
        <p14:creationId xmlns:p14="http://schemas.microsoft.com/office/powerpoint/2010/main" val="126315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74F63-8C63-C862-8FF9-768C44E9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21" y="115410"/>
            <a:ext cx="8734945" cy="6596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9BCEA8-2F7C-E890-03D6-FF500AA8C088}"/>
              </a:ext>
            </a:extLst>
          </p:cNvPr>
          <p:cNvSpPr txBox="1"/>
          <p:nvPr/>
        </p:nvSpPr>
        <p:spPr>
          <a:xfrm>
            <a:off x="6533970" y="3238998"/>
            <a:ext cx="31604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data de tipo DataTable</a:t>
            </a:r>
          </a:p>
        </p:txBody>
      </p:sp>
    </p:spTree>
    <p:extLst>
      <p:ext uri="{BB962C8B-B14F-4D97-AF65-F5344CB8AC3E}">
        <p14:creationId xmlns:p14="http://schemas.microsoft.com/office/powerpoint/2010/main" val="117111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6E8667-723F-1A06-5050-2C8344FC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42" y="88772"/>
            <a:ext cx="8522315" cy="6654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668198-5194-C478-24B6-57629253AE2C}"/>
              </a:ext>
            </a:extLst>
          </p:cNvPr>
          <p:cNvSpPr txBox="1"/>
          <p:nvPr/>
        </p:nvSpPr>
        <p:spPr>
          <a:xfrm>
            <a:off x="6929762" y="3326452"/>
            <a:ext cx="48272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variable: indiceactual de tipo entero, para obtener el índice actual de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127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5683D1-98E1-72F4-7F01-660EEB40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6" y="1266086"/>
            <a:ext cx="11812419" cy="3909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525A74-3F32-0D07-195B-F97DC4CB7FDC}"/>
              </a:ext>
            </a:extLst>
          </p:cNvPr>
          <p:cNvSpPr txBox="1"/>
          <p:nvPr/>
        </p:nvSpPr>
        <p:spPr>
          <a:xfrm>
            <a:off x="4603814" y="3841355"/>
            <a:ext cx="60227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cadena de tipo string, la cual contiene la cadena de conexión a la base de datos: Northwind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685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3A4987-F37A-D3CC-4738-46EADED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0" y="100833"/>
            <a:ext cx="10009231" cy="6655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FA686E-0B0F-5FA7-F6E0-B40E8665CDF5}"/>
              </a:ext>
            </a:extLst>
          </p:cNvPr>
          <p:cNvSpPr txBox="1"/>
          <p:nvPr/>
        </p:nvSpPr>
        <p:spPr>
          <a:xfrm>
            <a:off x="3547372" y="5883217"/>
            <a:ext cx="5072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objeto conectar de tipo SqlConnection, la cual contiene como argumento la variable: cadena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792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639A14-79CE-C66C-C8F8-4E1A0C69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2" y="107731"/>
            <a:ext cx="11472561" cy="658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04B9F6-970A-3A04-F3AD-A6429BA6F42E}"/>
              </a:ext>
            </a:extLst>
          </p:cNvPr>
          <p:cNvSpPr txBox="1"/>
          <p:nvPr/>
        </p:nvSpPr>
        <p:spPr>
          <a:xfrm>
            <a:off x="3884726" y="5927606"/>
            <a:ext cx="64133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Crea un objeto adaptador de tipo SqlDataAdapter, la cual contiene dos argumentos, la sentencia Transact SQL y la variable conectar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712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B36694-0F49-0494-2614-72B3317E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0" y="90266"/>
            <a:ext cx="11473558" cy="6643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AF9DFD-1A29-7A6C-AA1B-0215C9EB9276}"/>
              </a:ext>
            </a:extLst>
          </p:cNvPr>
          <p:cNvSpPr txBox="1"/>
          <p:nvPr/>
        </p:nvSpPr>
        <p:spPr>
          <a:xfrm>
            <a:off x="5606993" y="5643520"/>
            <a:ext cx="406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objeto data de tipo DataTable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0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04DB2E-B947-8FF5-6839-EB849542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1" y="109439"/>
            <a:ext cx="11083339" cy="6615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FE910D-7D7C-C503-AC4F-29605BD9441A}"/>
              </a:ext>
            </a:extLst>
          </p:cNvPr>
          <p:cNvSpPr txBox="1"/>
          <p:nvPr/>
        </p:nvSpPr>
        <p:spPr>
          <a:xfrm>
            <a:off x="5446451" y="5621330"/>
            <a:ext cx="5428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Por medio del método: Fill</a:t>
            </a:r>
            <a:r>
              <a:rPr lang="es-ES" dirty="0">
                <a:latin typeface="Söhne Mono"/>
              </a:rPr>
              <a:t>, l</a:t>
            </a:r>
            <a:r>
              <a:rPr lang="es-ES" b="0" i="0" dirty="0">
                <a:effectLst/>
                <a:latin typeface="Söhne Mono"/>
              </a:rPr>
              <a:t>lena al objeto data de tipo DataTable con datos, desde la base de datos Northwind.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789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8C6F90-91DC-CE95-35D3-78DDB2A3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100337"/>
            <a:ext cx="11816864" cy="6602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821D6F-EA50-E426-8EAC-5C16B5880CEA}"/>
              </a:ext>
            </a:extLst>
          </p:cNvPr>
          <p:cNvSpPr txBox="1"/>
          <p:nvPr/>
        </p:nvSpPr>
        <p:spPr>
          <a:xfrm>
            <a:off x="5872579" y="4733562"/>
            <a:ext cx="5890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 Mono"/>
              </a:rPr>
              <a:t>Con data.Rows.Count </a:t>
            </a:r>
            <a:r>
              <a:rPr lang="es-ES" b="0" i="0" dirty="0">
                <a:effectLst/>
                <a:latin typeface="Söhne Mono"/>
                <a:sym typeface="Wingdings" panose="05000000000000000000" pitchFamily="2" charset="2"/>
              </a:rPr>
              <a:t> Cuenta el numero de filas que contiene el objeto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  <a:sym typeface="Wingdings" panose="05000000000000000000" pitchFamily="2" charset="2"/>
              </a:rPr>
              <a:t>Si el numero de filas es mayor a cero, significa que tiene una fila de datos, por lo cual se ejecuta la instrucción condicional.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5874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E99A3D-BC83-7043-182D-A58FA28E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9" y="95148"/>
            <a:ext cx="11770332" cy="6634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98F525-0DDB-F2EB-FCA6-5DCE98749113}"/>
              </a:ext>
            </a:extLst>
          </p:cNvPr>
          <p:cNvSpPr txBox="1"/>
          <p:nvPr/>
        </p:nvSpPr>
        <p:spPr>
          <a:xfrm>
            <a:off x="6751468" y="4902245"/>
            <a:ext cx="53487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  <a:latin typeface="Söhne Mono"/>
              </a:rPr>
              <a:t>Si se cumple la condición, entonces se ejecuta al método: Mostrar_Datos, con el valor de la variable: indiceactual cuyo valor es cero, esto significa que muestra los datos de la primera fila.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1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A1C51D-0B0E-F7FC-F664-A53138FB7317}"/>
              </a:ext>
            </a:extLst>
          </p:cNvPr>
          <p:cNvSpPr txBox="1"/>
          <p:nvPr/>
        </p:nvSpPr>
        <p:spPr>
          <a:xfrm>
            <a:off x="40086" y="2621420"/>
            <a:ext cx="3830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Proyecto07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Aplicacion07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Data07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B570B1-4F3F-0A3C-DCE7-3F27EDFC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8" y="834271"/>
            <a:ext cx="8148288" cy="5051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C69861-F80D-2516-A32C-E8CA1489A6E9}"/>
              </a:ext>
            </a:extLst>
          </p:cNvPr>
          <p:cNvSpPr txBox="1"/>
          <p:nvPr/>
        </p:nvSpPr>
        <p:spPr>
          <a:xfrm>
            <a:off x="142043" y="52651"/>
            <a:ext cx="18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07</a:t>
            </a:r>
          </a:p>
        </p:txBody>
      </p:sp>
    </p:spTree>
    <p:extLst>
      <p:ext uri="{BB962C8B-B14F-4D97-AF65-F5344CB8AC3E}">
        <p14:creationId xmlns:p14="http://schemas.microsoft.com/office/powerpoint/2010/main" val="244013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EDB5AE-6435-293B-5834-C11CABBE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5" y="816749"/>
            <a:ext cx="11851690" cy="520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272885-7F57-0CAE-0F1E-5E931A2C5A79}"/>
              </a:ext>
            </a:extLst>
          </p:cNvPr>
          <p:cNvSpPr txBox="1"/>
          <p:nvPr/>
        </p:nvSpPr>
        <p:spPr>
          <a:xfrm>
            <a:off x="6982287" y="4129888"/>
            <a:ext cx="443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método: Mostrar_Datos de tipo void, con un parámetro índice de tipo entero.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2095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9C1537-9B4B-09B6-A0B8-93F49990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4" y="114319"/>
            <a:ext cx="11507865" cy="657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8501AB-C13B-025A-1675-29E2C2D0A084}"/>
              </a:ext>
            </a:extLst>
          </p:cNvPr>
          <p:cNvSpPr txBox="1"/>
          <p:nvPr/>
        </p:nvSpPr>
        <p:spPr>
          <a:xfrm>
            <a:off x="8054267" y="3777385"/>
            <a:ext cx="404008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la variable indice es mayor o igual a cero y es menor que la cantidad total de filas del objeto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ambas condiciones son verdaderas, significa que indice está dentro del rango de los índices de filas válidos en el DataTable.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valor de la variable índice no es un valor negativo y que no sea mayor o igual a la cantidad total de filas.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806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74A024-F469-187F-D0DF-26FD5560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5" y="1308091"/>
            <a:ext cx="11869410" cy="418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329A52-C4A6-C874-928F-93498EA03247}"/>
              </a:ext>
            </a:extLst>
          </p:cNvPr>
          <p:cNvSpPr txBox="1"/>
          <p:nvPr/>
        </p:nvSpPr>
        <p:spPr>
          <a:xfrm>
            <a:off x="4441052" y="4136072"/>
            <a:ext cx="732185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la condición en el if es verdadera (es decir, es un índice válido), se accede a la fila correspondiente en el DataTable (data) y se almacena en la variable row. 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Esto permite trabajar con los datos de esa fila de manera más conveniente.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77F99E-14DD-CF42-521F-6222EA6E44BF}"/>
              </a:ext>
            </a:extLst>
          </p:cNvPr>
          <p:cNvSpPr txBox="1"/>
          <p:nvPr/>
        </p:nvSpPr>
        <p:spPr>
          <a:xfrm>
            <a:off x="5050654" y="6349304"/>
            <a:ext cx="262852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0" i="0" dirty="0">
                <a:effectLst/>
                <a:latin typeface="Söhne Mono"/>
              </a:rPr>
              <a:t>Grabar el proyecto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9877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565B86-0F07-0A1D-4A41-5D86E7D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7" y="175752"/>
            <a:ext cx="11161085" cy="6127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99B36D-3FA0-657F-4F7A-9A5ED5906733}"/>
              </a:ext>
            </a:extLst>
          </p:cNvPr>
          <p:cNvSpPr txBox="1"/>
          <p:nvPr/>
        </p:nvSpPr>
        <p:spPr>
          <a:xfrm>
            <a:off x="2281565" y="5615089"/>
            <a:ext cx="92598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asigna el valor de la columna: EmployeeID, de la fila row al cuadro de texto: txtEmployeeID.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método .ToString(), se utiliza para convertir el valor de la columna en una cadena de texto para que pueda ser mostrado en el cuadro de texto y así con los demás es semejante.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8860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FE5E96-2A83-2060-9746-70AF99F1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" y="82626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5F20E8F-D95E-8DB0-5968-CBFB39EDCE1E}"/>
              </a:ext>
            </a:extLst>
          </p:cNvPr>
          <p:cNvSpPr txBox="1"/>
          <p:nvPr/>
        </p:nvSpPr>
        <p:spPr>
          <a:xfrm>
            <a:off x="1200892" y="263595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D50786-776D-F7D3-4A5A-574C97B6A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3" y="769510"/>
            <a:ext cx="11922479" cy="3569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B91A1DE-1EB7-159B-B564-880115D0C6D3}"/>
              </a:ext>
            </a:extLst>
          </p:cNvPr>
          <p:cNvGrpSpPr/>
          <p:nvPr/>
        </p:nvGrpSpPr>
        <p:grpSpPr>
          <a:xfrm>
            <a:off x="7149252" y="3143029"/>
            <a:ext cx="4913929" cy="3648392"/>
            <a:chOff x="7211398" y="3143029"/>
            <a:chExt cx="4913929" cy="364839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D908CA0-7E2E-1881-41FA-832305C4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1398" y="3143029"/>
              <a:ext cx="4913929" cy="364839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CBA481D-1D12-6B1C-D4B8-677C91441E61}"/>
                </a:ext>
              </a:extLst>
            </p:cNvPr>
            <p:cNvCxnSpPr/>
            <p:nvPr/>
          </p:nvCxnSpPr>
          <p:spPr>
            <a:xfrm>
              <a:off x="9756559" y="3719744"/>
              <a:ext cx="301841" cy="532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D2404A-BBBE-DE82-1361-859DC6D1D2AC}"/>
              </a:ext>
            </a:extLst>
          </p:cNvPr>
          <p:cNvSpPr txBox="1"/>
          <p:nvPr/>
        </p:nvSpPr>
        <p:spPr>
          <a:xfrm>
            <a:off x="1331651" y="4847708"/>
            <a:ext cx="62761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El valor de indiceactual es igual a cero y es enviado hacia el parámetro indice del método: Mostrar_Datos.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200" dirty="0">
              <a:latin typeface="Söhne Mon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Como el parámetro indice obtiene el valor igual a cero, cuando se ejecuta la aplicación, muestra en los cuadros de textos, los valores de la primera fila del DataTable (data).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26236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2C9923-B860-874D-FE24-5657AF1F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84786"/>
            <a:ext cx="11443317" cy="3377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90E4ED-5738-D858-218E-E97C09EC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4" y="4383444"/>
            <a:ext cx="10679725" cy="2301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7D5263-BD76-EAFD-943F-FF146B473B16}"/>
              </a:ext>
            </a:extLst>
          </p:cNvPr>
          <p:cNvSpPr txBox="1"/>
          <p:nvPr/>
        </p:nvSpPr>
        <p:spPr>
          <a:xfrm>
            <a:off x="1624728" y="3595504"/>
            <a:ext cx="90461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 Mono"/>
              </a:rPr>
              <a:t>El valor de la variable: indiceactual es igual a cero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Söhne Mono"/>
              </a:rPr>
              <a:t>Se invoca al método: Mostrar_Datos, cuyo parámetro es el valor de la variable: indiceactual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EE4E81-D25B-EB5B-7D61-4E21FFAB4C0B}"/>
              </a:ext>
            </a:extLst>
          </p:cNvPr>
          <p:cNvSpPr txBox="1"/>
          <p:nvPr/>
        </p:nvSpPr>
        <p:spPr>
          <a:xfrm>
            <a:off x="1278385" y="2600414"/>
            <a:ext cx="1935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btnprimero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250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DBCE4E-CBD0-B355-EC01-15CE7A75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4221"/>
            <a:ext cx="11940466" cy="3602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846AEB-3347-578E-FFFD-4954318369A8}"/>
              </a:ext>
            </a:extLst>
          </p:cNvPr>
          <p:cNvSpPr txBox="1"/>
          <p:nvPr/>
        </p:nvSpPr>
        <p:spPr>
          <a:xfrm>
            <a:off x="1580225" y="3420122"/>
            <a:ext cx="3142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btnanterior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46DBD-01A7-9456-AF26-DF8E6A34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1" y="3888510"/>
            <a:ext cx="10624104" cy="2868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77B74D-C80A-64E2-AB36-118B4EAF6035}"/>
              </a:ext>
            </a:extLst>
          </p:cNvPr>
          <p:cNvSpPr txBox="1"/>
          <p:nvPr/>
        </p:nvSpPr>
        <p:spPr>
          <a:xfrm>
            <a:off x="5700942" y="4859785"/>
            <a:ext cx="5191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Si el valor de la variable: indiceactual es mayor a cero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61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7CC699-1539-A279-C097-32CC9126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" y="90210"/>
            <a:ext cx="10301866" cy="3276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15CC02-8CF5-EE5C-136C-8BE02701B0BF}"/>
              </a:ext>
            </a:extLst>
          </p:cNvPr>
          <p:cNvSpPr txBox="1"/>
          <p:nvPr/>
        </p:nvSpPr>
        <p:spPr>
          <a:xfrm>
            <a:off x="4458068" y="1803055"/>
            <a:ext cx="4543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Va </a:t>
            </a:r>
            <a:r>
              <a:rPr lang="es-ES" b="0" i="0" dirty="0">
                <a:effectLst/>
                <a:latin typeface="Söhne Mono"/>
              </a:rPr>
              <a:t>a la fila anterior, si no esta en la primera fila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78CC98-4F84-10DD-BF2B-AE2EEF9B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549" y="3573811"/>
            <a:ext cx="9317403" cy="320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C9DF01-0E64-9F95-DFF3-7EC2435C6E23}"/>
              </a:ext>
            </a:extLst>
          </p:cNvPr>
          <p:cNvSpPr txBox="1"/>
          <p:nvPr/>
        </p:nvSpPr>
        <p:spPr>
          <a:xfrm>
            <a:off x="8711952" y="5613054"/>
            <a:ext cx="22874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muestran los datos de la fila anterior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042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A608FD-36B4-50EA-41B4-822F247B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74498"/>
            <a:ext cx="11887201" cy="3868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809E79-8AE7-F5C5-C2A1-FA405298B5A7}"/>
              </a:ext>
            </a:extLst>
          </p:cNvPr>
          <p:cNvSpPr txBox="1"/>
          <p:nvPr/>
        </p:nvSpPr>
        <p:spPr>
          <a:xfrm>
            <a:off x="2405849" y="3695831"/>
            <a:ext cx="3151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btnsiguiente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F608F2-0A64-A396-A6F5-6BA13078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9" y="4178189"/>
            <a:ext cx="10733801" cy="2506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ED5E6C-3F94-0BB9-B01F-70A89E25DBAB}"/>
              </a:ext>
            </a:extLst>
          </p:cNvPr>
          <p:cNvSpPr txBox="1"/>
          <p:nvPr/>
        </p:nvSpPr>
        <p:spPr>
          <a:xfrm>
            <a:off x="1890945" y="5767223"/>
            <a:ext cx="99341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Para avanzar a la  fila siguiente en el DataTable (data), primero se verifica si el valor de la variable indiceactual es menor que el índice de la última fila en el DataTable (data): dataTable.Rows.Count - 1.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Si es verdadero, significa que aún hay filas disponibles para avanzar.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306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A9C52B-E247-1271-BFE5-867775DA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" y="81100"/>
            <a:ext cx="9008292" cy="265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77CDC6-FA74-4C6B-9D91-8896F8E68DDD}"/>
              </a:ext>
            </a:extLst>
          </p:cNvPr>
          <p:cNvSpPr txBox="1"/>
          <p:nvPr/>
        </p:nvSpPr>
        <p:spPr>
          <a:xfrm>
            <a:off x="3748593" y="1229533"/>
            <a:ext cx="739288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Incrementa el valor de la variable: indiceactual para ir a la fila siguiente.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Aumenta el valor de la variable: indiceactual en uno, para que pase a la siguiente fila en el DataTable (data).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EAD7EB-6D15-B1CC-8358-B1975E99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77" y="2870517"/>
            <a:ext cx="10498118" cy="3888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CBB89E7-7F6D-2611-6814-C9209733F217}"/>
              </a:ext>
            </a:extLst>
          </p:cNvPr>
          <p:cNvSpPr txBox="1"/>
          <p:nvPr/>
        </p:nvSpPr>
        <p:spPr>
          <a:xfrm>
            <a:off x="8149703" y="5232501"/>
            <a:ext cx="3684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dirty="0"/>
              <a:t>Muestra los datos de la fila siguiente</a:t>
            </a:r>
          </a:p>
        </p:txBody>
      </p:sp>
    </p:spTree>
    <p:extLst>
      <p:ext uri="{BB962C8B-B14F-4D97-AF65-F5344CB8AC3E}">
        <p14:creationId xmlns:p14="http://schemas.microsoft.com/office/powerpoint/2010/main" val="277663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89977-E825-0DFF-6C5A-8D585475793C}"/>
              </a:ext>
            </a:extLst>
          </p:cNvPr>
          <p:cNvSpPr txBox="1"/>
          <p:nvPr/>
        </p:nvSpPr>
        <p:spPr>
          <a:xfrm>
            <a:off x="177553" y="140862"/>
            <a:ext cx="42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Microsoft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0476B7-75B8-D822-E37B-349767D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6" y="601935"/>
            <a:ext cx="11647111" cy="6115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71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26BAA5-2C70-4B79-6204-110180DA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" y="214450"/>
            <a:ext cx="11860567" cy="3623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B3288E-AF81-9C7A-1DED-A564E634619E}"/>
              </a:ext>
            </a:extLst>
          </p:cNvPr>
          <p:cNvSpPr txBox="1"/>
          <p:nvPr/>
        </p:nvSpPr>
        <p:spPr>
          <a:xfrm>
            <a:off x="3400149" y="3562165"/>
            <a:ext cx="2876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Código del botón: btnultimo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09EADA-DEC0-C454-6091-3130FFA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7" y="4147812"/>
            <a:ext cx="11860567" cy="2102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34D765-662E-535A-9A99-0126A2394E20}"/>
              </a:ext>
            </a:extLst>
          </p:cNvPr>
          <p:cNvSpPr txBox="1"/>
          <p:nvPr/>
        </p:nvSpPr>
        <p:spPr>
          <a:xfrm>
            <a:off x="2611148" y="5966661"/>
            <a:ext cx="46319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Establece el valor de la variable indiceactual, en el índice de la última fila en el DataTable (data)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083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44F4C1-CC81-D416-902E-9EE8A9A9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" y="285006"/>
            <a:ext cx="11960851" cy="2934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EA5BDB-C8ED-EAA3-264D-5AC02AF1870F}"/>
              </a:ext>
            </a:extLst>
          </p:cNvPr>
          <p:cNvSpPr txBox="1"/>
          <p:nvPr/>
        </p:nvSpPr>
        <p:spPr>
          <a:xfrm>
            <a:off x="7118019" y="2353451"/>
            <a:ext cx="39790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muestran los valores de la ultima fila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10BAE9-A8ED-6452-E7B7-6CCBEDC0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7" y="3463576"/>
            <a:ext cx="128587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BF43AC-96C6-4D03-8454-46AF7681FB42}"/>
              </a:ext>
            </a:extLst>
          </p:cNvPr>
          <p:cNvSpPr txBox="1"/>
          <p:nvPr/>
        </p:nvSpPr>
        <p:spPr>
          <a:xfrm>
            <a:off x="1504437" y="3506863"/>
            <a:ext cx="2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Código del botón: SALIR</a:t>
            </a:r>
            <a:endParaRPr lang="es-PE" dirty="0">
              <a:latin typeface="Söhne Mon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8F5218-4849-1EAD-C80B-545D5DE1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7" y="4033612"/>
            <a:ext cx="11960851" cy="244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A7790F-C3AD-625E-E1ED-6AE8AEFF49B2}"/>
              </a:ext>
            </a:extLst>
          </p:cNvPr>
          <p:cNvSpPr txBox="1"/>
          <p:nvPr/>
        </p:nvSpPr>
        <p:spPr>
          <a:xfrm>
            <a:off x="6091022" y="5896436"/>
            <a:ext cx="3097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Söhne Mono"/>
              </a:rPr>
              <a:t>Grabar el proyecto</a:t>
            </a:r>
            <a:endParaRPr lang="es-PE" sz="2800" b="1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462256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529265-69A0-01C5-B610-5C5DC937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5" y="934884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671DA6-0C6D-6429-ADF5-228BAE419497}"/>
              </a:ext>
            </a:extLst>
          </p:cNvPr>
          <p:cNvSpPr txBox="1"/>
          <p:nvPr/>
        </p:nvSpPr>
        <p:spPr>
          <a:xfrm>
            <a:off x="1193378" y="1115853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9A9A96-CC37-537B-2560-223BDD32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5" y="1843707"/>
            <a:ext cx="11957990" cy="357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99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C06A7D-8888-5ACB-C2D4-E1E5DEC5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9" y="94474"/>
            <a:ext cx="10804125" cy="3263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18488B-DDD2-CB88-CD04-95FF85F7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9" y="3470207"/>
            <a:ext cx="10804125" cy="3263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005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85F2B4-2CA4-25A1-C8DC-352094BF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1804198"/>
            <a:ext cx="11807302" cy="3569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254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862EF3F9-562C-6A0C-7F68-4AA28DC4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D7E48A-DFC7-DD88-E6D7-C2381B87453C}"/>
              </a:ext>
            </a:extLst>
          </p:cNvPr>
          <p:cNvSpPr txBox="1"/>
          <p:nvPr/>
        </p:nvSpPr>
        <p:spPr>
          <a:xfrm>
            <a:off x="355106" y="2150984"/>
            <a:ext cx="11345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4800" dirty="0">
                <a:solidFill>
                  <a:schemeClr val="bg1"/>
                </a:solidFill>
              </a:rPr>
              <a:t>Crear una aplicación de desplazamiento de registros con la tabla: </a:t>
            </a:r>
            <a:r>
              <a:rPr lang="es-PE" sz="4800" dirty="0">
                <a:solidFill>
                  <a:schemeClr val="bg1"/>
                </a:solidFill>
              </a:rPr>
              <a:t>Orders</a:t>
            </a:r>
            <a:r>
              <a:rPr lang="en-US" sz="4800" dirty="0">
                <a:solidFill>
                  <a:schemeClr val="bg1"/>
                </a:solidFill>
              </a:rPr>
              <a:t>, con datos conectados.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19D4F6-E5EF-62DE-5D55-28E30079A166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01</a:t>
            </a:r>
          </a:p>
        </p:txBody>
      </p:sp>
    </p:spTree>
    <p:extLst>
      <p:ext uri="{BB962C8B-B14F-4D97-AF65-F5344CB8AC3E}">
        <p14:creationId xmlns:p14="http://schemas.microsoft.com/office/powerpoint/2010/main" val="2282618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7364CDE5-202E-BC96-121D-27D7532A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585249-D54B-F31B-AC53-3CEE26ED5D30}"/>
              </a:ext>
            </a:extLst>
          </p:cNvPr>
          <p:cNvSpPr txBox="1"/>
          <p:nvPr/>
        </p:nvSpPr>
        <p:spPr>
          <a:xfrm>
            <a:off x="435004" y="2257082"/>
            <a:ext cx="11345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4800" dirty="0">
                <a:solidFill>
                  <a:schemeClr val="bg1"/>
                </a:solidFill>
              </a:rPr>
              <a:t>Crear una aplicación de desplazamiento de registros de la tabla products</a:t>
            </a:r>
            <a:r>
              <a:rPr lang="en-US" sz="4800" dirty="0">
                <a:solidFill>
                  <a:schemeClr val="bg1"/>
                </a:solidFill>
              </a:rPr>
              <a:t>, con datos conectados.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D5A1A7-10A2-7B80-A4E8-C8038F72234B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02</a:t>
            </a:r>
          </a:p>
        </p:txBody>
      </p:sp>
    </p:spTree>
    <p:extLst>
      <p:ext uri="{BB962C8B-B14F-4D97-AF65-F5344CB8AC3E}">
        <p14:creationId xmlns:p14="http://schemas.microsoft.com/office/powerpoint/2010/main" val="691185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C1B3DF19-7C5C-1CD3-FCC9-6D6BEEB1F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DCB955-969C-AEA1-56F4-C5D9431DC808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996671-0DA3-665D-0E76-595C73990543}"/>
              </a:ext>
            </a:extLst>
          </p:cNvPr>
          <p:cNvSpPr txBox="1"/>
          <p:nvPr/>
        </p:nvSpPr>
        <p:spPr>
          <a:xfrm>
            <a:off x="423169" y="2434204"/>
            <a:ext cx="11345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4800" dirty="0">
                <a:solidFill>
                  <a:schemeClr val="bg1"/>
                </a:solidFill>
              </a:rPr>
              <a:t>Crear una aplicación de desplazamiento de registros de la tabla customers</a:t>
            </a:r>
            <a:r>
              <a:rPr lang="en-US" sz="4800" dirty="0">
                <a:solidFill>
                  <a:schemeClr val="bg1"/>
                </a:solidFill>
              </a:rPr>
              <a:t>, con datos conectados.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CF2938-6A92-1E77-164E-7C531923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33" y="132700"/>
            <a:ext cx="9920495" cy="654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754908-685E-1913-A130-399C3CD4F393}"/>
              </a:ext>
            </a:extLst>
          </p:cNvPr>
          <p:cNvSpPr txBox="1"/>
          <p:nvPr/>
        </p:nvSpPr>
        <p:spPr>
          <a:xfrm>
            <a:off x="5508729" y="2945574"/>
            <a:ext cx="4185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Nombre del servidor: (local) o . (punto)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4A3CEE-D992-044C-1466-36F796CA4D4F}"/>
              </a:ext>
            </a:extLst>
          </p:cNvPr>
          <p:cNvSpPr txBox="1"/>
          <p:nvPr/>
        </p:nvSpPr>
        <p:spPr>
          <a:xfrm>
            <a:off x="4835505" y="4482889"/>
            <a:ext cx="4423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Seleccionar la autenticación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8386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9A4FFE-AAD8-BEB7-E86C-5F3D76E1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1" y="136402"/>
            <a:ext cx="9944979" cy="656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11FCA8-D142-845A-6AA4-AB948AA2AE7D}"/>
              </a:ext>
            </a:extLst>
          </p:cNvPr>
          <p:cNvSpPr txBox="1"/>
          <p:nvPr/>
        </p:nvSpPr>
        <p:spPr>
          <a:xfrm>
            <a:off x="5490970" y="3993138"/>
            <a:ext cx="48337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En Login, digitar: sa (Sistema Administrativo)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01F395-E80C-BF08-E99C-1E0B3C2FF0B9}"/>
              </a:ext>
            </a:extLst>
          </p:cNvPr>
          <p:cNvSpPr txBox="1"/>
          <p:nvPr/>
        </p:nvSpPr>
        <p:spPr>
          <a:xfrm>
            <a:off x="5572349" y="4509522"/>
            <a:ext cx="2914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Digitar la contraseña: 123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DD55F3-6E6B-082D-AF63-670EAD32A1A9}"/>
              </a:ext>
            </a:extLst>
          </p:cNvPr>
          <p:cNvSpPr txBox="1"/>
          <p:nvPr/>
        </p:nvSpPr>
        <p:spPr>
          <a:xfrm>
            <a:off x="1756432" y="5568785"/>
            <a:ext cx="3925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Clic en el botón: Connect (Conectar)</a:t>
            </a:r>
          </a:p>
        </p:txBody>
      </p:sp>
    </p:spTree>
    <p:extLst>
      <p:ext uri="{BB962C8B-B14F-4D97-AF65-F5344CB8AC3E}">
        <p14:creationId xmlns:p14="http://schemas.microsoft.com/office/powerpoint/2010/main" val="4431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169D4C-6803-27E5-7520-282E9F9F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5" y="994494"/>
            <a:ext cx="3331002" cy="1160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53A352-6E53-2654-BB8A-70741120FB3E}"/>
              </a:ext>
            </a:extLst>
          </p:cNvPr>
          <p:cNvSpPr txBox="1"/>
          <p:nvPr/>
        </p:nvSpPr>
        <p:spPr>
          <a:xfrm>
            <a:off x="3761707" y="1355800"/>
            <a:ext cx="24236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New Query (Nueva Consulta)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2497EE-1B27-97A5-B910-E3A3D8D4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31" y="994494"/>
            <a:ext cx="3380033" cy="1160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7FB944-4188-B99E-8BC3-453676A70B8A}"/>
              </a:ext>
            </a:extLst>
          </p:cNvPr>
          <p:cNvSpPr txBox="1"/>
          <p:nvPr/>
        </p:nvSpPr>
        <p:spPr>
          <a:xfrm>
            <a:off x="9859400" y="1403218"/>
            <a:ext cx="21291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Activar la base de datos: Northwind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AACC53-389B-0358-52B3-FD8742E83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3" y="2363437"/>
            <a:ext cx="11381173" cy="3302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6291E4-B368-A41A-6594-7051F40917AB}"/>
              </a:ext>
            </a:extLst>
          </p:cNvPr>
          <p:cNvSpPr txBox="1"/>
          <p:nvPr/>
        </p:nvSpPr>
        <p:spPr>
          <a:xfrm>
            <a:off x="6619783" y="2853630"/>
            <a:ext cx="3900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lista los datos de la tabla: Employees</a:t>
            </a:r>
          </a:p>
        </p:txBody>
      </p:sp>
    </p:spTree>
    <p:extLst>
      <p:ext uri="{BB962C8B-B14F-4D97-AF65-F5344CB8AC3E}">
        <p14:creationId xmlns:p14="http://schemas.microsoft.com/office/powerpoint/2010/main" val="7050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A2744E7-804B-7AA8-8541-47568D9D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9" y="106531"/>
            <a:ext cx="11872339" cy="65961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594056-B7C6-0345-DF2C-7F91DD55E349}"/>
              </a:ext>
            </a:extLst>
          </p:cNvPr>
          <p:cNvSpPr txBox="1"/>
          <p:nvPr/>
        </p:nvSpPr>
        <p:spPr>
          <a:xfrm>
            <a:off x="5157923" y="421733"/>
            <a:ext cx="3994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Grabar el script, hacia la carpeta: Data07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2D1839-8B8F-8BFA-C1A3-C3E3C9E6147E}"/>
              </a:ext>
            </a:extLst>
          </p:cNvPr>
          <p:cNvSpPr txBox="1"/>
          <p:nvPr/>
        </p:nvSpPr>
        <p:spPr>
          <a:xfrm>
            <a:off x="205658" y="5181647"/>
            <a:ext cx="3993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 la consulta: scriptconsulta07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881969-734E-9143-62E4-B3F8A7CDFDA5}"/>
              </a:ext>
            </a:extLst>
          </p:cNvPr>
          <p:cNvSpPr txBox="1"/>
          <p:nvPr/>
        </p:nvSpPr>
        <p:spPr>
          <a:xfrm>
            <a:off x="7741332" y="5911095"/>
            <a:ext cx="3145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Save (Guardar)</a:t>
            </a:r>
          </a:p>
        </p:txBody>
      </p:sp>
    </p:spTree>
    <p:extLst>
      <p:ext uri="{BB962C8B-B14F-4D97-AF65-F5344CB8AC3E}">
        <p14:creationId xmlns:p14="http://schemas.microsoft.com/office/powerpoint/2010/main" val="263424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53DA619-A510-1046-C676-295F850A25AA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65B2AE-CDDB-9F83-3DA0-8D842133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1314</Words>
  <Application>Microsoft Office PowerPoint</Application>
  <PresentationFormat>Panorámica</PresentationFormat>
  <Paragraphs>197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1416</cp:revision>
  <dcterms:created xsi:type="dcterms:W3CDTF">2019-07-10T17:30:38Z</dcterms:created>
  <dcterms:modified xsi:type="dcterms:W3CDTF">2023-09-04T02:27:46Z</dcterms:modified>
</cp:coreProperties>
</file>