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1" r:id="rId2"/>
    <p:sldId id="352" r:id="rId3"/>
    <p:sldId id="346" r:id="rId4"/>
    <p:sldId id="349" r:id="rId5"/>
    <p:sldId id="347" r:id="rId6"/>
    <p:sldId id="350"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108" d="100"/>
          <a:sy n="108" d="100"/>
        </p:scale>
        <p:origin x="22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71D8A-D8B8-4490-943A-1DEC423583D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BB53BBB-AFEC-4162-9980-222F5973E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D43DCAB-81C2-482E-8A1C-60E1C2681E66}"/>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5" name="Marcador de pie de página 4">
            <a:extLst>
              <a:ext uri="{FF2B5EF4-FFF2-40B4-BE49-F238E27FC236}">
                <a16:creationId xmlns:a16="http://schemas.microsoft.com/office/drawing/2014/main" id="{86CE6601-3A71-4764-8715-EE06516E24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F7B895-526A-4EBB-B667-3E3C1FBCBCEB}"/>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2243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5F95E-E9AB-4966-950D-7B8410A52C0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2164CF2-FCE8-4714-A2EF-10B78A11FC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37F5681-AE36-441C-80FE-073A8B983313}"/>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5" name="Marcador de pie de página 4">
            <a:extLst>
              <a:ext uri="{FF2B5EF4-FFF2-40B4-BE49-F238E27FC236}">
                <a16:creationId xmlns:a16="http://schemas.microsoft.com/office/drawing/2014/main" id="{3020F98B-693B-40C2-A873-36CCEB0B7A2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6BB5A2-608B-473C-A2CF-CA8E6FCDB26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2460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46B1F4-2846-4A0F-BECA-C1FA470141D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BED728-7419-427F-8BA3-B849F0EE509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7A42526-3AC6-42D0-8353-9DDF9C6E6FF2}"/>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5" name="Marcador de pie de página 4">
            <a:extLst>
              <a:ext uri="{FF2B5EF4-FFF2-40B4-BE49-F238E27FC236}">
                <a16:creationId xmlns:a16="http://schemas.microsoft.com/office/drawing/2014/main" id="{BC1AFF4A-4BDA-4D7D-9F39-D3CF644025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D35768D-7A35-46BF-9734-B3C76C9196C7}"/>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12396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F8B349-8543-4EC8-9356-2C120C3C4F6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3F42EBB-6EA5-49BF-8AF1-1B851284270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31954D9-D611-48B3-9039-F027F9BDC2E0}"/>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5" name="Marcador de pie de página 4">
            <a:extLst>
              <a:ext uri="{FF2B5EF4-FFF2-40B4-BE49-F238E27FC236}">
                <a16:creationId xmlns:a16="http://schemas.microsoft.com/office/drawing/2014/main" id="{486E70C3-5B91-4E88-8111-4D5CE739220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FF2C37-D2D9-413A-86D0-44AFE818EC7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5817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0B59D-7BF0-410C-A6F5-A6C3A0CC16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55BCADC-840B-4BCC-BCD4-C26E83153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C83F35A-E3E1-42B7-84E3-6D3662648746}"/>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5" name="Marcador de pie de página 4">
            <a:extLst>
              <a:ext uri="{FF2B5EF4-FFF2-40B4-BE49-F238E27FC236}">
                <a16:creationId xmlns:a16="http://schemas.microsoft.com/office/drawing/2014/main" id="{E9819BED-CCAC-42BC-9ACF-8CFFBEF8573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CBAEB0D-A87D-4E63-9B47-C6A2D436C5A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18473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52DF5-4AE5-4076-84E5-9FF62B9E7BC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3FD8F24-9364-49D6-B4D6-47745152C21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F07E408-0B7C-4EEC-8BD0-5838A5B8D5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5596BF6-BBFC-4CA5-9510-37ED9CD97D12}"/>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6" name="Marcador de pie de página 5">
            <a:extLst>
              <a:ext uri="{FF2B5EF4-FFF2-40B4-BE49-F238E27FC236}">
                <a16:creationId xmlns:a16="http://schemas.microsoft.com/office/drawing/2014/main" id="{354A5A24-E843-4E58-A1A8-7733F8854C0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81AE0D5-CFFC-4444-9831-F72AFB818608}"/>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36930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AC4BF-85E5-4413-90F0-4C6320E5D36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3F91FE6-34FD-4917-B51E-0AB8E4DDE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617208C-D579-45A5-8C81-4EEA28CE3F6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516A1B3-F3D2-4E74-A522-60701BA0F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567C01-7C1F-4D3F-AB31-0DC74EBB79E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92021F3-3860-4467-9A5F-2247D39E9652}"/>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8" name="Marcador de pie de página 7">
            <a:extLst>
              <a:ext uri="{FF2B5EF4-FFF2-40B4-BE49-F238E27FC236}">
                <a16:creationId xmlns:a16="http://schemas.microsoft.com/office/drawing/2014/main" id="{4BF6FECA-416A-4E8E-84F7-0A91599A4E0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618DCB-53F8-4829-BD7F-643442C94FD5}"/>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5193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37A66-AC36-400E-8D1D-B2F29DDC9F2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31FE4DD-B57B-47E4-89D7-F67D4C9876CB}"/>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4" name="Marcador de pie de página 3">
            <a:extLst>
              <a:ext uri="{FF2B5EF4-FFF2-40B4-BE49-F238E27FC236}">
                <a16:creationId xmlns:a16="http://schemas.microsoft.com/office/drawing/2014/main" id="{87ED71E9-6B09-44E1-99F6-2A8C586DB7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34EC71B-E786-402F-8D89-56527F713D80}"/>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01364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6740327-4E37-4CF6-8877-CC95D5774436}"/>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3" name="Marcador de pie de página 2">
            <a:extLst>
              <a:ext uri="{FF2B5EF4-FFF2-40B4-BE49-F238E27FC236}">
                <a16:creationId xmlns:a16="http://schemas.microsoft.com/office/drawing/2014/main" id="{7D7EFDD7-A801-4121-A541-4460B6A41B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5F4316B-1751-449D-92A1-DEEBF14BD2C4}"/>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72411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01C46-1EA9-497D-A5B6-07D2373F5D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3162FA-54A6-4B47-B9C0-1CD1B8211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5A7F7D2-DD02-4ED4-BB8D-DCBD0ADD9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A98BF8-C70A-440C-9ADC-99C55A0BCA0E}"/>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6" name="Marcador de pie de página 5">
            <a:extLst>
              <a:ext uri="{FF2B5EF4-FFF2-40B4-BE49-F238E27FC236}">
                <a16:creationId xmlns:a16="http://schemas.microsoft.com/office/drawing/2014/main" id="{8C4ADCE9-2308-43CD-B22D-BEA8F731EE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8132C5B-D7AC-4633-B096-A1D3B528E85D}"/>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6813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5F4F-4F56-4F43-8CC1-59A1DA3C0D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BB52ECF-6B56-49DC-A408-E7344A5A4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79ABE14-8536-43B7-8908-48287D93D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2F9C28-A8E4-4048-8636-8DAA139F5424}"/>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6" name="Marcador de pie de página 5">
            <a:extLst>
              <a:ext uri="{FF2B5EF4-FFF2-40B4-BE49-F238E27FC236}">
                <a16:creationId xmlns:a16="http://schemas.microsoft.com/office/drawing/2014/main" id="{2DCF6C7B-37CF-4CD4-9BE6-3D5D8982D61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FFB17C8-45B1-4489-A01F-691E07876A3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7448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69F812-2B16-4AB8-8E51-D4C88D250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FB6F59-0D43-4E6A-AC82-E201BEAB3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90C2C17-D549-45EE-8113-1FCB0A2D6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76F64-078F-4EF1-9AEF-622A81BABF76}" type="datetimeFigureOut">
              <a:rPr lang="es-ES" smtClean="0"/>
              <a:t>26/08/2023</a:t>
            </a:fld>
            <a:endParaRPr lang="es-ES"/>
          </a:p>
        </p:txBody>
      </p:sp>
      <p:sp>
        <p:nvSpPr>
          <p:cNvPr id="5" name="Marcador de pie de página 4">
            <a:extLst>
              <a:ext uri="{FF2B5EF4-FFF2-40B4-BE49-F238E27FC236}">
                <a16:creationId xmlns:a16="http://schemas.microsoft.com/office/drawing/2014/main" id="{04987E9F-CA74-4A67-8ABC-D070B2AC0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165FA88-449C-4345-820E-2DC6D64B8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BB123-49D2-4D1B-973A-8AC9091E1880}" type="slidenum">
              <a:rPr lang="es-ES" smtClean="0"/>
              <a:t>‹Nº›</a:t>
            </a:fld>
            <a:endParaRPr lang="es-ES"/>
          </a:p>
        </p:txBody>
      </p:sp>
    </p:spTree>
    <p:extLst>
      <p:ext uri="{BB962C8B-B14F-4D97-AF65-F5344CB8AC3E}">
        <p14:creationId xmlns:p14="http://schemas.microsoft.com/office/powerpoint/2010/main" val="43980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206113" y="322824"/>
            <a:ext cx="11867517" cy="6247864"/>
          </a:xfrm>
          <a:prstGeom prst="rect">
            <a:avLst/>
          </a:prstGeom>
        </p:spPr>
        <p:txBody>
          <a:bodyPr wrap="square">
            <a:spAutoFit/>
          </a:bodyPr>
          <a:lstStyle/>
          <a:p>
            <a:pPr algn="ctr"/>
            <a:r>
              <a:rPr lang="es-PE" sz="3600" b="1" dirty="0">
                <a:latin typeface="Times New Roman" panose="02020603050405020304" pitchFamily="18" charset="0"/>
                <a:ea typeface="Times New Roman" panose="02020603050405020304" pitchFamily="18" charset="0"/>
              </a:rPr>
              <a:t>LA SENTENCIA SELECT</a:t>
            </a:r>
          </a:p>
          <a:p>
            <a:pPr marL="285750" indent="-285750">
              <a:buFont typeface="Wingdings" panose="05000000000000000000" pitchFamily="2" charset="2"/>
              <a:buChar char="ü"/>
            </a:pPr>
            <a:r>
              <a:rPr lang="es-PE" sz="2000" dirty="0">
                <a:latin typeface="Times New Roman" panose="02020603050405020304" pitchFamily="18" charset="0"/>
                <a:ea typeface="Times New Roman" panose="02020603050405020304" pitchFamily="18" charset="0"/>
              </a:rPr>
              <a:t>La sentencia SELECT nos permite consultar los datos almacenados en una tabla de la base de datos.</a:t>
            </a:r>
          </a:p>
          <a:p>
            <a:pPr marL="285750" indent="-285750">
              <a:buFont typeface="Wingdings" panose="05000000000000000000" pitchFamily="2" charset="2"/>
              <a:buChar char="ü"/>
            </a:pPr>
            <a:endParaRPr lang="es-PE" sz="20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ü"/>
            </a:pPr>
            <a:r>
              <a:rPr lang="es-PE" sz="2000" dirty="0">
                <a:latin typeface="Times New Roman" panose="02020603050405020304" pitchFamily="18" charset="0"/>
                <a:ea typeface="Times New Roman" panose="02020603050405020304" pitchFamily="18" charset="0"/>
              </a:rPr>
              <a:t>El formato de la sentencia select es:</a:t>
            </a:r>
          </a:p>
          <a:p>
            <a:endParaRPr lang="es-PE" sz="2000" dirty="0">
              <a:latin typeface="Times New Roman" panose="02020603050405020304" pitchFamily="18" charset="0"/>
              <a:ea typeface="Times New Roman" panose="02020603050405020304" pitchFamily="18" charset="0"/>
            </a:endParaRPr>
          </a:p>
          <a:p>
            <a:pPr lvl="1"/>
            <a:r>
              <a:rPr lang="es-PE" sz="2000" dirty="0">
                <a:latin typeface="Times New Roman" panose="02020603050405020304" pitchFamily="18" charset="0"/>
                <a:ea typeface="Times New Roman" panose="02020603050405020304" pitchFamily="18" charset="0"/>
              </a:rPr>
              <a:t> </a:t>
            </a:r>
            <a:r>
              <a:rPr lang="es-PE" sz="2400" dirty="0">
                <a:latin typeface="Times New Roman" panose="02020603050405020304" pitchFamily="18" charset="0"/>
                <a:ea typeface="Times New Roman" panose="02020603050405020304" pitchFamily="18" charset="0"/>
              </a:rPr>
              <a:t>SELECT [ALL | DISTINCT ] &lt;nombre_campo&gt; [{,&lt;nombre_campo&gt;}] FROM &lt;nombre_tabla&gt;|&lt;nombre_vista&gt; [{,&lt;nombre_tabla&gt;|&lt;nombre_vista&gt;}] [WHERE &lt;condición&gt; [{ AND|OR &lt;condición&gt;}]] [GROUP BY &lt;nombre_campo&gt; [{,&lt;nombre_campo &gt;}]] [HAVING &lt;condición&gt;[{ AND|OR &lt;condición&gt;}]] [ORDER BY &lt;nombre_campo&gt;|&lt;indice_campo&gt; [ASC | DESC] [{,&lt;nombre_campo&gt;|&lt;indice_campo&gt; [ASC | DESC ]}]] </a:t>
            </a:r>
            <a:endParaRPr lang="es-PE" sz="2000" dirty="0">
              <a:latin typeface="Times New Roman" panose="02020603050405020304" pitchFamily="18" charset="0"/>
              <a:ea typeface="Times New Roman" panose="02020603050405020304" pitchFamily="18" charset="0"/>
            </a:endParaRPr>
          </a:p>
          <a:p>
            <a:pPr lvl="1"/>
            <a:endParaRPr lang="es-PE" sz="20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ü"/>
            </a:pPr>
            <a:r>
              <a:rPr lang="es-PE" sz="2000" b="1" dirty="0">
                <a:latin typeface="Times New Roman" panose="02020603050405020304" pitchFamily="18" charset="0"/>
                <a:ea typeface="Times New Roman" panose="02020603050405020304" pitchFamily="18" charset="0"/>
              </a:rPr>
              <a:t>SELECT.-</a:t>
            </a:r>
            <a:r>
              <a:rPr lang="es-PE" sz="2000" dirty="0">
                <a:latin typeface="Times New Roman" panose="02020603050405020304" pitchFamily="18" charset="0"/>
                <a:ea typeface="Times New Roman" panose="02020603050405020304" pitchFamily="18" charset="0"/>
              </a:rPr>
              <a:t> Palabra clave que indica que la sentencia de SQL que queremos ejecutar es de selección.</a:t>
            </a:r>
          </a:p>
          <a:p>
            <a:pPr marL="285750" indent="-285750">
              <a:buFont typeface="Wingdings" panose="05000000000000000000" pitchFamily="2" charset="2"/>
              <a:buChar char="ü"/>
            </a:pPr>
            <a:endParaRPr lang="es-PE" sz="20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ü"/>
            </a:pPr>
            <a:r>
              <a:rPr lang="es-PE" sz="2000" b="1" dirty="0">
                <a:latin typeface="Times New Roman" panose="02020603050405020304" pitchFamily="18" charset="0"/>
                <a:ea typeface="Times New Roman" panose="02020603050405020304" pitchFamily="18" charset="0"/>
              </a:rPr>
              <a:t>ALL.-</a:t>
            </a:r>
            <a:r>
              <a:rPr lang="es-PE" sz="2000" dirty="0">
                <a:latin typeface="Times New Roman" panose="02020603050405020304" pitchFamily="18" charset="0"/>
                <a:ea typeface="Times New Roman" panose="02020603050405020304" pitchFamily="18" charset="0"/>
              </a:rPr>
              <a:t> Indica que queremos seleccionar todos los valores. Es el valor por defecto y no suele especificarse casi nunca.</a:t>
            </a:r>
          </a:p>
          <a:p>
            <a:pPr marL="285750" indent="-285750">
              <a:buFont typeface="Wingdings" panose="05000000000000000000" pitchFamily="2" charset="2"/>
              <a:buChar char="ü"/>
            </a:pPr>
            <a:endParaRPr lang="es-PE" sz="20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ü"/>
            </a:pPr>
            <a:r>
              <a:rPr lang="es-PE" sz="2000" b="1" dirty="0">
                <a:latin typeface="Times New Roman" panose="02020603050405020304" pitchFamily="18" charset="0"/>
                <a:ea typeface="Times New Roman" panose="02020603050405020304" pitchFamily="18" charset="0"/>
              </a:rPr>
              <a:t>DISTINCT.-</a:t>
            </a:r>
            <a:r>
              <a:rPr lang="es-PE" sz="2000" dirty="0">
                <a:latin typeface="Times New Roman" panose="02020603050405020304" pitchFamily="18" charset="0"/>
                <a:ea typeface="Times New Roman" panose="02020603050405020304" pitchFamily="18" charset="0"/>
              </a:rPr>
              <a:t> Indica que queremos seleccionar sólo los valores distintos. </a:t>
            </a:r>
            <a:endParaRPr lang="es-ES"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2529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236345" y="53410"/>
            <a:ext cx="11766264" cy="6740307"/>
          </a:xfrm>
          <a:prstGeom prst="rect">
            <a:avLst/>
          </a:prstGeom>
        </p:spPr>
        <p:txBody>
          <a:bodyPr wrap="square">
            <a:spAutoFit/>
          </a:bodyPr>
          <a:lstStyle/>
          <a:p>
            <a:pPr algn="just"/>
            <a:r>
              <a:rPr lang="es-PE" sz="2400" b="1" dirty="0">
                <a:latin typeface="Times New Roman" panose="02020603050405020304" pitchFamily="18" charset="0"/>
                <a:ea typeface="Times New Roman" panose="02020603050405020304" pitchFamily="18" charset="0"/>
              </a:rPr>
              <a:t>FROM.-</a:t>
            </a:r>
            <a:r>
              <a:rPr lang="es-PE" sz="2400" dirty="0">
                <a:latin typeface="Times New Roman" panose="02020603050405020304" pitchFamily="18" charset="0"/>
                <a:ea typeface="Times New Roman" panose="02020603050405020304" pitchFamily="18" charset="0"/>
              </a:rPr>
              <a:t> Indica la tabla (o tablas) desde la que queremos recuperar los datos. En el caso de que exista más de una tabla se denomina a la consulta "consulta combinada" o "join". En las consultas combinadas es necesario aplicar una condición de combinación a través de una cláusula WHERE.</a:t>
            </a:r>
          </a:p>
          <a:p>
            <a:pPr algn="just"/>
            <a:endParaRPr lang="es-PE" sz="1200" dirty="0">
              <a:latin typeface="Times New Roman" panose="02020603050405020304" pitchFamily="18" charset="0"/>
              <a:ea typeface="Times New Roman" panose="02020603050405020304" pitchFamily="18" charset="0"/>
            </a:endParaRPr>
          </a:p>
          <a:p>
            <a:pPr algn="just"/>
            <a:r>
              <a:rPr lang="es-PE" sz="2400" b="1" dirty="0">
                <a:latin typeface="Times New Roman" panose="02020603050405020304" pitchFamily="18" charset="0"/>
                <a:ea typeface="Times New Roman" panose="02020603050405020304" pitchFamily="18" charset="0"/>
              </a:rPr>
              <a:t>WHERE.-</a:t>
            </a:r>
            <a:r>
              <a:rPr lang="es-PE" sz="2400" dirty="0">
                <a:latin typeface="Times New Roman" panose="02020603050405020304" pitchFamily="18" charset="0"/>
                <a:ea typeface="Times New Roman" panose="02020603050405020304" pitchFamily="18" charset="0"/>
              </a:rPr>
              <a:t> Especifica una condición que debe cumplirse para que los datos sean devueltos por la consulta. Admiten los operadores lógicos AND y OR.</a:t>
            </a:r>
          </a:p>
          <a:p>
            <a:pPr algn="just"/>
            <a:endParaRPr lang="es-PE" sz="1200" dirty="0">
              <a:latin typeface="Times New Roman" panose="02020603050405020304" pitchFamily="18" charset="0"/>
              <a:ea typeface="Times New Roman" panose="02020603050405020304" pitchFamily="18" charset="0"/>
            </a:endParaRPr>
          </a:p>
          <a:p>
            <a:pPr algn="just"/>
            <a:r>
              <a:rPr lang="es-PE" sz="2400" b="1" dirty="0">
                <a:latin typeface="Times New Roman" panose="02020603050405020304" pitchFamily="18" charset="0"/>
                <a:ea typeface="Times New Roman" panose="02020603050405020304" pitchFamily="18" charset="0"/>
              </a:rPr>
              <a:t>GROUP BY.-</a:t>
            </a:r>
            <a:r>
              <a:rPr lang="es-PE" sz="2400" dirty="0">
                <a:latin typeface="Times New Roman" panose="02020603050405020304" pitchFamily="18" charset="0"/>
                <a:ea typeface="Times New Roman" panose="02020603050405020304" pitchFamily="18" charset="0"/>
              </a:rPr>
              <a:t> Especifica la agrupación que se da a los datos. Se usa siempre en combinación con funciones agregadas.</a:t>
            </a:r>
          </a:p>
          <a:p>
            <a:pPr algn="just"/>
            <a:endParaRPr lang="es-PE" sz="1200" dirty="0">
              <a:latin typeface="Times New Roman" panose="02020603050405020304" pitchFamily="18" charset="0"/>
              <a:ea typeface="Times New Roman" panose="02020603050405020304" pitchFamily="18" charset="0"/>
            </a:endParaRPr>
          </a:p>
          <a:p>
            <a:pPr algn="just"/>
            <a:r>
              <a:rPr lang="es-PE" sz="2400" b="1" dirty="0">
                <a:latin typeface="Times New Roman" panose="02020603050405020304" pitchFamily="18" charset="0"/>
                <a:ea typeface="Times New Roman" panose="02020603050405020304" pitchFamily="18" charset="0"/>
              </a:rPr>
              <a:t>HAVING.-</a:t>
            </a:r>
            <a:r>
              <a:rPr lang="es-PE" sz="2400" dirty="0">
                <a:latin typeface="Times New Roman" panose="02020603050405020304" pitchFamily="18" charset="0"/>
                <a:ea typeface="Times New Roman" panose="02020603050405020304" pitchFamily="18" charset="0"/>
              </a:rPr>
              <a:t> Especifica una condición que debe cumplirse para los datos. Especifica una condición que debe cumplirse para que los datos sean devueltos por la consulta. Su funcionamiento es similar al de WHERE pero aplicado al conjunto de resultados devueltos por la consulta. Debe aplicarse siempre junto a GROUP BY y la condición debe estar referida a los campos contenidos en ella.</a:t>
            </a:r>
          </a:p>
          <a:p>
            <a:pPr algn="just"/>
            <a:endParaRPr lang="es-PE" sz="1200" dirty="0">
              <a:latin typeface="Times New Roman" panose="02020603050405020304" pitchFamily="18" charset="0"/>
              <a:ea typeface="Times New Roman" panose="02020603050405020304" pitchFamily="18" charset="0"/>
            </a:endParaRPr>
          </a:p>
          <a:p>
            <a:pPr algn="just"/>
            <a:r>
              <a:rPr lang="es-PE" sz="2400" b="1" dirty="0">
                <a:latin typeface="Times New Roman" panose="02020603050405020304" pitchFamily="18" charset="0"/>
                <a:ea typeface="Times New Roman" panose="02020603050405020304" pitchFamily="18" charset="0"/>
              </a:rPr>
              <a:t>ORDER BY.-</a:t>
            </a:r>
            <a:r>
              <a:rPr lang="es-PE" sz="2400" dirty="0">
                <a:latin typeface="Times New Roman" panose="02020603050405020304" pitchFamily="18" charset="0"/>
                <a:ea typeface="Times New Roman" panose="02020603050405020304" pitchFamily="18" charset="0"/>
              </a:rPr>
              <a:t> Presenta el resultado ordenado por las columnas indicadas. El orden puede expresarse con ASC (orden ascendente) y DESC (orden descendente). El valor predeterminado es ASC. </a:t>
            </a:r>
            <a:endParaRPr lang="es-ES"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963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ángulo 2"/>
          <p:cNvSpPr/>
          <p:nvPr/>
        </p:nvSpPr>
        <p:spPr>
          <a:xfrm>
            <a:off x="174594" y="244107"/>
            <a:ext cx="11842811" cy="6263253"/>
          </a:xfrm>
          <a:prstGeom prst="rect">
            <a:avLst/>
          </a:prstGeom>
        </p:spPr>
        <p:txBody>
          <a:bodyPr wrap="square">
            <a:spAutoFit/>
          </a:bodyPr>
          <a:lstStyle/>
          <a:p>
            <a:pPr algn="ctr">
              <a:spcAft>
                <a:spcPts val="0"/>
              </a:spcAft>
            </a:pPr>
            <a:r>
              <a:rPr lang="es-PE" sz="4400" b="1" u="sng" dirty="0">
                <a:latin typeface="Times New Roman" panose="02020603050405020304" pitchFamily="18" charset="0"/>
                <a:ea typeface="Times New Roman" panose="02020603050405020304" pitchFamily="18" charset="0"/>
              </a:rPr>
              <a:t>OPERADORES DE SELECCION</a:t>
            </a:r>
            <a:endParaRPr lang="es-PE" sz="2000" dirty="0">
              <a:latin typeface="Times New Roman" panose="02020603050405020304" pitchFamily="18" charset="0"/>
              <a:ea typeface="Times New Roman" panose="02020603050405020304" pitchFamily="18" charset="0"/>
            </a:endParaRPr>
          </a:p>
          <a:p>
            <a:pPr>
              <a:spcAft>
                <a:spcPts val="0"/>
              </a:spcAft>
            </a:pPr>
            <a:r>
              <a:rPr lang="es-PE" sz="2000" dirty="0">
                <a:latin typeface="Times New Roman" panose="02020603050405020304" pitchFamily="18" charset="0"/>
                <a:ea typeface="Times New Roman" panose="02020603050405020304" pitchFamily="18" charset="0"/>
              </a:rPr>
              <a:t> </a:t>
            </a:r>
          </a:p>
          <a:p>
            <a:pPr marL="342900" lvl="0" indent="-342900">
              <a:spcAft>
                <a:spcPts val="0"/>
              </a:spcAft>
              <a:buFont typeface="Wingdings" panose="05000000000000000000" pitchFamily="2" charset="2"/>
              <a:buChar char=""/>
            </a:pPr>
            <a:r>
              <a:rPr lang="es-PE" sz="2400" dirty="0">
                <a:latin typeface="Times New Roman" panose="02020603050405020304" pitchFamily="18" charset="0"/>
                <a:ea typeface="Times New Roman" panose="02020603050405020304" pitchFamily="18" charset="0"/>
              </a:rPr>
              <a:t>En SQL server se tiene los siguientes operadores de selección: </a:t>
            </a:r>
            <a:endParaRPr lang="es-PE" sz="2000" dirty="0">
              <a:latin typeface="Times New Roman" panose="02020603050405020304" pitchFamily="18" charset="0"/>
              <a:ea typeface="Times New Roman" panose="02020603050405020304" pitchFamily="18" charset="0"/>
            </a:endParaRPr>
          </a:p>
          <a:p>
            <a:pPr marL="1257300" lvl="2" indent="-342900">
              <a:lnSpc>
                <a:spcPct val="150000"/>
              </a:lnSpc>
              <a:buFont typeface="Wingdings" panose="05000000000000000000" pitchFamily="2" charset="2"/>
              <a:buChar char="Ø"/>
            </a:pPr>
            <a:r>
              <a:rPr lang="es-PE" sz="2400" dirty="0">
                <a:latin typeface="Times New Roman" panose="02020603050405020304" pitchFamily="18" charset="0"/>
                <a:ea typeface="Times New Roman" panose="02020603050405020304" pitchFamily="18" charset="0"/>
              </a:rPr>
              <a:t>Like</a:t>
            </a:r>
            <a:endParaRPr lang="es-PE" sz="2000" dirty="0">
              <a:latin typeface="Times New Roman" panose="02020603050405020304" pitchFamily="18" charset="0"/>
              <a:ea typeface="Times New Roman" panose="02020603050405020304" pitchFamily="18" charset="0"/>
            </a:endParaRPr>
          </a:p>
          <a:p>
            <a:pPr marL="1257300" lvl="2" indent="-342900">
              <a:lnSpc>
                <a:spcPct val="150000"/>
              </a:lnSpc>
              <a:buFont typeface="Wingdings" panose="05000000000000000000" pitchFamily="2" charset="2"/>
              <a:buChar char="Ø"/>
            </a:pPr>
            <a:r>
              <a:rPr lang="es-PE" sz="2400" dirty="0">
                <a:latin typeface="Times New Roman" panose="02020603050405020304" pitchFamily="18" charset="0"/>
                <a:ea typeface="Times New Roman" panose="02020603050405020304" pitchFamily="18" charset="0"/>
              </a:rPr>
              <a:t>In</a:t>
            </a:r>
            <a:endParaRPr lang="es-PE" sz="2000" dirty="0">
              <a:latin typeface="Times New Roman" panose="02020603050405020304" pitchFamily="18" charset="0"/>
              <a:ea typeface="Times New Roman" panose="02020603050405020304" pitchFamily="18" charset="0"/>
            </a:endParaRPr>
          </a:p>
          <a:p>
            <a:pPr marL="1257300" lvl="2" indent="-342900">
              <a:lnSpc>
                <a:spcPct val="150000"/>
              </a:lnSpc>
              <a:buFont typeface="Wingdings" panose="05000000000000000000" pitchFamily="2" charset="2"/>
              <a:buChar char="Ø"/>
            </a:pPr>
            <a:r>
              <a:rPr lang="es-PE" sz="2400" dirty="0">
                <a:latin typeface="Times New Roman" panose="02020603050405020304" pitchFamily="18" charset="0"/>
                <a:ea typeface="Times New Roman" panose="02020603050405020304" pitchFamily="18" charset="0"/>
              </a:rPr>
              <a:t>Between</a:t>
            </a:r>
            <a:endParaRPr lang="es-PE" sz="2000" dirty="0">
              <a:latin typeface="Times New Roman" panose="02020603050405020304" pitchFamily="18" charset="0"/>
              <a:ea typeface="Times New Roman" panose="02020603050405020304" pitchFamily="18" charset="0"/>
            </a:endParaRPr>
          </a:p>
          <a:p>
            <a:pPr>
              <a:spcAft>
                <a:spcPts val="0"/>
              </a:spcAft>
            </a:pPr>
            <a:r>
              <a:rPr lang="es-PE" sz="2800" b="1" u="sng" dirty="0">
                <a:latin typeface="Times New Roman" panose="02020603050405020304" pitchFamily="18" charset="0"/>
                <a:ea typeface="Times New Roman" panose="02020603050405020304" pitchFamily="18" charset="0"/>
              </a:rPr>
              <a:t>Operador Like</a:t>
            </a:r>
            <a:endParaRPr lang="es-PE" dirty="0">
              <a:latin typeface="Times New Roman" panose="02020603050405020304" pitchFamily="18" charset="0"/>
              <a:ea typeface="Times New Roman" panose="02020603050405020304" pitchFamily="18" charset="0"/>
            </a:endParaRPr>
          </a:p>
          <a:p>
            <a:pPr marL="342900" lvl="0" indent="-342900" algn="just">
              <a:spcBef>
                <a:spcPts val="1500"/>
              </a:spcBef>
              <a:spcAft>
                <a:spcPts val="0"/>
              </a:spcAft>
              <a:buFont typeface="Wingdings" panose="05000000000000000000" pitchFamily="2" charset="2"/>
              <a:buChar char=""/>
            </a:pPr>
            <a:r>
              <a:rPr lang="es-PE" sz="2000" dirty="0">
                <a:latin typeface="Times New Roman" panose="02020603050405020304" pitchFamily="18" charset="0"/>
                <a:ea typeface="Times New Roman" panose="02020603050405020304" pitchFamily="18" charset="0"/>
              </a:rPr>
              <a:t>El operador LIKE se utiliza para buscar una cadena en particular dentro de un campo con valores de texto.</a:t>
            </a:r>
            <a:endParaRPr lang="es-PE" dirty="0">
              <a:latin typeface="Times New Roman" panose="02020603050405020304" pitchFamily="18" charset="0"/>
              <a:ea typeface="Times New Roman" panose="02020603050405020304" pitchFamily="18" charset="0"/>
            </a:endParaRPr>
          </a:p>
          <a:p>
            <a:pPr marL="342900" lvl="0" indent="-342900" algn="just">
              <a:spcBef>
                <a:spcPts val="1500"/>
              </a:spcBef>
              <a:spcAft>
                <a:spcPts val="0"/>
              </a:spcAft>
              <a:buFont typeface="Wingdings" panose="05000000000000000000" pitchFamily="2" charset="2"/>
              <a:buChar char=""/>
            </a:pPr>
            <a:r>
              <a:rPr lang="es-PE" sz="2000" dirty="0">
                <a:latin typeface="Times New Roman" panose="02020603050405020304" pitchFamily="18" charset="0"/>
                <a:ea typeface="Times New Roman" panose="02020603050405020304" pitchFamily="18" charset="0"/>
              </a:rPr>
              <a:t> Con la instrucción LIKE se buscará los registros cuyo nombre comienza con una palabra en particular, o contiene un texto determinado.</a:t>
            </a:r>
            <a:endParaRPr lang="es-PE" dirty="0">
              <a:latin typeface="Times New Roman" panose="02020603050405020304" pitchFamily="18" charset="0"/>
              <a:ea typeface="Times New Roman" panose="02020603050405020304" pitchFamily="18" charset="0"/>
            </a:endParaRPr>
          </a:p>
          <a:p>
            <a:pPr marL="342900" lvl="0" indent="-342900" algn="just">
              <a:spcBef>
                <a:spcPts val="1500"/>
              </a:spcBef>
              <a:spcAft>
                <a:spcPts val="0"/>
              </a:spcAft>
              <a:buFont typeface="Wingdings" panose="05000000000000000000" pitchFamily="2" charset="2"/>
              <a:buChar char=""/>
            </a:pPr>
            <a:r>
              <a:rPr lang="es-PE" sz="2000" dirty="0">
                <a:latin typeface="Times New Roman" panose="02020603050405020304" pitchFamily="18" charset="0"/>
                <a:ea typeface="Times New Roman" panose="02020603050405020304" pitchFamily="18" charset="0"/>
              </a:rPr>
              <a:t>Para hacer este tipo de consulta, también podemos utilizar el carácter % para indicar un "comodín", o cualquier texto que pueden aparecer en el campo. Su sintaxis predeterminada es la siguiente:</a:t>
            </a:r>
          </a:p>
          <a:p>
            <a:pPr marL="342900" lvl="0" indent="-342900" algn="just">
              <a:spcBef>
                <a:spcPts val="1500"/>
              </a:spcBef>
              <a:spcAft>
                <a:spcPts val="0"/>
              </a:spcAft>
              <a:buFont typeface="Wingdings" panose="05000000000000000000" pitchFamily="2" charset="2"/>
              <a:buChar char=""/>
            </a:pPr>
            <a:endParaRPr lang="es-PE" sz="200" dirty="0">
              <a:latin typeface="Times New Roman" panose="02020603050405020304" pitchFamily="18" charset="0"/>
              <a:ea typeface="Times New Roman" panose="02020603050405020304" pitchFamily="18" charset="0"/>
            </a:endParaRPr>
          </a:p>
          <a:p>
            <a:pPr algn="ctr">
              <a:spcAft>
                <a:spcPts val="0"/>
              </a:spcAft>
            </a:pPr>
            <a:r>
              <a:rPr lang="en-US" sz="2000" dirty="0">
                <a:latin typeface="Times New Roman" panose="02020603050405020304" pitchFamily="18" charset="0"/>
                <a:ea typeface="Times New Roman" panose="02020603050405020304" pitchFamily="18" charset="0"/>
              </a:rPr>
              <a:t>SELECT columnas FROM tabla WHERE campo LIKE 'valor'</a:t>
            </a:r>
            <a:endParaRPr lang="es-PE"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4161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49" y="2234474"/>
            <a:ext cx="11274103" cy="135209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22" y="5137173"/>
            <a:ext cx="11791156" cy="153888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885705" y="181946"/>
            <a:ext cx="10430714"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32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EJEMPLOS CON OPERADOR LIKE</a:t>
            </a:r>
            <a:endParaRPr kumimoji="0" lang="es-PE" altLang="es-PE"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s-PE" altLang="es-PE" sz="2400" dirty="0">
              <a:latin typeface="Times New Roman" panose="02020603050405020304" pitchFamily="18" charset="0"/>
              <a:ea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PE" altLang="es-PE" sz="2400" dirty="0">
                <a:latin typeface="Times New Roman" panose="02020603050405020304" pitchFamily="18" charset="0"/>
                <a:ea typeface="Times New Roman" panose="02020603050405020304" pitchFamily="18" charset="0"/>
              </a:rPr>
              <a:t>Listar a los empleados cuyo primer apellido comienza por "R"</a:t>
            </a:r>
            <a:br>
              <a:rPr lang="es-PE" altLang="es-PE" sz="2400" dirty="0">
                <a:latin typeface="Times New Roman" panose="02020603050405020304" pitchFamily="18" charset="0"/>
                <a:ea typeface="Times New Roman" panose="02020603050405020304" pitchFamily="18" charset="0"/>
              </a:rPr>
            </a:br>
            <a:endParaRPr lang="es-PE" altLang="es-PE" sz="2400" dirty="0">
              <a:latin typeface="Times New Roman" panose="02020603050405020304" pitchFamily="18" charset="0"/>
              <a:ea typeface="Times New Roman" panose="02020603050405020304" pitchFamily="18" charset="0"/>
            </a:endParaRPr>
          </a:p>
          <a:p>
            <a:pPr marR="0" lvl="0" algn="ctr" defTabSz="914400" rtl="0" eaLnBrk="0" fontAlgn="base" latinLnBrk="0" hangingPunct="0">
              <a:lnSpc>
                <a:spcPct val="100000"/>
              </a:lnSpc>
              <a:spcBef>
                <a:spcPct val="0"/>
              </a:spcBef>
              <a:spcAft>
                <a:spcPct val="0"/>
              </a:spcAft>
              <a:buClrTx/>
              <a:buSzTx/>
              <a:tabLst/>
            </a:pPr>
            <a:r>
              <a:rPr kumimoji="0" lang="es-PE" altLang="es-PE"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select * from EMPLEADOS where APELLIDOS like 'R%'</a:t>
            </a:r>
            <a:endParaRPr kumimoji="0" lang="es-PE" altLang="es-PE" sz="2400" b="0" i="0" u="none" strike="noStrike" cap="none" normalizeH="0" baseline="0" dirty="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597959" y="3793023"/>
            <a:ext cx="10996083" cy="12318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s-PE" altLang="es-PE" sz="2400" dirty="0">
                <a:latin typeface="Times New Roman" panose="02020603050405020304" pitchFamily="18" charset="0"/>
                <a:ea typeface="Times New Roman" panose="02020603050405020304" pitchFamily="18" charset="0"/>
              </a:rPr>
              <a:t>Listar a los empleados cuyo segundo apellido termina en "N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s-PE" altLang="es-PE" sz="2400" dirty="0">
              <a:latin typeface="Times New Roman" panose="02020603050405020304" pitchFamily="18"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s-PE" sz="2400" dirty="0">
                <a:latin typeface="Times New Roman" panose="02020603050405020304" pitchFamily="18" charset="0"/>
                <a:ea typeface="Times New Roman" panose="02020603050405020304" pitchFamily="18" charset="0"/>
              </a:rPr>
              <a:t>select * from EMPLEADOS where APELLIDOS like '%N'</a:t>
            </a:r>
            <a:endParaRPr lang="es-PE" altLang="es-PE" sz="2400" dirty="0">
              <a:latin typeface="Times New Roman" panose="02020603050405020304" pitchFamily="18" charset="0"/>
              <a:ea typeface="Times New Roman" panose="02020603050405020304" pitchFamily="18" charset="0"/>
            </a:endParaRPr>
          </a:p>
        </p:txBody>
      </p:sp>
      <p:sp>
        <p:nvSpPr>
          <p:cNvPr id="4" name="Rectangle 5"/>
          <p:cNvSpPr>
            <a:spLocks noChangeArrowheads="1"/>
          </p:cNvSpPr>
          <p:nvPr/>
        </p:nvSpPr>
        <p:spPr bwMode="auto">
          <a:xfrm>
            <a:off x="875581" y="18374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25687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ángulo 2"/>
          <p:cNvSpPr/>
          <p:nvPr/>
        </p:nvSpPr>
        <p:spPr>
          <a:xfrm>
            <a:off x="274544" y="244635"/>
            <a:ext cx="11642911" cy="6163226"/>
          </a:xfrm>
          <a:prstGeom prst="rect">
            <a:avLst/>
          </a:prstGeom>
        </p:spPr>
        <p:txBody>
          <a:bodyPr wrap="square">
            <a:spAutoFit/>
          </a:bodyPr>
          <a:lstStyle/>
          <a:p>
            <a:pPr>
              <a:spcAft>
                <a:spcPts val="0"/>
              </a:spcAft>
            </a:pPr>
            <a:r>
              <a:rPr lang="es-PE" sz="3600" b="1" u="sng" dirty="0">
                <a:latin typeface="Times New Roman" panose="02020603050405020304" pitchFamily="18" charset="0"/>
                <a:ea typeface="Times New Roman" panose="02020603050405020304" pitchFamily="18" charset="0"/>
              </a:rPr>
              <a:t>Operador IN</a:t>
            </a:r>
            <a:endParaRPr lang="es-PE" sz="2400" dirty="0">
              <a:latin typeface="Times New Roman" panose="02020603050405020304" pitchFamily="18" charset="0"/>
              <a:ea typeface="Times New Roman" panose="02020603050405020304" pitchFamily="18" charset="0"/>
            </a:endParaRPr>
          </a:p>
          <a:p>
            <a:pPr>
              <a:spcAft>
                <a:spcPts val="0"/>
              </a:spcAft>
            </a:pPr>
            <a:r>
              <a:rPr lang="es-PE" sz="2400" dirty="0">
                <a:latin typeface="Times New Roman" panose="02020603050405020304" pitchFamily="18" charset="0"/>
                <a:ea typeface="Times New Roman" panose="02020603050405020304" pitchFamily="18" charset="0"/>
              </a:rPr>
              <a:t> </a:t>
            </a:r>
          </a:p>
          <a:p>
            <a:pPr marL="800100" lvl="1" indent="-342900" algn="just">
              <a:spcBef>
                <a:spcPts val="1500"/>
              </a:spcBef>
              <a:buFont typeface="Wingdings" panose="05000000000000000000" pitchFamily="2" charset="2"/>
              <a:buChar char="ü"/>
            </a:pPr>
            <a:r>
              <a:rPr lang="es-PE" sz="2800" dirty="0">
                <a:latin typeface="Times New Roman" panose="02020603050405020304" pitchFamily="18" charset="0"/>
                <a:ea typeface="Times New Roman" panose="02020603050405020304" pitchFamily="18" charset="0"/>
              </a:rPr>
              <a:t>El operador IN se utiliza cuando queremos consultar una tabla filtrando el valor de uno de sus campos de una lista y posibilidades.</a:t>
            </a:r>
          </a:p>
          <a:p>
            <a:pPr marL="800100" lvl="1" indent="-342900" algn="just">
              <a:spcBef>
                <a:spcPts val="1500"/>
              </a:spcBef>
              <a:buFont typeface="Wingdings" panose="05000000000000000000" pitchFamily="2" charset="2"/>
              <a:buChar char="ü"/>
            </a:pPr>
            <a:endParaRPr lang="es-PE" sz="2400" dirty="0">
              <a:latin typeface="Times New Roman" panose="02020603050405020304" pitchFamily="18" charset="0"/>
              <a:ea typeface="Times New Roman" panose="02020603050405020304" pitchFamily="18" charset="0"/>
            </a:endParaRPr>
          </a:p>
          <a:p>
            <a:pPr marL="800100" lvl="1" indent="-342900" algn="just">
              <a:spcBef>
                <a:spcPts val="1500"/>
              </a:spcBef>
              <a:buFont typeface="Wingdings" panose="05000000000000000000" pitchFamily="2" charset="2"/>
              <a:buChar char="ü"/>
            </a:pPr>
            <a:r>
              <a:rPr lang="es-PE" sz="2800" dirty="0">
                <a:latin typeface="Times New Roman" panose="02020603050405020304" pitchFamily="18" charset="0"/>
                <a:ea typeface="Times New Roman" panose="02020603050405020304" pitchFamily="18" charset="0"/>
              </a:rPr>
              <a:t>En cuando el operador de comparación de igual (=) evalúa si los dos valores son iguales, IN le permite comprobar si el valor de un campo se encuentra en una lista.</a:t>
            </a:r>
            <a:endParaRPr lang="es-PE" sz="2400" dirty="0">
              <a:latin typeface="Times New Roman" panose="02020603050405020304" pitchFamily="18" charset="0"/>
              <a:ea typeface="Times New Roman" panose="02020603050405020304" pitchFamily="18" charset="0"/>
            </a:endParaRPr>
          </a:p>
          <a:p>
            <a:pPr marL="342900" lvl="0" indent="-342900">
              <a:spcBef>
                <a:spcPts val="1500"/>
              </a:spcBef>
              <a:spcAft>
                <a:spcPts val="0"/>
              </a:spcAft>
              <a:buFont typeface="Wingdings" panose="05000000000000000000" pitchFamily="2" charset="2"/>
              <a:buChar char=""/>
            </a:pPr>
            <a:r>
              <a:rPr lang="es-PE" sz="2800" dirty="0">
                <a:latin typeface="Times New Roman" panose="02020603050405020304" pitchFamily="18" charset="0"/>
                <a:ea typeface="Times New Roman" panose="02020603050405020304" pitchFamily="18" charset="0"/>
              </a:rPr>
              <a:t>Su sintaxis es la siguiente:</a:t>
            </a:r>
          </a:p>
          <a:p>
            <a:pPr marL="342900" lvl="0" indent="-342900">
              <a:spcBef>
                <a:spcPts val="1500"/>
              </a:spcBef>
              <a:spcAft>
                <a:spcPts val="0"/>
              </a:spcAft>
              <a:buFont typeface="Wingdings" panose="05000000000000000000" pitchFamily="2" charset="2"/>
              <a:buChar char=""/>
            </a:pPr>
            <a:endParaRPr lang="es-PE" sz="2400" dirty="0">
              <a:latin typeface="Times New Roman" panose="02020603050405020304" pitchFamily="18" charset="0"/>
              <a:ea typeface="Times New Roman" panose="02020603050405020304" pitchFamily="18" charset="0"/>
            </a:endParaRPr>
          </a:p>
          <a:p>
            <a:pPr marL="899160">
              <a:spcAft>
                <a:spcPts val="0"/>
              </a:spcAft>
            </a:pPr>
            <a:r>
              <a:rPr lang="es-PE" sz="2800" dirty="0">
                <a:latin typeface="Times New Roman" panose="02020603050405020304" pitchFamily="18" charset="0"/>
                <a:ea typeface="Times New Roman" panose="02020603050405020304" pitchFamily="18" charset="0"/>
              </a:rPr>
              <a:t>SELECT campos FROM tabla WHERE campo IN (valor1, valor2, valor3);</a:t>
            </a:r>
            <a:endParaRPr lang="es-PE"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0751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106534" y="284093"/>
            <a:ext cx="11958221" cy="6047809"/>
          </a:xfrm>
          <a:prstGeom prst="rect">
            <a:avLst/>
          </a:prstGeom>
        </p:spPr>
        <p:txBody>
          <a:bodyPr wrap="square">
            <a:spAutoFit/>
          </a:bodyPr>
          <a:lstStyle/>
          <a:p>
            <a:pPr>
              <a:spcAft>
                <a:spcPts val="0"/>
              </a:spcAft>
            </a:pPr>
            <a:r>
              <a:rPr lang="es-PE" sz="3200" b="1" u="sng" dirty="0">
                <a:latin typeface="Times New Roman" panose="02020603050405020304" pitchFamily="18" charset="0"/>
                <a:ea typeface="Times New Roman" panose="02020603050405020304" pitchFamily="18" charset="0"/>
              </a:rPr>
              <a:t>Operador BETWEEN</a:t>
            </a:r>
            <a:endParaRPr lang="es-PE" sz="2000" dirty="0">
              <a:latin typeface="Times New Roman" panose="02020603050405020304" pitchFamily="18" charset="0"/>
              <a:ea typeface="Times New Roman" panose="02020603050405020304" pitchFamily="18" charset="0"/>
            </a:endParaRPr>
          </a:p>
          <a:p>
            <a:pPr marL="800100" lvl="1" indent="-342900" algn="just">
              <a:spcBef>
                <a:spcPts val="1500"/>
              </a:spcBef>
              <a:buFont typeface="Wingdings" panose="05000000000000000000" pitchFamily="2" charset="2"/>
              <a:buChar char="ü"/>
            </a:pPr>
            <a:r>
              <a:rPr lang="es-PE" sz="2400" dirty="0">
                <a:latin typeface="Times New Roman" panose="02020603050405020304" pitchFamily="18" charset="0"/>
                <a:ea typeface="Times New Roman" panose="02020603050405020304" pitchFamily="18" charset="0"/>
              </a:rPr>
              <a:t>Este operador se utiliza cuando se obtiene las filas de una tabla cuyo valor de un campo está dentro de un rango especificado.</a:t>
            </a:r>
            <a:endParaRPr lang="es-PE" sz="2000" dirty="0">
              <a:latin typeface="Times New Roman" panose="02020603050405020304" pitchFamily="18" charset="0"/>
              <a:ea typeface="Times New Roman" panose="02020603050405020304" pitchFamily="18" charset="0"/>
            </a:endParaRPr>
          </a:p>
          <a:p>
            <a:pPr marL="800100" lvl="1" indent="-342900" algn="just">
              <a:spcBef>
                <a:spcPts val="1500"/>
              </a:spcBef>
              <a:buFont typeface="Wingdings" panose="05000000000000000000" pitchFamily="2" charset="2"/>
              <a:buChar char="ü"/>
            </a:pPr>
            <a:r>
              <a:rPr lang="es-PE" sz="2400" dirty="0">
                <a:latin typeface="Times New Roman" panose="02020603050405020304" pitchFamily="18" charset="0"/>
                <a:ea typeface="Times New Roman" panose="02020603050405020304" pitchFamily="18" charset="0"/>
              </a:rPr>
              <a:t>Este tipo de consulta es muy común cuando queremos filtrar los datos por rangos de fechas, por ejemplo, para devolver los registros de un período determinado.</a:t>
            </a:r>
            <a:endParaRPr lang="es-PE" sz="2000" dirty="0">
              <a:latin typeface="Times New Roman" panose="02020603050405020304" pitchFamily="18" charset="0"/>
              <a:ea typeface="Times New Roman" panose="02020603050405020304" pitchFamily="18" charset="0"/>
            </a:endParaRPr>
          </a:p>
          <a:p>
            <a:pPr marL="800100" lvl="1" indent="-342900" algn="just">
              <a:spcBef>
                <a:spcPts val="1500"/>
              </a:spcBef>
              <a:buFont typeface="Wingdings" panose="05000000000000000000" pitchFamily="2" charset="2"/>
              <a:buChar char="ü"/>
            </a:pPr>
            <a:r>
              <a:rPr lang="es-PE" sz="2400" dirty="0">
                <a:latin typeface="Times New Roman" panose="02020603050405020304" pitchFamily="18" charset="0"/>
                <a:ea typeface="Times New Roman" panose="02020603050405020304" pitchFamily="18" charset="0"/>
              </a:rPr>
              <a:t>Su sintaxis es la siguiente:</a:t>
            </a:r>
          </a:p>
          <a:p>
            <a:pPr marL="800100" lvl="1" indent="-342900" algn="just">
              <a:spcBef>
                <a:spcPts val="1500"/>
              </a:spcBef>
              <a:buFont typeface="Wingdings" panose="05000000000000000000" pitchFamily="2" charset="2"/>
              <a:buChar char="ü"/>
            </a:pPr>
            <a:endParaRPr lang="es-PE" sz="2000" dirty="0">
              <a:latin typeface="Times New Roman" panose="02020603050405020304" pitchFamily="18" charset="0"/>
              <a:ea typeface="Times New Roman" panose="02020603050405020304" pitchFamily="18" charset="0"/>
            </a:endParaRPr>
          </a:p>
          <a:p>
            <a:pPr algn="ctr">
              <a:spcAft>
                <a:spcPts val="0"/>
              </a:spcAft>
            </a:pPr>
            <a:r>
              <a:rPr lang="es-PE" sz="2400" dirty="0">
                <a:latin typeface="Times New Roman" panose="02020603050405020304" pitchFamily="18" charset="0"/>
                <a:ea typeface="Times New Roman" panose="02020603050405020304" pitchFamily="18" charset="0"/>
              </a:rPr>
              <a:t>SELECT campos FROM tabla WHERE campo BETWEEN inicio_intervalo AND fin_intervalo</a:t>
            </a:r>
          </a:p>
          <a:p>
            <a:pPr>
              <a:spcBef>
                <a:spcPts val="1500"/>
              </a:spcBef>
              <a:spcAft>
                <a:spcPts val="0"/>
              </a:spcAft>
            </a:pPr>
            <a:r>
              <a:rPr lang="es-PE" sz="2400" dirty="0">
                <a:latin typeface="Times New Roman" panose="02020603050405020304" pitchFamily="18" charset="0"/>
                <a:ea typeface="Times New Roman" panose="02020603050405020304" pitchFamily="18" charset="0"/>
              </a:rPr>
              <a:t>La siguiente consulta devuelve el siguiente resultado como se muestra en la siguiente imagen, devuelve los registros de la tabla persona cuya fecha de nacimiento es entre 01/01/1981 y 31/12/1990:</a:t>
            </a:r>
          </a:p>
          <a:p>
            <a:pPr>
              <a:spcBef>
                <a:spcPts val="1500"/>
              </a:spcBef>
              <a:spcAft>
                <a:spcPts val="0"/>
              </a:spcAft>
            </a:pPr>
            <a:endParaRPr lang="es-PE" sz="2000" dirty="0">
              <a:latin typeface="Times New Roman" panose="02020603050405020304" pitchFamily="18" charset="0"/>
              <a:ea typeface="Times New Roman" panose="02020603050405020304" pitchFamily="18" charset="0"/>
            </a:endParaRPr>
          </a:p>
          <a:p>
            <a:pPr algn="ctr">
              <a:spcAft>
                <a:spcPts val="0"/>
              </a:spcAft>
            </a:pPr>
            <a:r>
              <a:rPr lang="en-US" sz="2400" dirty="0">
                <a:latin typeface="Times New Roman" panose="02020603050405020304" pitchFamily="18" charset="0"/>
                <a:ea typeface="Times New Roman" panose="02020603050405020304" pitchFamily="18" charset="0"/>
              </a:rPr>
              <a:t>SELECT * FROM Persona WHERE Nacimiento BETWEEN '01-01-1981' AND '31-12-1990'</a:t>
            </a:r>
            <a:endParaRPr lang="es-PE"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397406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744</Words>
  <Application>Microsoft Office PowerPoint</Application>
  <PresentationFormat>Panorámica</PresentationFormat>
  <Paragraphs>57</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Calibri Light</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christian loza</cp:lastModifiedBy>
  <cp:revision>206</cp:revision>
  <dcterms:created xsi:type="dcterms:W3CDTF">2019-07-10T17:30:38Z</dcterms:created>
  <dcterms:modified xsi:type="dcterms:W3CDTF">2023-08-26T05:15:15Z</dcterms:modified>
</cp:coreProperties>
</file>