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11" r:id="rId2"/>
    <p:sldId id="321" r:id="rId3"/>
    <p:sldId id="320" r:id="rId4"/>
    <p:sldId id="319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50" r:id="rId27"/>
    <p:sldId id="341" r:id="rId28"/>
    <p:sldId id="342" r:id="rId29"/>
    <p:sldId id="343" r:id="rId30"/>
    <p:sldId id="345" r:id="rId31"/>
    <p:sldId id="344" r:id="rId32"/>
    <p:sldId id="346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9A7A8-D3CB-433C-A60F-88A7F98A76FC}" type="datetimeFigureOut">
              <a:rPr lang="es-PE" smtClean="0"/>
              <a:t>30/08/2023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A1DA4-D327-4F73-BA68-30977745ED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144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71D8A-D8B8-4490-943A-1DEC4235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53BBB-AFEC-4162-9980-222F5973E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3DCAB-81C2-482E-8A1C-60E1C268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E6601-3A71-4764-8715-EE06516E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7B895-526A-4EBB-B667-3E3C1FBC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4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5F95E-E9AB-4966-950D-7B8410A5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164CF2-FCE8-4714-A2EF-10B78A11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F5681-AE36-441C-80FE-073A8B98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0F98B-693B-40C2-A873-36CCEB0B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BB5A2-608B-473C-A2CF-CA8E6FCD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60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6B1F4-2846-4A0F-BECA-C1FA47014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BED728-7419-427F-8BA3-B849F0EE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42526-3AC6-42D0-8353-9DDF9C6E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AFF4A-4BDA-4D7D-9F39-D3CF6440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5768D-7A35-46BF-9734-B3C76C9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6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B349-8543-4EC8-9356-2C120C3C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42EBB-6EA5-49BF-8AF1-1B851284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954D9-D611-48B3-9039-F027F9BD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E70C3-5B91-4E88-8111-4D5CE739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F2C37-D2D9-413A-86D0-44AFE818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17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0B59D-7BF0-410C-A6F5-A6C3A0CC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BCADC-840B-4BCC-BCD4-C26E831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3F35A-E3E1-42B7-84E3-6D366264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19BED-CCAC-42BC-9ACF-8CFFBEF8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AEB0D-A87D-4E63-9B47-C6A2D436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73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52DF5-4AE5-4076-84E5-9FF62B9E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D8F24-9364-49D6-B4D6-47745152C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7E408-0B7C-4EEC-8BD0-5838A5B8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596BF6-BBFC-4CA5-9510-37ED9CD9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4A5A24-E843-4E58-A1A8-7733F885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AE0D5-CFFC-4444-9831-F72AFB81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AC4BF-85E5-4413-90F0-4C6320E5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91FE6-34FD-4917-B51E-0AB8E4DD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7208C-D579-45A5-8C81-4EEA28CE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16A1B3-F3D2-4E74-A522-60701BA0F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567C01-7C1F-4D3F-AB31-0DC74EBB7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2021F3-3860-4467-9A5F-2247D39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F6FECA-416A-4E8E-84F7-0A91599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618DCB-53F8-4829-BD7F-643442C9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9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37A66-AC36-400E-8D1D-B2F29DDC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1FE4DD-B57B-47E4-89D7-F67D4C98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ED71E9-6B09-44E1-99F6-2A8C586D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4EC71B-E786-402F-8D89-56527F7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64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740327-4E37-4CF6-8877-CC95D577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7EFDD7-A801-4121-A541-4460B6A4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F4316B-1751-449D-92A1-DEEBF14B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1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1C46-1EA9-497D-A5B6-07D2373F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162FA-54A6-4B47-B9C0-1CD1B821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A7F7D2-DD02-4ED4-BB8D-DCBD0ADD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98BF8-C70A-440C-9ADC-99C55A0B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ADCE9-2308-43CD-B22D-BEA8F731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132C5B-D7AC-4633-B096-A1D3B528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13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5F4F-4F56-4F43-8CC1-59A1DA3C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B52ECF-6B56-49DC-A408-E7344A5A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ABE14-8536-43B7-8908-48287D93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2F9C28-A8E4-4048-8636-8DAA139F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CF6C7B-37CF-4CD4-9BE6-3D5D8982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FB17C8-45B1-4489-A01F-691E0787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69F812-2B16-4AB8-8E51-D4C88D25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B6F59-0D43-4E6A-AC82-E201BEAB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C2C17-D549-45EE-8113-1FCB0A2D6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87E9F-CA74-4A67-8ABC-D070B2AC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5FA88-449C-4345-820E-2DC6D64B8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8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FC622E2B-EE21-BE02-5B04-B58F1890A207}"/>
              </a:ext>
            </a:extLst>
          </p:cNvPr>
          <p:cNvSpPr txBox="1"/>
          <p:nvPr/>
        </p:nvSpPr>
        <p:spPr>
          <a:xfrm>
            <a:off x="133166" y="611944"/>
            <a:ext cx="1872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01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7EE0642-B704-9C31-565A-906A17A08CCF}"/>
              </a:ext>
            </a:extLst>
          </p:cNvPr>
          <p:cNvSpPr txBox="1"/>
          <p:nvPr/>
        </p:nvSpPr>
        <p:spPr>
          <a:xfrm>
            <a:off x="79898" y="1571349"/>
            <a:ext cx="12034448" cy="4161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3600" dirty="0"/>
              <a:t>Crear una base de datos: BDdata01.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3600" dirty="0"/>
              <a:t>Crear una tabla: Alumno con sus campos correspondientes.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3600" dirty="0"/>
              <a:t>Insertar registros a la tabla: Alumno.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3600" dirty="0"/>
              <a:t>Mostrar los datos de la tabla Alumno hacia un DataGridView.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3600" dirty="0"/>
              <a:t>Se tiene que utilizar la autenticación de Windows.</a:t>
            </a:r>
          </a:p>
        </p:txBody>
      </p:sp>
    </p:spTree>
    <p:extLst>
      <p:ext uri="{BB962C8B-B14F-4D97-AF65-F5344CB8AC3E}">
        <p14:creationId xmlns:p14="http://schemas.microsoft.com/office/powerpoint/2010/main" val="107187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95C72B7-B381-65FD-9610-436C2841FC1E}"/>
              </a:ext>
            </a:extLst>
          </p:cNvPr>
          <p:cNvSpPr txBox="1"/>
          <p:nvPr/>
        </p:nvSpPr>
        <p:spPr>
          <a:xfrm>
            <a:off x="53263" y="43205"/>
            <a:ext cx="39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Abrir el programa: Visual Studio 2022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1B029B-6DDF-2820-2081-E106E1AA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88" y="481426"/>
            <a:ext cx="10993192" cy="6237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123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E6FC160-BE5E-FE8F-062D-1ABFBA9A5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52" y="117720"/>
            <a:ext cx="10067370" cy="65848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05D4587-A7F8-B024-C995-7870036338AA}"/>
              </a:ext>
            </a:extLst>
          </p:cNvPr>
          <p:cNvSpPr txBox="1"/>
          <p:nvPr/>
        </p:nvSpPr>
        <p:spPr>
          <a:xfrm>
            <a:off x="6640497" y="5564606"/>
            <a:ext cx="29029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en: Continuar sin código</a:t>
            </a:r>
          </a:p>
        </p:txBody>
      </p:sp>
    </p:spTree>
    <p:extLst>
      <p:ext uri="{BB962C8B-B14F-4D97-AF65-F5344CB8AC3E}">
        <p14:creationId xmlns:p14="http://schemas.microsoft.com/office/powerpoint/2010/main" val="3222053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73473ED-6539-A12F-639C-936EC6448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1" y="87665"/>
            <a:ext cx="11740591" cy="1758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AA41A52-C2B7-172A-0670-B9F2BB5414FB}"/>
              </a:ext>
            </a:extLst>
          </p:cNvPr>
          <p:cNvSpPr txBox="1"/>
          <p:nvPr/>
        </p:nvSpPr>
        <p:spPr>
          <a:xfrm>
            <a:off x="1509204" y="78787"/>
            <a:ext cx="2556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 Archivo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3B7152-65FD-FCE8-8D39-BEC50B3CDF7D}"/>
              </a:ext>
            </a:extLst>
          </p:cNvPr>
          <p:cNvSpPr txBox="1"/>
          <p:nvPr/>
        </p:nvSpPr>
        <p:spPr>
          <a:xfrm>
            <a:off x="230820" y="769127"/>
            <a:ext cx="2556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 Nuevo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DBDEDC-6374-BD66-53B5-E2ADBC28F389}"/>
              </a:ext>
            </a:extLst>
          </p:cNvPr>
          <p:cNvSpPr txBox="1"/>
          <p:nvPr/>
        </p:nvSpPr>
        <p:spPr>
          <a:xfrm>
            <a:off x="7733930" y="448119"/>
            <a:ext cx="28393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 Proyecto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6BF68F3-D7E9-7325-2C01-9D1FDDFCB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866" y="1204539"/>
            <a:ext cx="8347726" cy="55569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54AEF57-91B3-56DF-35B8-FC72D917D3A8}"/>
              </a:ext>
            </a:extLst>
          </p:cNvPr>
          <p:cNvSpPr txBox="1"/>
          <p:nvPr/>
        </p:nvSpPr>
        <p:spPr>
          <a:xfrm>
            <a:off x="6329777" y="1468345"/>
            <a:ext cx="12532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Digitar: C#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F7A0056-2496-2B2A-BADE-3551E4E15DC2}"/>
              </a:ext>
            </a:extLst>
          </p:cNvPr>
          <p:cNvSpPr txBox="1"/>
          <p:nvPr/>
        </p:nvSpPr>
        <p:spPr>
          <a:xfrm>
            <a:off x="1589104" y="3599967"/>
            <a:ext cx="47247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</a:t>
            </a:r>
          </a:p>
          <a:p>
            <a:pPr algn="ctr"/>
            <a:r>
              <a:rPr lang="es-PE" dirty="0"/>
              <a:t>Aplicación de Windows Forms (.NET Framework)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1E9FA-84D1-D157-64D0-183521FE3357}"/>
              </a:ext>
            </a:extLst>
          </p:cNvPr>
          <p:cNvSpPr txBox="1"/>
          <p:nvPr/>
        </p:nvSpPr>
        <p:spPr>
          <a:xfrm>
            <a:off x="7395102" y="6269605"/>
            <a:ext cx="26189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Siguiente</a:t>
            </a:r>
          </a:p>
        </p:txBody>
      </p:sp>
    </p:spTree>
    <p:extLst>
      <p:ext uri="{BB962C8B-B14F-4D97-AF65-F5344CB8AC3E}">
        <p14:creationId xmlns:p14="http://schemas.microsoft.com/office/powerpoint/2010/main" val="968464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B78D930-B508-E8F8-810F-84A2C3233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78" y="122691"/>
            <a:ext cx="9906947" cy="65948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67F049E-C7E9-735A-338B-170DEBAE96C0}"/>
              </a:ext>
            </a:extLst>
          </p:cNvPr>
          <p:cNvSpPr txBox="1"/>
          <p:nvPr/>
        </p:nvSpPr>
        <p:spPr>
          <a:xfrm>
            <a:off x="2681058" y="1566981"/>
            <a:ext cx="4030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Nombre del proyecto: AplicaConexion01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5A7664-1F4B-E5A2-8EEC-CEB39ABDF8F5}"/>
              </a:ext>
            </a:extLst>
          </p:cNvPr>
          <p:cNvSpPr txBox="1"/>
          <p:nvPr/>
        </p:nvSpPr>
        <p:spPr>
          <a:xfrm>
            <a:off x="3969800" y="2145509"/>
            <a:ext cx="29429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Unidad y carpeta de trabajo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D2F1680-F2BD-38A3-A2A9-14BC47C71598}"/>
              </a:ext>
            </a:extLst>
          </p:cNvPr>
          <p:cNvSpPr txBox="1"/>
          <p:nvPr/>
        </p:nvSpPr>
        <p:spPr>
          <a:xfrm>
            <a:off x="2852693" y="3746300"/>
            <a:ext cx="28378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Seleccionar un Framework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A1F1ED3-788E-DE74-BD26-0533735025BB}"/>
              </a:ext>
            </a:extLst>
          </p:cNvPr>
          <p:cNvSpPr txBox="1"/>
          <p:nvPr/>
        </p:nvSpPr>
        <p:spPr>
          <a:xfrm>
            <a:off x="8632057" y="5789092"/>
            <a:ext cx="23673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Crear</a:t>
            </a:r>
          </a:p>
        </p:txBody>
      </p:sp>
    </p:spTree>
    <p:extLst>
      <p:ext uri="{BB962C8B-B14F-4D97-AF65-F5344CB8AC3E}">
        <p14:creationId xmlns:p14="http://schemas.microsoft.com/office/powerpoint/2010/main" val="316096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C3B0B95-7891-863E-924E-B296AC8C2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40" y="105121"/>
            <a:ext cx="8964962" cy="6630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5580DE5-0CE9-711B-A2E5-2BB2218C270C}"/>
              </a:ext>
            </a:extLst>
          </p:cNvPr>
          <p:cNvSpPr txBox="1"/>
          <p:nvPr/>
        </p:nvSpPr>
        <p:spPr>
          <a:xfrm>
            <a:off x="909964" y="69609"/>
            <a:ext cx="136716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Diseño del Formulario</a:t>
            </a:r>
          </a:p>
        </p:txBody>
      </p:sp>
    </p:spTree>
    <p:extLst>
      <p:ext uri="{BB962C8B-B14F-4D97-AF65-F5344CB8AC3E}">
        <p14:creationId xmlns:p14="http://schemas.microsoft.com/office/powerpoint/2010/main" val="58457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70FEE35-7BFB-2271-551E-A83B3824E458}"/>
              </a:ext>
            </a:extLst>
          </p:cNvPr>
          <p:cNvSpPr txBox="1"/>
          <p:nvPr/>
        </p:nvSpPr>
        <p:spPr>
          <a:xfrm>
            <a:off x="3320254" y="229408"/>
            <a:ext cx="29340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Propiedades del Formulario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216A5041-F1DE-8D73-321B-6C2D0EDC4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796958"/>
              </p:ext>
            </p:extLst>
          </p:nvPr>
        </p:nvGraphicFramePr>
        <p:xfrm>
          <a:off x="3289186" y="691158"/>
          <a:ext cx="6237628" cy="1706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384719">
                  <a:extLst>
                    <a:ext uri="{9D8B030D-6E8A-4147-A177-3AD203B41FA5}">
                      <a16:colId xmlns:a16="http://schemas.microsoft.com/office/drawing/2014/main" val="2769210365"/>
                    </a:ext>
                  </a:extLst>
                </a:gridCol>
                <a:gridCol w="3852909">
                  <a:extLst>
                    <a:ext uri="{9D8B030D-6E8A-4147-A177-3AD203B41FA5}">
                      <a16:colId xmlns:a16="http://schemas.microsoft.com/office/drawing/2014/main" val="3966414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Propiedad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Valor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47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Name 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Frmlista01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256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LISTADO DE ALUMNOS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489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StartPosition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CenterScreen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8104509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B79BDDC9-7B38-E22F-1402-B7D7E939FB62}"/>
              </a:ext>
            </a:extLst>
          </p:cNvPr>
          <p:cNvSpPr txBox="1"/>
          <p:nvPr/>
        </p:nvSpPr>
        <p:spPr>
          <a:xfrm>
            <a:off x="3302498" y="2490456"/>
            <a:ext cx="30894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Propiedades del DataGridView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316E7E74-13E9-CC52-86EA-8C2DFC411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020001"/>
              </p:ext>
            </p:extLst>
          </p:nvPr>
        </p:nvGraphicFramePr>
        <p:xfrm>
          <a:off x="3289185" y="2952206"/>
          <a:ext cx="6237628" cy="8534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384719">
                  <a:extLst>
                    <a:ext uri="{9D8B030D-6E8A-4147-A177-3AD203B41FA5}">
                      <a16:colId xmlns:a16="http://schemas.microsoft.com/office/drawing/2014/main" val="2769210365"/>
                    </a:ext>
                  </a:extLst>
                </a:gridCol>
                <a:gridCol w="3852909">
                  <a:extLst>
                    <a:ext uri="{9D8B030D-6E8A-4147-A177-3AD203B41FA5}">
                      <a16:colId xmlns:a16="http://schemas.microsoft.com/office/drawing/2014/main" val="3966414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Propiedad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Valor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47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Name 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dgvlistado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256705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8F8E6813-D572-6854-A5D4-040ADE5493EC}"/>
              </a:ext>
            </a:extLst>
          </p:cNvPr>
          <p:cNvSpPr txBox="1"/>
          <p:nvPr/>
        </p:nvSpPr>
        <p:spPr>
          <a:xfrm>
            <a:off x="3320254" y="3898064"/>
            <a:ext cx="24236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Propiedades del Button</a:t>
            </a: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F82B757A-C60C-5492-55A0-BB13081C0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17019"/>
              </p:ext>
            </p:extLst>
          </p:nvPr>
        </p:nvGraphicFramePr>
        <p:xfrm>
          <a:off x="3326381" y="4388355"/>
          <a:ext cx="6200432" cy="2133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936377">
                  <a:extLst>
                    <a:ext uri="{9D8B030D-6E8A-4147-A177-3AD203B41FA5}">
                      <a16:colId xmlns:a16="http://schemas.microsoft.com/office/drawing/2014/main" val="2769210365"/>
                    </a:ext>
                  </a:extLst>
                </a:gridCol>
                <a:gridCol w="4264055">
                  <a:extLst>
                    <a:ext uri="{9D8B030D-6E8A-4147-A177-3AD203B41FA5}">
                      <a16:colId xmlns:a16="http://schemas.microsoft.com/office/drawing/2014/main" val="3966414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Propiedad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Valor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347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Name 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btnsalir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6256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SALIR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6786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12pt; style=Bold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5514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47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CB1D990-6669-6D50-C65C-E019C949F524}"/>
              </a:ext>
            </a:extLst>
          </p:cNvPr>
          <p:cNvSpPr txBox="1"/>
          <p:nvPr/>
        </p:nvSpPr>
        <p:spPr>
          <a:xfrm>
            <a:off x="44389" y="22461"/>
            <a:ext cx="26721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Doble clic en el formulario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378AAC-2C39-1000-D71D-D386B27C6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1" y="479393"/>
            <a:ext cx="11333821" cy="62587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976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96175EB-706F-9A46-1FD3-A2D49253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9" y="76199"/>
            <a:ext cx="11737703" cy="6573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7E26A29-9255-9D27-9CDE-CA9D1B2DE34A}"/>
              </a:ext>
            </a:extLst>
          </p:cNvPr>
          <p:cNvSpPr txBox="1"/>
          <p:nvPr/>
        </p:nvSpPr>
        <p:spPr>
          <a:xfrm>
            <a:off x="6365289" y="1105537"/>
            <a:ext cx="41369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Se Importa el espacio de nombres System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3016EEF-C62B-658D-6E58-6CD503E84D7D}"/>
              </a:ext>
            </a:extLst>
          </p:cNvPr>
          <p:cNvSpPr txBox="1"/>
          <p:nvPr/>
        </p:nvSpPr>
        <p:spPr>
          <a:xfrm>
            <a:off x="7696938" y="2764913"/>
            <a:ext cx="24946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Se Importa el espacio de nombres System.Data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C5BDC2B-06D1-8F57-C863-5AC5E1BD347D}"/>
              </a:ext>
            </a:extLst>
          </p:cNvPr>
          <p:cNvSpPr txBox="1"/>
          <p:nvPr/>
        </p:nvSpPr>
        <p:spPr>
          <a:xfrm>
            <a:off x="10111667" y="5892955"/>
            <a:ext cx="1918822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Se Importa el espacio de nombres </a:t>
            </a:r>
            <a:r>
              <a:rPr lang="es-PE" sz="1400" b="0" i="0" dirty="0">
                <a:effectLst/>
                <a:latin typeface="Söhne Mono"/>
              </a:rPr>
              <a:t>System.Windows.Forms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948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57FDAF7-3999-FA33-43A9-C94FF5FA1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5" y="527300"/>
            <a:ext cx="10196653" cy="5740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4055466-9D9F-E575-74CC-B2D4F894572D}"/>
              </a:ext>
            </a:extLst>
          </p:cNvPr>
          <p:cNvSpPr txBox="1"/>
          <p:nvPr/>
        </p:nvSpPr>
        <p:spPr>
          <a:xfrm>
            <a:off x="9268287" y="5541405"/>
            <a:ext cx="275009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Se Importa el espacio de nombres </a:t>
            </a:r>
            <a:r>
              <a:rPr lang="es-PE" b="0" i="0" dirty="0">
                <a:effectLst/>
                <a:latin typeface="Söhne Mono"/>
              </a:rPr>
              <a:t>System.Data.SqlClient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79143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9E9D1BC0-416E-FD3B-B316-C34EE710E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6" y="406801"/>
            <a:ext cx="11764389" cy="59851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ADCEF24-3EC4-3755-50B4-0B80644D6EC9}"/>
              </a:ext>
            </a:extLst>
          </p:cNvPr>
          <p:cNvSpPr txBox="1"/>
          <p:nvPr/>
        </p:nvSpPr>
        <p:spPr>
          <a:xfrm>
            <a:off x="6387487" y="3538119"/>
            <a:ext cx="4928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Se declara una cadena: conectar, que contiene la cadena de conexión a la base de datos: BDdata01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6205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71DD246-0D5B-21AD-0648-11A4062FB39D}"/>
              </a:ext>
            </a:extLst>
          </p:cNvPr>
          <p:cNvSpPr txBox="1"/>
          <p:nvPr/>
        </p:nvSpPr>
        <p:spPr>
          <a:xfrm>
            <a:off x="62145" y="61526"/>
            <a:ext cx="189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Solución 01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9210D09-D617-1BA7-0CF8-D7324D7A87BB}"/>
              </a:ext>
            </a:extLst>
          </p:cNvPr>
          <p:cNvSpPr txBox="1"/>
          <p:nvPr/>
        </p:nvSpPr>
        <p:spPr>
          <a:xfrm>
            <a:off x="177553" y="584746"/>
            <a:ext cx="421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Abrir el programa: Microsoft SQL Server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56593C-5866-E308-435B-EDCF1E916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35" y="1045820"/>
            <a:ext cx="11019685" cy="5620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376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B6E9189-D8EF-9399-20B7-9135D4881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0" y="115224"/>
            <a:ext cx="11958083" cy="6658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C850164-B3A9-04B0-A2AA-3FFE51125BDF}"/>
              </a:ext>
            </a:extLst>
          </p:cNvPr>
          <p:cNvSpPr txBox="1"/>
          <p:nvPr/>
        </p:nvSpPr>
        <p:spPr>
          <a:xfrm>
            <a:off x="7071069" y="4408128"/>
            <a:ext cx="492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Se crea un método: Cargar_Alumnos, de tipo void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86942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8E4D258-E553-3451-CCD2-290A3EEF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64" y="1103282"/>
            <a:ext cx="11912193" cy="4622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EA9F458-AEE3-4456-2BE5-C0191A6ECB81}"/>
              </a:ext>
            </a:extLst>
          </p:cNvPr>
          <p:cNvSpPr txBox="1"/>
          <p:nvPr/>
        </p:nvSpPr>
        <p:spPr>
          <a:xfrm>
            <a:off x="3180425" y="4684736"/>
            <a:ext cx="6371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Söhne Mono"/>
              </a:rPr>
              <a:t>Se crea una variable consulta de tipo String, contiene los datos la instrucción transact SQL</a:t>
            </a:r>
            <a:r>
              <a:rPr lang="es-ES" dirty="0">
                <a:latin typeface="Söhne Mono"/>
              </a:rPr>
              <a:t>, la cual lista los datos de la tabla: alumno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82388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5C4CB89-1A01-3853-CBF4-9DAA74E43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9" y="110459"/>
            <a:ext cx="11878322" cy="3512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9BCE988-28AF-00CF-6ABE-85F72C85D97A}"/>
              </a:ext>
            </a:extLst>
          </p:cNvPr>
          <p:cNvSpPr txBox="1"/>
          <p:nvPr/>
        </p:nvSpPr>
        <p:spPr>
          <a:xfrm>
            <a:off x="3977197" y="2468864"/>
            <a:ext cx="7510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Söhne Mono"/>
              </a:rPr>
              <a:t>Crea una conexión a la base de datos usando la cadena de conexión: conectar</a:t>
            </a:r>
            <a:endParaRPr lang="es-PE" dirty="0">
              <a:latin typeface="Söhne Mono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C3FBFB5-ECF3-8C9A-2ED3-5A20CA902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61" y="3767213"/>
            <a:ext cx="11887200" cy="2882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AB318F5-AC46-BA8E-4F1F-0A3015761FD3}"/>
              </a:ext>
            </a:extLst>
          </p:cNvPr>
          <p:cNvSpPr txBox="1"/>
          <p:nvPr/>
        </p:nvSpPr>
        <p:spPr>
          <a:xfrm>
            <a:off x="4827232" y="5751124"/>
            <a:ext cx="6403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dirty="0">
                <a:latin typeface="Söhne Mono"/>
              </a:rPr>
              <a:t>Abre la conexión a la base de datos, por medio del método: Open</a:t>
            </a:r>
            <a:endParaRPr lang="es-PE" dirty="0"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727482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F10A00C-715E-11D8-9782-66C5C3D16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1" y="92858"/>
            <a:ext cx="11913833" cy="3265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3A22283-8873-E319-4C8D-D9D26F653568}"/>
              </a:ext>
            </a:extLst>
          </p:cNvPr>
          <p:cNvSpPr txBox="1"/>
          <p:nvPr/>
        </p:nvSpPr>
        <p:spPr>
          <a:xfrm>
            <a:off x="4813914" y="2273555"/>
            <a:ext cx="5422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Söhne Mono"/>
              </a:rPr>
              <a:t>Crea un comando SQL usando la consulta y la conexión</a:t>
            </a:r>
            <a:endParaRPr lang="es-PE" dirty="0">
              <a:latin typeface="Söhne Mono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06EF474-9D28-1ECE-19F3-1F3A92EEC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1" y="3455635"/>
            <a:ext cx="11913832" cy="3309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1810E7E-7560-2C14-98C4-79D14F1D4AD7}"/>
              </a:ext>
            </a:extLst>
          </p:cNvPr>
          <p:cNvSpPr txBox="1"/>
          <p:nvPr/>
        </p:nvSpPr>
        <p:spPr>
          <a:xfrm>
            <a:off x="4813914" y="5761187"/>
            <a:ext cx="4736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Söhne Mono"/>
              </a:rPr>
              <a:t>Crea un adaptador de datos usando el comando</a:t>
            </a:r>
            <a:endParaRPr lang="es-PE" dirty="0"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2718608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1DAA907-300D-DA96-F79B-83BC5C93E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0" y="1624306"/>
            <a:ext cx="11816179" cy="3769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6FB0AE4-2925-3E5F-49AC-88DA90C73119}"/>
              </a:ext>
            </a:extLst>
          </p:cNvPr>
          <p:cNvSpPr txBox="1"/>
          <p:nvPr/>
        </p:nvSpPr>
        <p:spPr>
          <a:xfrm>
            <a:off x="4241676" y="4347391"/>
            <a:ext cx="3761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Crea una tabla de datos: dataalumno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11365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140B202-8F0F-1278-68AF-4855DEC8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" y="575519"/>
            <a:ext cx="11816179" cy="52275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6BE6409-3574-7A0A-C142-EC6972750517}"/>
              </a:ext>
            </a:extLst>
          </p:cNvPr>
          <p:cNvSpPr txBox="1"/>
          <p:nvPr/>
        </p:nvSpPr>
        <p:spPr>
          <a:xfrm>
            <a:off x="4378912" y="4456904"/>
            <a:ext cx="3824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Söhne Mono"/>
              </a:rPr>
              <a:t>Llena la tabla con los datos del adaptador, por medio del método: Fill</a:t>
            </a:r>
            <a:endParaRPr lang="es-PE" dirty="0">
              <a:latin typeface="Söhne Mono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BA4F0DC-ABAE-EC0B-4D23-B09C08523FA4}"/>
              </a:ext>
            </a:extLst>
          </p:cNvPr>
          <p:cNvSpPr txBox="1"/>
          <p:nvPr/>
        </p:nvSpPr>
        <p:spPr>
          <a:xfrm>
            <a:off x="457199" y="5905301"/>
            <a:ext cx="1144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Söhne Mono"/>
              </a:rPr>
              <a:t>Nota: Mucho cuidado con las llaves abierta y cerradas, si una llave esta abierta, debe que cerrarse con una llave de cierre.</a:t>
            </a:r>
            <a:endParaRPr lang="es-PE" dirty="0"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2165897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8BA303F-64A7-0876-5E09-AD7079DC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523785"/>
            <a:ext cx="11860568" cy="5747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D2A9C83-C6A4-8BDA-F561-2D80CD68CDE9}"/>
              </a:ext>
            </a:extLst>
          </p:cNvPr>
          <p:cNvSpPr txBox="1"/>
          <p:nvPr/>
        </p:nvSpPr>
        <p:spPr>
          <a:xfrm>
            <a:off x="3435658" y="5760002"/>
            <a:ext cx="6676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Söhne Mono"/>
              </a:rPr>
              <a:t>Se cierra la conexión a la base de datos, por medio del método: Close</a:t>
            </a:r>
            <a:endParaRPr lang="es-PE" dirty="0"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3200422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E55DC76-5ABF-BD44-DE12-DF995B050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98" y="120725"/>
            <a:ext cx="11765883" cy="6564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4E7B31-2495-9B05-18AB-1CF3BC9192CF}"/>
              </a:ext>
            </a:extLst>
          </p:cNvPr>
          <p:cNvSpPr txBox="1"/>
          <p:nvPr/>
        </p:nvSpPr>
        <p:spPr>
          <a:xfrm>
            <a:off x="4350060" y="3906489"/>
            <a:ext cx="51135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Inicia un bloque try-catch para manejar excepciones</a:t>
            </a:r>
            <a:endParaRPr lang="es-PE" dirty="0">
              <a:latin typeface="Söhne Mono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CDE6B36-E2DB-C4C8-64E5-8F5C14D32605}"/>
              </a:ext>
            </a:extLst>
          </p:cNvPr>
          <p:cNvSpPr txBox="1"/>
          <p:nvPr/>
        </p:nvSpPr>
        <p:spPr>
          <a:xfrm>
            <a:off x="7007440" y="4933496"/>
            <a:ext cx="40718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Captura cualquier excepción que ocurra</a:t>
            </a:r>
            <a:endParaRPr lang="es-PE" dirty="0"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2391187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299E04C-3A23-54C7-8220-E59B5D1B2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57" y="110979"/>
            <a:ext cx="11725075" cy="6591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E580BD7-EAA7-A936-3C1D-06563461FCDE}"/>
              </a:ext>
            </a:extLst>
          </p:cNvPr>
          <p:cNvSpPr txBox="1"/>
          <p:nvPr/>
        </p:nvSpPr>
        <p:spPr>
          <a:xfrm>
            <a:off x="7077722" y="4217764"/>
            <a:ext cx="3468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dk1"/>
                </a:solidFill>
                <a:latin typeface="Söhne Mono"/>
              </a:rPr>
              <a:t>Llama al método: Cargar_Alumnos para cargar los datos.</a:t>
            </a:r>
            <a:endParaRPr lang="es-PE" dirty="0">
              <a:solidFill>
                <a:schemeClr val="dk1"/>
              </a:solidFill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3635326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9164BA7-D33E-D0EA-0A5A-1D87C851D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3" y="895787"/>
            <a:ext cx="11897452" cy="5070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D40D420-314E-B2E9-E4AC-734908FF82AB}"/>
              </a:ext>
            </a:extLst>
          </p:cNvPr>
          <p:cNvSpPr txBox="1"/>
          <p:nvPr/>
        </p:nvSpPr>
        <p:spPr>
          <a:xfrm>
            <a:off x="4760651" y="5407383"/>
            <a:ext cx="4907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dirty="0">
                <a:solidFill>
                  <a:schemeClr val="dk1"/>
                </a:solidFill>
                <a:latin typeface="Söhne Mono"/>
              </a:rPr>
              <a:t>Muestra un mensaje de error en un MessageBox</a:t>
            </a:r>
            <a:endParaRPr lang="es-PE" dirty="0">
              <a:solidFill>
                <a:schemeClr val="dk1"/>
              </a:solidFill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115875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8BCD48C-E352-5F11-5B10-EE89E9B5B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927" y="141001"/>
            <a:ext cx="9877275" cy="65227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F090A50-E9C1-13B9-F71A-E7B5BD3E7416}"/>
              </a:ext>
            </a:extLst>
          </p:cNvPr>
          <p:cNvSpPr txBox="1"/>
          <p:nvPr/>
        </p:nvSpPr>
        <p:spPr>
          <a:xfrm>
            <a:off x="4027348" y="4180200"/>
            <a:ext cx="73571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PE" dirty="0"/>
              <a:t>Seleccionar la opción: Windows Authentication (Autenticación de Windows)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615616-7197-7217-781A-554A2429362D}"/>
              </a:ext>
            </a:extLst>
          </p:cNvPr>
          <p:cNvSpPr txBox="1"/>
          <p:nvPr/>
        </p:nvSpPr>
        <p:spPr>
          <a:xfrm>
            <a:off x="5640018" y="2941964"/>
            <a:ext cx="25367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PE" dirty="0"/>
              <a:t>Digitar: (local) o . (punto)</a:t>
            </a:r>
          </a:p>
        </p:txBody>
      </p:sp>
    </p:spTree>
    <p:extLst>
      <p:ext uri="{BB962C8B-B14F-4D97-AF65-F5344CB8AC3E}">
        <p14:creationId xmlns:p14="http://schemas.microsoft.com/office/powerpoint/2010/main" val="2837829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7AF7179-00A0-A0F4-41EC-D0F58CDFF56C}"/>
              </a:ext>
            </a:extLst>
          </p:cNvPr>
          <p:cNvSpPr txBox="1"/>
          <p:nvPr/>
        </p:nvSpPr>
        <p:spPr>
          <a:xfrm>
            <a:off x="4838332" y="6097149"/>
            <a:ext cx="349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chemeClr val="dk1"/>
                </a:solidFill>
                <a:latin typeface="Söhne Mono"/>
              </a:rPr>
              <a:t>Grabar el proyecto</a:t>
            </a:r>
            <a:endParaRPr lang="es-PE" sz="2800" dirty="0">
              <a:solidFill>
                <a:schemeClr val="dk1"/>
              </a:solidFill>
              <a:latin typeface="Söhne Mono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3C95BF-D044-3651-951C-0A6BA278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7" y="2104012"/>
            <a:ext cx="11902684" cy="27520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C4A964E-B1B3-90D0-CB47-0E537F8BFAF1}"/>
              </a:ext>
            </a:extLst>
          </p:cNvPr>
          <p:cNvSpPr txBox="1"/>
          <p:nvPr/>
        </p:nvSpPr>
        <p:spPr>
          <a:xfrm>
            <a:off x="6782538" y="3927920"/>
            <a:ext cx="2263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b="0" i="0" dirty="0">
                <a:effectLst/>
                <a:latin typeface="Söhne Mono"/>
              </a:rPr>
              <a:t>Se Cierra la aplicación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3B2219F-8B4E-B04B-7BF8-374A1DD07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17" y="1124970"/>
            <a:ext cx="2301683" cy="8192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FFAE7F-A7E6-6073-03B2-B1A0562D829C}"/>
              </a:ext>
            </a:extLst>
          </p:cNvPr>
          <p:cNvSpPr txBox="1"/>
          <p:nvPr/>
        </p:nvSpPr>
        <p:spPr>
          <a:xfrm>
            <a:off x="2470869" y="1429825"/>
            <a:ext cx="2429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b="0" i="0" dirty="0">
                <a:effectLst/>
                <a:latin typeface="Söhne Mono"/>
              </a:rPr>
              <a:t>Código</a:t>
            </a:r>
            <a:r>
              <a:rPr lang="es-PE" dirty="0">
                <a:latin typeface="Söhne Mono"/>
              </a:rPr>
              <a:t> del botón: SALIR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24213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97BCA2-83D8-7704-D238-41FCF30E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4" y="90208"/>
            <a:ext cx="3409818" cy="11260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03456AD-3D07-45C3-5D64-12A49ADCEC4E}"/>
              </a:ext>
            </a:extLst>
          </p:cNvPr>
          <p:cNvSpPr txBox="1"/>
          <p:nvPr/>
        </p:nvSpPr>
        <p:spPr>
          <a:xfrm>
            <a:off x="3100529" y="617712"/>
            <a:ext cx="23858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dk1"/>
                </a:solidFill>
                <a:latin typeface="Söhne Mono"/>
              </a:rPr>
              <a:t>Clic en el icono: Iniciar</a:t>
            </a:r>
            <a:endParaRPr lang="es-PE" dirty="0">
              <a:solidFill>
                <a:schemeClr val="dk1"/>
              </a:solidFill>
              <a:latin typeface="Söhne Mono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F1007F-0853-20DD-76D3-08038B965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32" y="1373407"/>
            <a:ext cx="8989103" cy="5313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6397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516F88E-D6F0-EA45-6737-9DF0555DEC56}"/>
              </a:ext>
            </a:extLst>
          </p:cNvPr>
          <p:cNvSpPr txBox="1"/>
          <p:nvPr/>
        </p:nvSpPr>
        <p:spPr>
          <a:xfrm>
            <a:off x="133166" y="611944"/>
            <a:ext cx="2965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Calificado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CEB6D7-250D-8E02-FA91-4E5FA63F11EE}"/>
              </a:ext>
            </a:extLst>
          </p:cNvPr>
          <p:cNvSpPr txBox="1"/>
          <p:nvPr/>
        </p:nvSpPr>
        <p:spPr>
          <a:xfrm>
            <a:off x="683580" y="1908705"/>
            <a:ext cx="11017188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3200" dirty="0"/>
              <a:t>Crear una base de datos: BDdataCalificado01.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3200" dirty="0"/>
              <a:t>Crear una tabla: Celulares con diez campos correspondientes.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3200" dirty="0"/>
              <a:t>Insertar diez registros hacia la tabla: Celulares.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3200" dirty="0"/>
              <a:t>Mostrar los datos de la tabla hacia un DataGridView.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3200" dirty="0"/>
              <a:t>Se tiene que utilizar la autenticación de Windows.</a:t>
            </a:r>
          </a:p>
        </p:txBody>
      </p:sp>
    </p:spTree>
    <p:extLst>
      <p:ext uri="{BB962C8B-B14F-4D97-AF65-F5344CB8AC3E}">
        <p14:creationId xmlns:p14="http://schemas.microsoft.com/office/powerpoint/2010/main" val="96037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182FD3-C30C-14D7-E0B1-9DFFD9D0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19" y="145440"/>
            <a:ext cx="9890721" cy="6531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BCA0605-36A2-77CE-2BBE-64AFE7655329}"/>
              </a:ext>
            </a:extLst>
          </p:cNvPr>
          <p:cNvSpPr txBox="1"/>
          <p:nvPr/>
        </p:nvSpPr>
        <p:spPr>
          <a:xfrm>
            <a:off x="2201663" y="5547362"/>
            <a:ext cx="35510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Connect (Conectar)</a:t>
            </a:r>
          </a:p>
        </p:txBody>
      </p:sp>
    </p:spTree>
    <p:extLst>
      <p:ext uri="{BB962C8B-B14F-4D97-AF65-F5344CB8AC3E}">
        <p14:creationId xmlns:p14="http://schemas.microsoft.com/office/powerpoint/2010/main" val="589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5F1ADE7-0254-99B2-410E-088060F99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012" y="108982"/>
            <a:ext cx="7170104" cy="66045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5106D8A-E8D5-AE7D-F7C6-145E8F3788EC}"/>
              </a:ext>
            </a:extLst>
          </p:cNvPr>
          <p:cNvSpPr txBox="1"/>
          <p:nvPr/>
        </p:nvSpPr>
        <p:spPr>
          <a:xfrm>
            <a:off x="5610686" y="513725"/>
            <a:ext cx="44565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icono: New Query (Nueva Consulta)</a:t>
            </a:r>
          </a:p>
        </p:txBody>
      </p:sp>
    </p:spTree>
    <p:extLst>
      <p:ext uri="{BB962C8B-B14F-4D97-AF65-F5344CB8AC3E}">
        <p14:creationId xmlns:p14="http://schemas.microsoft.com/office/powerpoint/2010/main" val="109201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DB398E6-5B43-09DD-6386-9B396B7D3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009" y="860303"/>
            <a:ext cx="5861983" cy="1980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C653D77-5E12-BDBB-F892-DFF930B862C1}"/>
              </a:ext>
            </a:extLst>
          </p:cNvPr>
          <p:cNvSpPr txBox="1"/>
          <p:nvPr/>
        </p:nvSpPr>
        <p:spPr>
          <a:xfrm>
            <a:off x="38977" y="380560"/>
            <a:ext cx="34854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crea la base de datos: BDdata01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27681B-BFB4-996A-214D-6BC06CAF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61" y="3069870"/>
            <a:ext cx="11896078" cy="32954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124961E-1B83-8BF7-65CB-4AA8CF61AE94}"/>
              </a:ext>
            </a:extLst>
          </p:cNvPr>
          <p:cNvSpPr txBox="1"/>
          <p:nvPr/>
        </p:nvSpPr>
        <p:spPr>
          <a:xfrm>
            <a:off x="38977" y="2610899"/>
            <a:ext cx="24975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crea la tabla: alumno</a:t>
            </a:r>
          </a:p>
        </p:txBody>
      </p:sp>
    </p:spTree>
    <p:extLst>
      <p:ext uri="{BB962C8B-B14F-4D97-AF65-F5344CB8AC3E}">
        <p14:creationId xmlns:p14="http://schemas.microsoft.com/office/powerpoint/2010/main" val="208381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C19F2B8-A1F3-C49A-DBD0-FEC717707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1" y="1393796"/>
            <a:ext cx="11931589" cy="46120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0196EF7-A0F7-7CA1-649D-3211E624F50B}"/>
              </a:ext>
            </a:extLst>
          </p:cNvPr>
          <p:cNvSpPr txBox="1"/>
          <p:nvPr/>
        </p:nvSpPr>
        <p:spPr>
          <a:xfrm>
            <a:off x="106531" y="906390"/>
            <a:ext cx="45187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agregan los registros hacia la tabla: alumno</a:t>
            </a:r>
          </a:p>
        </p:txBody>
      </p:sp>
    </p:spTree>
    <p:extLst>
      <p:ext uri="{BB962C8B-B14F-4D97-AF65-F5344CB8AC3E}">
        <p14:creationId xmlns:p14="http://schemas.microsoft.com/office/powerpoint/2010/main" val="103596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1F6016F-9045-38EC-DF27-C42E57B49B16}"/>
              </a:ext>
            </a:extLst>
          </p:cNvPr>
          <p:cNvSpPr txBox="1"/>
          <p:nvPr/>
        </p:nvSpPr>
        <p:spPr>
          <a:xfrm>
            <a:off x="71021" y="134033"/>
            <a:ext cx="28941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Crear las siguientes carpeta: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646DAB-2854-2D0A-A68D-2A18948A7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50" y="769537"/>
            <a:ext cx="8815943" cy="5537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486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56FF86C-C898-A3B4-4B37-05FEEF8CDF22}"/>
              </a:ext>
            </a:extLst>
          </p:cNvPr>
          <p:cNvSpPr txBox="1"/>
          <p:nvPr/>
        </p:nvSpPr>
        <p:spPr>
          <a:xfrm>
            <a:off x="71021" y="54131"/>
            <a:ext cx="39328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Grabar el script hacia la carpeta: Data01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2DE83A-CB8E-1CBF-819A-DB7F17FCF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4" y="503296"/>
            <a:ext cx="11878323" cy="62259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5B5E8F4-8D9D-B130-988A-B02229901601}"/>
              </a:ext>
            </a:extLst>
          </p:cNvPr>
          <p:cNvSpPr txBox="1"/>
          <p:nvPr/>
        </p:nvSpPr>
        <p:spPr>
          <a:xfrm>
            <a:off x="253013" y="5186904"/>
            <a:ext cx="30139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Nombre del archivo: script01v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F88B8D4-F975-1D8B-3F79-0C56BA3FFDB1}"/>
              </a:ext>
            </a:extLst>
          </p:cNvPr>
          <p:cNvSpPr txBox="1"/>
          <p:nvPr/>
        </p:nvSpPr>
        <p:spPr>
          <a:xfrm>
            <a:off x="7732452" y="5964102"/>
            <a:ext cx="32048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Save (Guardar)</a:t>
            </a:r>
          </a:p>
        </p:txBody>
      </p:sp>
    </p:spTree>
    <p:extLst>
      <p:ext uri="{BB962C8B-B14F-4D97-AF65-F5344CB8AC3E}">
        <p14:creationId xmlns:p14="http://schemas.microsoft.com/office/powerpoint/2010/main" val="14132632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4685</TotalTime>
  <Words>577</Words>
  <Application>Microsoft Office PowerPoint</Application>
  <PresentationFormat>Panorámica</PresentationFormat>
  <Paragraphs>86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Cascadia Mono</vt:lpstr>
      <vt:lpstr>Söhne Mono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christian loza</cp:lastModifiedBy>
  <cp:revision>1094</cp:revision>
  <dcterms:created xsi:type="dcterms:W3CDTF">2019-07-10T17:30:38Z</dcterms:created>
  <dcterms:modified xsi:type="dcterms:W3CDTF">2023-08-31T04:29:42Z</dcterms:modified>
</cp:coreProperties>
</file>