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6" r:id="rId2"/>
    <p:sldId id="322" r:id="rId3"/>
    <p:sldId id="384" r:id="rId4"/>
    <p:sldId id="315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354" r:id="rId17"/>
    <p:sldId id="355" r:id="rId18"/>
    <p:sldId id="314" r:id="rId19"/>
    <p:sldId id="327" r:id="rId20"/>
    <p:sldId id="353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70" r:id="rId35"/>
    <p:sldId id="369" r:id="rId36"/>
    <p:sldId id="371" r:id="rId37"/>
    <p:sldId id="385" r:id="rId38"/>
    <p:sldId id="386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5/09/2023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FD613EB8-C64A-7EC5-A455-E6F742D6D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349A08-885D-C6BC-C434-F2A69D17DFE4}"/>
              </a:ext>
            </a:extLst>
          </p:cNvPr>
          <p:cNvSpPr txBox="1"/>
          <p:nvPr/>
        </p:nvSpPr>
        <p:spPr>
          <a:xfrm>
            <a:off x="452761" y="361311"/>
            <a:ext cx="11026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DESPLAZAMIENTO DE REGISTROS CON DATOS DESCONECTADOS</a:t>
            </a:r>
            <a:endParaRPr lang="es-P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571BDC-BB31-C627-9E55-E37A37FF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" y="2439652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D873F6-7219-3646-4B8F-148B4464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78712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0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53DA619-A510-1046-C676-295F850A25AA}"/>
              </a:ext>
            </a:extLst>
          </p:cNvPr>
          <p:cNvSpPr txBox="1"/>
          <p:nvPr/>
        </p:nvSpPr>
        <p:spPr>
          <a:xfrm>
            <a:off x="53263" y="43205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Visual Studio 2022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65B2AE-CDDB-9F83-3DA0-8D842133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8" y="481426"/>
            <a:ext cx="10993192" cy="623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7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7D612E-1AAB-DF4E-3330-53CAB45A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2" y="117720"/>
            <a:ext cx="10067370" cy="658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D1525E-53F3-DE7A-088A-465A9270AB15}"/>
              </a:ext>
            </a:extLst>
          </p:cNvPr>
          <p:cNvSpPr txBox="1"/>
          <p:nvPr/>
        </p:nvSpPr>
        <p:spPr>
          <a:xfrm>
            <a:off x="6640497" y="5564606"/>
            <a:ext cx="290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09071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81C52A-CAC7-EE70-E7F5-5A8FBB84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" y="87665"/>
            <a:ext cx="11740591" cy="175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B94F5A-28E4-500E-6AC8-B614DE9A14CD}"/>
              </a:ext>
            </a:extLst>
          </p:cNvPr>
          <p:cNvSpPr txBox="1"/>
          <p:nvPr/>
        </p:nvSpPr>
        <p:spPr>
          <a:xfrm>
            <a:off x="1509204" y="7878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6A6A79-4585-9B60-78B6-FB216DEB2C2C}"/>
              </a:ext>
            </a:extLst>
          </p:cNvPr>
          <p:cNvSpPr txBox="1"/>
          <p:nvPr/>
        </p:nvSpPr>
        <p:spPr>
          <a:xfrm>
            <a:off x="230820" y="76912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796F40-68DC-6B70-1968-02A7B1E5F2B3}"/>
              </a:ext>
            </a:extLst>
          </p:cNvPr>
          <p:cNvSpPr txBox="1"/>
          <p:nvPr/>
        </p:nvSpPr>
        <p:spPr>
          <a:xfrm>
            <a:off x="7733930" y="448119"/>
            <a:ext cx="2839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611D5A-7005-61C9-4AEF-9C012A55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6" y="1204539"/>
            <a:ext cx="8347726" cy="555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C21D2F-E8A6-BC26-B55C-6FF50F468378}"/>
              </a:ext>
            </a:extLst>
          </p:cNvPr>
          <p:cNvSpPr txBox="1"/>
          <p:nvPr/>
        </p:nvSpPr>
        <p:spPr>
          <a:xfrm>
            <a:off x="6329777" y="1468345"/>
            <a:ext cx="1253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DAFF6C-9C9C-C6CA-D083-C67D72D727F5}"/>
              </a:ext>
            </a:extLst>
          </p:cNvPr>
          <p:cNvSpPr txBox="1"/>
          <p:nvPr/>
        </p:nvSpPr>
        <p:spPr>
          <a:xfrm>
            <a:off x="1589104" y="3599967"/>
            <a:ext cx="4724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(.NET Framework)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5F8DB3-CE19-FC59-439E-28CC7B167CE4}"/>
              </a:ext>
            </a:extLst>
          </p:cNvPr>
          <p:cNvSpPr txBox="1"/>
          <p:nvPr/>
        </p:nvSpPr>
        <p:spPr>
          <a:xfrm>
            <a:off x="7395102" y="6269605"/>
            <a:ext cx="261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37817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604151-8352-2180-B402-4F8FFA5E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80" y="87135"/>
            <a:ext cx="9991304" cy="6651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30D4FB-D4DA-4059-2DC9-CFE3A0DF45FA}"/>
              </a:ext>
            </a:extLst>
          </p:cNvPr>
          <p:cNvSpPr txBox="1"/>
          <p:nvPr/>
        </p:nvSpPr>
        <p:spPr>
          <a:xfrm>
            <a:off x="2466688" y="1531872"/>
            <a:ext cx="4030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AplicaConexion08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225521-3F42-E790-D0E9-3811231D5A8B}"/>
              </a:ext>
            </a:extLst>
          </p:cNvPr>
          <p:cNvSpPr txBox="1"/>
          <p:nvPr/>
        </p:nvSpPr>
        <p:spPr>
          <a:xfrm>
            <a:off x="3728795" y="2137278"/>
            <a:ext cx="2942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BAEFCC-0DD2-2184-3ABD-0D2D9AEFDA63}"/>
              </a:ext>
            </a:extLst>
          </p:cNvPr>
          <p:cNvSpPr txBox="1"/>
          <p:nvPr/>
        </p:nvSpPr>
        <p:spPr>
          <a:xfrm>
            <a:off x="2567306" y="3746300"/>
            <a:ext cx="267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5865F4-0F78-7F07-546F-8B0803A38E43}"/>
              </a:ext>
            </a:extLst>
          </p:cNvPr>
          <p:cNvSpPr txBox="1"/>
          <p:nvPr/>
        </p:nvSpPr>
        <p:spPr>
          <a:xfrm>
            <a:off x="8501665" y="5815725"/>
            <a:ext cx="2308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CE0482A-95B5-66B0-1954-A29F3F9CF248}"/>
              </a:ext>
            </a:extLst>
          </p:cNvPr>
          <p:cNvSpPr txBox="1"/>
          <p:nvPr/>
        </p:nvSpPr>
        <p:spPr>
          <a:xfrm>
            <a:off x="119942" y="531753"/>
            <a:ext cx="240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35CDBF-A72D-EA34-88CE-8A5E150A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2" y="1296144"/>
            <a:ext cx="11935934" cy="40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082648-CC01-8A3E-A497-48743750181B}"/>
              </a:ext>
            </a:extLst>
          </p:cNvPr>
          <p:cNvSpPr txBox="1"/>
          <p:nvPr/>
        </p:nvSpPr>
        <p:spPr>
          <a:xfrm>
            <a:off x="4820581" y="798381"/>
            <a:ext cx="2934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Formulario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C559CE-F21C-3645-2B4F-DC7B8FD8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29175"/>
              </p:ext>
            </p:extLst>
          </p:nvPr>
        </p:nvGraphicFramePr>
        <p:xfrm>
          <a:off x="310719" y="1260131"/>
          <a:ext cx="11620870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98811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892205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frmdesplaza02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DESPLAZAMIENTO DE REGISTROS CON DATOS DESCONECTADOS</a:t>
                      </a:r>
                      <a:endParaRPr lang="es-P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9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StartPosition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CenterScreen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0450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10C036E-8322-87B8-F77A-D2038B0431ED}"/>
              </a:ext>
            </a:extLst>
          </p:cNvPr>
          <p:cNvSpPr txBox="1"/>
          <p:nvPr/>
        </p:nvSpPr>
        <p:spPr>
          <a:xfrm>
            <a:off x="4891800" y="3109161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GroupBox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3A3DD2-C79F-88F2-0C1A-B5C4D4EFE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23060"/>
              </p:ext>
            </p:extLst>
          </p:nvPr>
        </p:nvGraphicFramePr>
        <p:xfrm>
          <a:off x="3317701" y="3570911"/>
          <a:ext cx="6237628" cy="2133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gxdatos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9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14,25pt; style=Bold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35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3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F7DE458-A8DE-8B94-5572-21D0F547C2E4}"/>
              </a:ext>
            </a:extLst>
          </p:cNvPr>
          <p:cNvSpPr txBox="1"/>
          <p:nvPr/>
        </p:nvSpPr>
        <p:spPr>
          <a:xfrm>
            <a:off x="4536495" y="281913"/>
            <a:ext cx="2805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TextBox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FC4A065-FB25-B2B1-0B92-43B93E3FF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64385"/>
              </p:ext>
            </p:extLst>
          </p:nvPr>
        </p:nvGraphicFramePr>
        <p:xfrm>
          <a:off x="354677" y="776401"/>
          <a:ext cx="11482646" cy="5791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0980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2118374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  <a:gridCol w="1548103">
                  <a:extLst>
                    <a:ext uri="{9D8B030D-6E8A-4147-A177-3AD203B41FA5}">
                      <a16:colId xmlns:a16="http://schemas.microsoft.com/office/drawing/2014/main" val="2076280323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238004616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1590603603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276017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TextAlign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txtOrderID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txtCustomerID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8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textBox3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txtEmployeeID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1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txtOrderDate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78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txtShipName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86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txtShipAddress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1680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txtShipCity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432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txtShipPostalCode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122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txtShipCountry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23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3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3709EE-AA91-C409-0B75-829D8F2BDDDD}"/>
              </a:ext>
            </a:extLst>
          </p:cNvPr>
          <p:cNvSpPr txBox="1"/>
          <p:nvPr/>
        </p:nvSpPr>
        <p:spPr>
          <a:xfrm>
            <a:off x="4734962" y="528850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GroupBox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B658711-04E3-8246-E089-2714E9D2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9458"/>
              </p:ext>
            </p:extLst>
          </p:nvPr>
        </p:nvGraphicFramePr>
        <p:xfrm>
          <a:off x="3160863" y="990600"/>
          <a:ext cx="6237628" cy="12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8695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445066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dirty="0">
                          <a:effectLst/>
                        </a:rPr>
                        <a:t>Propiedad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dirty="0">
                          <a:effectLst/>
                        </a:rPr>
                        <a:t>Valor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dirty="0">
                          <a:effectLst/>
                        </a:rPr>
                        <a:t>Name 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gbxdesplaza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CONTROLES DE DESPLAZAMIENTO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9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14,25pt; style=Bold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35372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F530B6F-BF7E-D371-6F2F-DD2ECEB2554F}"/>
              </a:ext>
            </a:extLst>
          </p:cNvPr>
          <p:cNvSpPr txBox="1"/>
          <p:nvPr/>
        </p:nvSpPr>
        <p:spPr>
          <a:xfrm>
            <a:off x="4868130" y="2898211"/>
            <a:ext cx="2805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Button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D3D65-1536-8595-AC1E-EDA7E4FC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52142"/>
              </p:ext>
            </p:extLst>
          </p:nvPr>
        </p:nvGraphicFramePr>
        <p:xfrm>
          <a:off x="1139291" y="3429000"/>
          <a:ext cx="10263016" cy="1828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16555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2198252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  <a:gridCol w="2124978">
                  <a:extLst>
                    <a:ext uri="{9D8B030D-6E8A-4147-A177-3AD203B41FA5}">
                      <a16:colId xmlns:a16="http://schemas.microsoft.com/office/drawing/2014/main" val="2076280323"/>
                    </a:ext>
                  </a:extLst>
                </a:gridCol>
                <a:gridCol w="4323231">
                  <a:extLst>
                    <a:ext uri="{9D8B030D-6E8A-4147-A177-3AD203B41FA5}">
                      <a16:colId xmlns:a16="http://schemas.microsoft.com/office/drawing/2014/main" val="223800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btnprimero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btnanterior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8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btnsiguiente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14101"/>
                  </a:ext>
                </a:extLst>
              </a:tr>
              <a:tr h="220066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btnultimo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78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86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07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CEE93E-EB86-EF78-1E43-04D70333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2" y="451656"/>
            <a:ext cx="11866678" cy="582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3468A8-4D4A-DF49-1B7B-55D710A0C185}"/>
              </a:ext>
            </a:extLst>
          </p:cNvPr>
          <p:cNvSpPr txBox="1"/>
          <p:nvPr/>
        </p:nvSpPr>
        <p:spPr>
          <a:xfrm>
            <a:off x="5202868" y="1418145"/>
            <a:ext cx="413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DADDBF-1191-9D15-224E-51BE98952341}"/>
              </a:ext>
            </a:extLst>
          </p:cNvPr>
          <p:cNvSpPr txBox="1"/>
          <p:nvPr/>
        </p:nvSpPr>
        <p:spPr>
          <a:xfrm>
            <a:off x="6288348" y="3012511"/>
            <a:ext cx="4766755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System.Data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C74FCD-CB0B-C370-4949-97BBEAD9EA4D}"/>
              </a:ext>
            </a:extLst>
          </p:cNvPr>
          <p:cNvSpPr txBox="1"/>
          <p:nvPr/>
        </p:nvSpPr>
        <p:spPr>
          <a:xfrm>
            <a:off x="5534880" y="6174610"/>
            <a:ext cx="56598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dirty="0"/>
              <a:t>System.Windows.Forms</a:t>
            </a:r>
          </a:p>
        </p:txBody>
      </p:sp>
    </p:spTree>
    <p:extLst>
      <p:ext uri="{BB962C8B-B14F-4D97-AF65-F5344CB8AC3E}">
        <p14:creationId xmlns:p14="http://schemas.microsoft.com/office/powerpoint/2010/main" val="279450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687018-1FA3-977A-452B-ADFFC540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" y="452761"/>
            <a:ext cx="11967446" cy="5832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1922D7-1CBC-3235-5CA6-8D44F27945FC}"/>
              </a:ext>
            </a:extLst>
          </p:cNvPr>
          <p:cNvSpPr txBox="1"/>
          <p:nvPr/>
        </p:nvSpPr>
        <p:spPr>
          <a:xfrm>
            <a:off x="8534073" y="5512660"/>
            <a:ext cx="230075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b="0" i="0" dirty="0">
                <a:effectLst/>
                <a:latin typeface="Söhne Mono"/>
              </a:rPr>
              <a:t>System.Data.SqlClient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56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65D02-DD54-0870-5C9F-D0E3672EFAB3}"/>
              </a:ext>
            </a:extLst>
          </p:cNvPr>
          <p:cNvSpPr txBox="1"/>
          <p:nvPr/>
        </p:nvSpPr>
        <p:spPr>
          <a:xfrm>
            <a:off x="435006" y="641776"/>
            <a:ext cx="113456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 de desplazamiento de registros con la tabla: Orders de la base de datos: Northwind, con los siguientes campos:</a:t>
            </a:r>
            <a:r>
              <a:rPr lang="en-US" sz="4800" dirty="0">
                <a:solidFill>
                  <a:schemeClr val="bg1"/>
                </a:solidFill>
              </a:rPr>
              <a:t>OrderID, CustomerID, EmployeeID, OrderDate, ShipName, ShipAddress, ShipCity, </a:t>
            </a:r>
            <a:r>
              <a:rPr lang="es-PE" sz="4800" dirty="0">
                <a:solidFill>
                  <a:schemeClr val="bg1"/>
                </a:solidFill>
              </a:rPr>
              <a:t>ShipPostalCode, ShipCountry</a:t>
            </a:r>
            <a:r>
              <a:rPr lang="en-US" sz="4800" dirty="0">
                <a:solidFill>
                  <a:schemeClr val="bg1"/>
                </a:solidFill>
              </a:rPr>
              <a:t>, con </a:t>
            </a:r>
            <a:r>
              <a:rPr lang="es-PE" sz="4800" dirty="0">
                <a:solidFill>
                  <a:schemeClr val="bg1"/>
                </a:solidFill>
              </a:rPr>
              <a:t>datos desconectados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35571B-E907-D5AE-9A80-5F33EBEE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6" y="92335"/>
            <a:ext cx="11746259" cy="6557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A695FC-53AE-DAE9-4868-DF2296984375}"/>
              </a:ext>
            </a:extLst>
          </p:cNvPr>
          <p:cNvSpPr txBox="1"/>
          <p:nvPr/>
        </p:nvSpPr>
        <p:spPr>
          <a:xfrm>
            <a:off x="4918233" y="4189885"/>
            <a:ext cx="52023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conectar de tipo SqlConnection</a:t>
            </a:r>
          </a:p>
        </p:txBody>
      </p:sp>
    </p:spTree>
    <p:extLst>
      <p:ext uri="{BB962C8B-B14F-4D97-AF65-F5344CB8AC3E}">
        <p14:creationId xmlns:p14="http://schemas.microsoft.com/office/powerpoint/2010/main" val="192224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6D2A5D-17D8-6A9A-5227-D537F6A3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17" y="114137"/>
            <a:ext cx="10804590" cy="6611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A363A7-7266-9BF7-81EA-0D0F0CAE50F7}"/>
              </a:ext>
            </a:extLst>
          </p:cNvPr>
          <p:cNvSpPr txBox="1"/>
          <p:nvPr/>
        </p:nvSpPr>
        <p:spPr>
          <a:xfrm>
            <a:off x="4643023" y="4561769"/>
            <a:ext cx="5495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adaptador de tipo SqlDataAdapter</a:t>
            </a:r>
          </a:p>
        </p:txBody>
      </p:sp>
    </p:spTree>
    <p:extLst>
      <p:ext uri="{BB962C8B-B14F-4D97-AF65-F5344CB8AC3E}">
        <p14:creationId xmlns:p14="http://schemas.microsoft.com/office/powerpoint/2010/main" val="126315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D1F11D-6A6D-855C-70D5-CA61BFB6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4" y="109536"/>
            <a:ext cx="10306974" cy="6647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2695EA-99B5-EDA8-1286-D3E72D666138}"/>
              </a:ext>
            </a:extLst>
          </p:cNvPr>
          <p:cNvSpPr txBox="1"/>
          <p:nvPr/>
        </p:nvSpPr>
        <p:spPr>
          <a:xfrm>
            <a:off x="4634150" y="4739325"/>
            <a:ext cx="45986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dsorders de tipo DataSet</a:t>
            </a:r>
          </a:p>
        </p:txBody>
      </p:sp>
    </p:spTree>
    <p:extLst>
      <p:ext uri="{BB962C8B-B14F-4D97-AF65-F5344CB8AC3E}">
        <p14:creationId xmlns:p14="http://schemas.microsoft.com/office/powerpoint/2010/main" val="117111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F05E91-B240-17AE-911D-887771A0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5" y="114802"/>
            <a:ext cx="9712079" cy="6610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ED903F-B077-7810-9E3B-6C4CFF9BF416}"/>
              </a:ext>
            </a:extLst>
          </p:cNvPr>
          <p:cNvSpPr txBox="1"/>
          <p:nvPr/>
        </p:nvSpPr>
        <p:spPr>
          <a:xfrm>
            <a:off x="8998263" y="4001150"/>
            <a:ext cx="25959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declara una variable: indiceactual de tipo entero, para obtener el índice actual de los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127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4B5434-D603-90E1-FD32-E78329AA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5" y="135384"/>
            <a:ext cx="10249473" cy="65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42353E-67BB-A01A-3B29-73347974BB41}"/>
              </a:ext>
            </a:extLst>
          </p:cNvPr>
          <p:cNvSpPr txBox="1"/>
          <p:nvPr/>
        </p:nvSpPr>
        <p:spPr>
          <a:xfrm>
            <a:off x="4526398" y="5501478"/>
            <a:ext cx="60227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cadena de tipo string, la cual contiene la cadena de conexión a la base de datos: Northwind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34952C-BDCD-8564-77F4-96ECE1C36264}"/>
              </a:ext>
            </a:extLst>
          </p:cNvPr>
          <p:cNvSpPr txBox="1"/>
          <p:nvPr/>
        </p:nvSpPr>
        <p:spPr>
          <a:xfrm>
            <a:off x="4535276" y="3913856"/>
            <a:ext cx="3453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En el evento: Load, del formulario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685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1069E6-19A0-CE19-CB91-5ABA1868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118412"/>
            <a:ext cx="11931589" cy="6575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3A8F00-4215-DD59-BB4B-570E6E583C42}"/>
              </a:ext>
            </a:extLst>
          </p:cNvPr>
          <p:cNvSpPr txBox="1"/>
          <p:nvPr/>
        </p:nvSpPr>
        <p:spPr>
          <a:xfrm>
            <a:off x="2947384" y="6066623"/>
            <a:ext cx="84692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consulta de tipo string, la cual contiene la sentencia Transact SQL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7929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47BF36B-7B63-F0C4-06D5-7A890044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3" y="97317"/>
            <a:ext cx="11984855" cy="6631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A16062-EED9-4A98-A864-C7E448A8124E}"/>
              </a:ext>
            </a:extLst>
          </p:cNvPr>
          <p:cNvSpPr txBox="1"/>
          <p:nvPr/>
        </p:nvSpPr>
        <p:spPr>
          <a:xfrm>
            <a:off x="2610032" y="6137644"/>
            <a:ext cx="76969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objeto: conectar de tipo SqlConnection, contiene como argumento a la variable: cadena, que permite realizar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712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BBB4CF-26D1-9DD6-BF28-633AA790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" y="197677"/>
            <a:ext cx="11896077" cy="6375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436D84-867E-C320-B289-7514CE428418}"/>
              </a:ext>
            </a:extLst>
          </p:cNvPr>
          <p:cNvSpPr txBox="1"/>
          <p:nvPr/>
        </p:nvSpPr>
        <p:spPr>
          <a:xfrm>
            <a:off x="2512373" y="6022235"/>
            <a:ext cx="77768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objeto: adaptador de tipo SqlDataAdapter, tiene como primer argumento a la variable: consulta y como segundo argumento al objeto: conectar.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300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1A1479-583C-AE51-A3B8-6974359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9" y="106237"/>
            <a:ext cx="11359671" cy="66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8C04DE-224E-30D0-EFFD-39A081AD5AD9}"/>
              </a:ext>
            </a:extLst>
          </p:cNvPr>
          <p:cNvSpPr txBox="1"/>
          <p:nvPr/>
        </p:nvSpPr>
        <p:spPr>
          <a:xfrm>
            <a:off x="5832619" y="5755905"/>
            <a:ext cx="4314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objeto: dsorders de tipo: DataSet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7897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824D37-FB49-1791-16F6-4A8A059A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213064"/>
            <a:ext cx="11801522" cy="5850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368754-A370-1F3D-08ED-F4BC6C85798E}"/>
              </a:ext>
            </a:extLst>
          </p:cNvPr>
          <p:cNvSpPr txBox="1"/>
          <p:nvPr/>
        </p:nvSpPr>
        <p:spPr>
          <a:xfrm>
            <a:off x="2572745" y="6150388"/>
            <a:ext cx="70466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Por medio del método Fill, obtiene los resultados de la base de datos y los almacena en una tabla llamada: Orders, dentro del DataSet (dsorders).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58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65D02-DD54-0870-5C9F-D0E3672EFAB3}"/>
              </a:ext>
            </a:extLst>
          </p:cNvPr>
          <p:cNvSpPr txBox="1"/>
          <p:nvPr/>
        </p:nvSpPr>
        <p:spPr>
          <a:xfrm>
            <a:off x="488271" y="516958"/>
            <a:ext cx="1123025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</a:rPr>
              <a:t>OrderID, CustomerID, EmployeeID, OrderDate, ShipName, ShipAddress, ShipCity, </a:t>
            </a:r>
            <a:r>
              <a:rPr lang="es-PE" sz="4800" dirty="0">
                <a:solidFill>
                  <a:schemeClr val="bg1"/>
                </a:solidFill>
              </a:rPr>
              <a:t>ShipPostalCode, ShipCountry.</a:t>
            </a:r>
          </a:p>
          <a:p>
            <a:pPr algn="just"/>
            <a:endParaRPr lang="es-ES" sz="1400" dirty="0">
              <a:solidFill>
                <a:schemeClr val="bg1"/>
              </a:solidFill>
            </a:endParaRPr>
          </a:p>
          <a:p>
            <a:pPr algn="just"/>
            <a:r>
              <a:rPr lang="es-ES" sz="4800" dirty="0">
                <a:solidFill>
                  <a:schemeClr val="bg1"/>
                </a:solidFill>
              </a:rPr>
              <a:t>ID de pedido, ID de cliente, ID de empleado, fecha de pedido, nombre de envío, dirección de envío, ciudad de envío, código postal de envío, país de envío.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67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655129-13CF-3B20-7DF3-A297891F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110965"/>
            <a:ext cx="11922710" cy="6582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0A5DA-8B87-0DDE-5FEB-8388E845E1D7}"/>
              </a:ext>
            </a:extLst>
          </p:cNvPr>
          <p:cNvSpPr txBox="1"/>
          <p:nvPr/>
        </p:nvSpPr>
        <p:spPr>
          <a:xfrm>
            <a:off x="8052049" y="3575022"/>
            <a:ext cx="3728619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 Mono"/>
              </a:rPr>
              <a:t>Con el método: Rows.Count </a:t>
            </a:r>
            <a:r>
              <a:rPr lang="es-ES" b="0" i="0" dirty="0">
                <a:effectLst/>
                <a:latin typeface="Söhne Mono"/>
                <a:sym typeface="Wingdings" panose="05000000000000000000" pitchFamily="2" charset="2"/>
              </a:rPr>
              <a:t> Cuenta el numero de filas que contiene la tabla: Orders, que se encuentra en el DataSet (dsorders).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b="0" i="0" dirty="0">
              <a:effectLst/>
              <a:latin typeface="Söhne Mono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  <a:sym typeface="Wingdings" panose="05000000000000000000" pitchFamily="2" charset="2"/>
              </a:rPr>
              <a:t>El conteo debe ser mayor a cero, para verificar si hay al menos una fila en la tabla: Orders que se encuentra dentro del DataSet(dsorders).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101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5EB445C-9894-78FB-570A-FBC216B3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453586"/>
            <a:ext cx="11833933" cy="5915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C903FA-9EEA-266C-6BC1-682360A47A32}"/>
              </a:ext>
            </a:extLst>
          </p:cNvPr>
          <p:cNvSpPr txBox="1"/>
          <p:nvPr/>
        </p:nvSpPr>
        <p:spPr>
          <a:xfrm>
            <a:off x="2889682" y="5346126"/>
            <a:ext cx="47895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0" i="0" dirty="0">
                <a:effectLst/>
                <a:latin typeface="Söhne Mono"/>
              </a:rPr>
              <a:t>Si se cumple la condición, entonces se ejecuta al método: </a:t>
            </a:r>
            <a:r>
              <a:rPr lang="es-ES" b="0" i="0" dirty="0" err="1">
                <a:effectLst/>
                <a:latin typeface="Söhne Mono"/>
              </a:rPr>
              <a:t>Mostrar_Datos_Orders</a:t>
            </a:r>
            <a:r>
              <a:rPr lang="es-ES" b="0" i="0" dirty="0">
                <a:effectLst/>
                <a:latin typeface="Söhne Mono"/>
              </a:rPr>
              <a:t>, con el valor de la variable: indiceactual cuyo valor es cero, esto significa que muestra los datos de la primera fila.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209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50C0D53-9848-8696-A858-0867E934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0" y="265808"/>
            <a:ext cx="11851689" cy="6299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A5FB9D-223E-4F2E-6F87-B3FFD2AAACB3}"/>
              </a:ext>
            </a:extLst>
          </p:cNvPr>
          <p:cNvSpPr txBox="1"/>
          <p:nvPr/>
        </p:nvSpPr>
        <p:spPr>
          <a:xfrm>
            <a:off x="2534573" y="5633354"/>
            <a:ext cx="48694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crea un método: Mostrar_Datos_Orders de tipo void, con un parámetro índice de tipo entero.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8064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A6A5AAB2-539C-6890-1BE8-CBA2D278BD41}"/>
              </a:ext>
            </a:extLst>
          </p:cNvPr>
          <p:cNvGrpSpPr/>
          <p:nvPr/>
        </p:nvGrpSpPr>
        <p:grpSpPr>
          <a:xfrm>
            <a:off x="879740" y="105836"/>
            <a:ext cx="10432519" cy="5504849"/>
            <a:chOff x="879740" y="105836"/>
            <a:chExt cx="10432519" cy="550484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E692123-AD3D-9ABC-FA8F-9A63639C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740" y="105836"/>
              <a:ext cx="10432519" cy="55048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CFD26AB-BE81-3B05-8F43-B1F5BED407A5}"/>
                </a:ext>
              </a:extLst>
            </p:cNvPr>
            <p:cNvCxnSpPr>
              <a:cxnSpLocks/>
            </p:cNvCxnSpPr>
            <p:nvPr/>
          </p:nvCxnSpPr>
          <p:spPr>
            <a:xfrm>
              <a:off x="6445185" y="3683178"/>
              <a:ext cx="417254" cy="6846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335EA-6B2E-3788-3BCC-7DE70FFFBBB5}"/>
              </a:ext>
            </a:extLst>
          </p:cNvPr>
          <p:cNvSpPr txBox="1"/>
          <p:nvPr/>
        </p:nvSpPr>
        <p:spPr>
          <a:xfrm>
            <a:off x="4301437" y="4822050"/>
            <a:ext cx="62761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El valor de indiceactual es igual a cero y es enviado hacia el parámetro indice del método: </a:t>
            </a:r>
            <a:r>
              <a:rPr lang="es-ES" dirty="0" err="1">
                <a:latin typeface="Söhne Mono"/>
              </a:rPr>
              <a:t>Mostrar_Datos_Orders</a:t>
            </a:r>
            <a:r>
              <a:rPr lang="es-ES" dirty="0">
                <a:latin typeface="Söhne Mono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dirty="0">
              <a:latin typeface="Söhne Mon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Como el parámetro indice obtiene el valor igual a cero, cuando se ejecuta la aplicación, muestra en los cuadros de textos, los valor de la primera fila de la tabla: Orders, que se encuentra en el DataSet (dsorders).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4098773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FB01DB7-4EFF-B630-3929-E4B6CEE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7" y="127523"/>
            <a:ext cx="11771791" cy="645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A42B29-3B7C-DE08-7BA7-0EBAF85B4BE3}"/>
              </a:ext>
            </a:extLst>
          </p:cNvPr>
          <p:cNvSpPr txBox="1"/>
          <p:nvPr/>
        </p:nvSpPr>
        <p:spPr>
          <a:xfrm>
            <a:off x="3213346" y="5014529"/>
            <a:ext cx="822109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la variable indice es mayor o igual a cero y es menor que la cantidad total de filas de la tabla: Orders, que se encuentra en el DataSet(dsorders).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ambas condiciones son verdaderas, significa que indice está dentro del rango de los índices de filas válidos de la tabla: Orders.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valor de la variable índice no es un valor negativo y que no sea mayor o igual a la cantidad total de filas.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886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959D0A50-2AE9-F4F4-1E86-25428022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7" y="106533"/>
            <a:ext cx="11814285" cy="3957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7945F39-DD55-48F9-B5D5-0392E2748846}"/>
              </a:ext>
            </a:extLst>
          </p:cNvPr>
          <p:cNvSpPr txBox="1"/>
          <p:nvPr/>
        </p:nvSpPr>
        <p:spPr>
          <a:xfrm>
            <a:off x="3601534" y="2722111"/>
            <a:ext cx="732185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la condición en el if es verdadera (es decir, es un índice válido), se accede a la fila correspondiente de la tabla: Orders y se almacena en la variable row. 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Esto permite trabajar con los datos de esa fila de manera más conveniente.</a:t>
            </a:r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C52C6F-D4AC-57D9-D77D-653E1C6A5C43}"/>
              </a:ext>
            </a:extLst>
          </p:cNvPr>
          <p:cNvSpPr txBox="1"/>
          <p:nvPr/>
        </p:nvSpPr>
        <p:spPr>
          <a:xfrm>
            <a:off x="188326" y="4611823"/>
            <a:ext cx="118142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dsorders</a:t>
            </a:r>
            <a:r>
              <a:rPr lang="es-ES" dirty="0"/>
              <a:t>: Es el nombre del DataSet en el que previamente has cargado los datos de la tabla: Orders, desde la base de datos.</a:t>
            </a:r>
          </a:p>
          <a:p>
            <a:pPr algn="just"/>
            <a:endParaRPr lang="es-ES" dirty="0"/>
          </a:p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Tables["Orders"]</a:t>
            </a:r>
            <a:r>
              <a:rPr lang="es-ES" dirty="0"/>
              <a:t>: Accede a la tabla: Orders, dentro del DataSet. El DataSet puede contener múltiples tablas, y se esta especificando la tabla llamada: Orders.</a:t>
            </a:r>
          </a:p>
          <a:p>
            <a:pPr algn="just"/>
            <a:endParaRPr lang="es-ES" dirty="0"/>
          </a:p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Rows[indice]</a:t>
            </a:r>
            <a:r>
              <a:rPr lang="es-ES" dirty="0"/>
              <a:t>: Accede a una fila específica dentro de la tabla: Orders, utilizando el valor de indice. El índice representa la posición de la fila en la tabla, indice es una variable que se usa para determinar cuál fila se va a recuperar.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6236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1A8EE0C-06B6-52BF-78CB-65F6C3C4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9" y="119617"/>
            <a:ext cx="11842441" cy="581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D92F9CA-0328-F30F-D4A3-2AFA8AB5F3AF}"/>
              </a:ext>
            </a:extLst>
          </p:cNvPr>
          <p:cNvSpPr txBox="1"/>
          <p:nvPr/>
        </p:nvSpPr>
        <p:spPr>
          <a:xfrm>
            <a:off x="5050654" y="6349304"/>
            <a:ext cx="262852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0" i="0" dirty="0">
                <a:effectLst/>
                <a:latin typeface="Söhne Mono"/>
              </a:rPr>
              <a:t>Grabar el proyecto</a:t>
            </a:r>
            <a:endParaRPr lang="es-PE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921D4D-BE0A-C6B2-5FE3-04CD0DBE52E7}"/>
              </a:ext>
            </a:extLst>
          </p:cNvPr>
          <p:cNvSpPr txBox="1"/>
          <p:nvPr/>
        </p:nvSpPr>
        <p:spPr>
          <a:xfrm>
            <a:off x="3374784" y="4962794"/>
            <a:ext cx="84946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asigna el valor de la columna: OrderID, de la fila row al cuadro de texto: txtOrderID.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método .ToString(), se utiliza para convertir el valor de la columna en una cadena de texto para que pueda ser mostrado en el cuadro de texto y así con los demás es semejante con las demás columnas.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250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95C4E4-0B9C-C589-87E3-8DBF4566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9" y="82626"/>
            <a:ext cx="1216010" cy="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321859-982B-0098-10C6-088567D3837C}"/>
              </a:ext>
            </a:extLst>
          </p:cNvPr>
          <p:cNvSpPr txBox="1"/>
          <p:nvPr/>
        </p:nvSpPr>
        <p:spPr>
          <a:xfrm>
            <a:off x="1200892" y="263595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B32D1EE-4C37-444F-EAB0-9A9D1DB3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7" y="815213"/>
            <a:ext cx="11638626" cy="2783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37BAD2D5-3BD3-7943-AA05-D1AF1CFD3C7C}"/>
              </a:ext>
            </a:extLst>
          </p:cNvPr>
          <p:cNvGrpSpPr/>
          <p:nvPr/>
        </p:nvGrpSpPr>
        <p:grpSpPr>
          <a:xfrm>
            <a:off x="6030900" y="2726649"/>
            <a:ext cx="5699850" cy="4020377"/>
            <a:chOff x="5995388" y="2753283"/>
            <a:chExt cx="5699850" cy="4020377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5215125-849E-6977-75C8-19320AA2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5388" y="2753283"/>
              <a:ext cx="5699850" cy="40203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4875511E-B4ED-2E3D-5289-8A7E8C5EC67C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02" y="3357976"/>
              <a:ext cx="310718" cy="5917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9196D8-E6D3-C5CD-5EF0-837F1FABCE91}"/>
              </a:ext>
            </a:extLst>
          </p:cNvPr>
          <p:cNvSpPr txBox="1"/>
          <p:nvPr/>
        </p:nvSpPr>
        <p:spPr>
          <a:xfrm>
            <a:off x="963851" y="3923127"/>
            <a:ext cx="4900242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El valor de indiceactual es igual a cero y es enviado hacia el parámetro indice del método: Mostrar_Datos_Orders.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dirty="0">
              <a:latin typeface="Söhne Mon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Como el parámetro indice obtiene el valor igual a cero, cuando se ejecuta la aplicación, muestra en los cuadros de textos, los valores de la primera fila del DataTable(Orders), que se encuentra dentro del DataSet(dsorders).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815438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57D5263-BD76-EAFD-943F-FF146B473B16}"/>
              </a:ext>
            </a:extLst>
          </p:cNvPr>
          <p:cNvSpPr txBox="1"/>
          <p:nvPr/>
        </p:nvSpPr>
        <p:spPr>
          <a:xfrm>
            <a:off x="1253230" y="3253183"/>
            <a:ext cx="96855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 Mono"/>
              </a:rPr>
              <a:t>El valor de la variable: indiceactual es igual a cero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Se invoca al método: Mostrar_Datos_Orders, cuyo parámetro es el valor de la variable: indiceactual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1DC82F-98F6-7150-2AEA-29CB7078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5" y="550623"/>
            <a:ext cx="11851689" cy="260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80CDDA-C572-0F3E-C5C4-BC3D3FC40DED}"/>
              </a:ext>
            </a:extLst>
          </p:cNvPr>
          <p:cNvSpPr txBox="1"/>
          <p:nvPr/>
        </p:nvSpPr>
        <p:spPr>
          <a:xfrm>
            <a:off x="1873191" y="2345898"/>
            <a:ext cx="1935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btnprimero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4A3C833-8389-8E44-5295-A2BAA00C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5" y="3994199"/>
            <a:ext cx="11851689" cy="2433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66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6E46DBD-01A7-9456-AF26-DF8E6A34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3258196"/>
            <a:ext cx="11913833" cy="3417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77B74D-C80A-64E2-AB36-118B4EAF6035}"/>
              </a:ext>
            </a:extLst>
          </p:cNvPr>
          <p:cNvSpPr txBox="1"/>
          <p:nvPr/>
        </p:nvSpPr>
        <p:spPr>
          <a:xfrm>
            <a:off x="5612164" y="4478047"/>
            <a:ext cx="51919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Si el valor de la variable: indiceactual es mayor a cero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7B10C-F209-6A4E-7DFC-CD2B7CE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5" y="118611"/>
            <a:ext cx="11913833" cy="286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A3E00B2-AA1C-BFD5-F5E8-2C90DA64FB46}"/>
              </a:ext>
            </a:extLst>
          </p:cNvPr>
          <p:cNvSpPr txBox="1"/>
          <p:nvPr/>
        </p:nvSpPr>
        <p:spPr>
          <a:xfrm>
            <a:off x="2299317" y="2740433"/>
            <a:ext cx="29651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btnanterior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6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A1C51D-0B0E-F7FC-F664-A53138FB7317}"/>
              </a:ext>
            </a:extLst>
          </p:cNvPr>
          <p:cNvSpPr txBox="1"/>
          <p:nvPr/>
        </p:nvSpPr>
        <p:spPr>
          <a:xfrm>
            <a:off x="40086" y="2683089"/>
            <a:ext cx="3830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Proyecto08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Aplicacion08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Data08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C69861-F80D-2516-A32C-E8CA1489A6E9}"/>
              </a:ext>
            </a:extLst>
          </p:cNvPr>
          <p:cNvSpPr txBox="1"/>
          <p:nvPr/>
        </p:nvSpPr>
        <p:spPr>
          <a:xfrm>
            <a:off x="142043" y="52651"/>
            <a:ext cx="187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08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FA93D1-9A4B-5D64-FF04-1A9A3248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95" y="904345"/>
            <a:ext cx="8003100" cy="5034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133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FBC9F1-BB60-5C20-0C7A-D6EE0428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" y="81284"/>
            <a:ext cx="11956405" cy="3217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43F7BFA-509A-CB01-2974-697671214E25}"/>
              </a:ext>
            </a:extLst>
          </p:cNvPr>
          <p:cNvSpPr txBox="1"/>
          <p:nvPr/>
        </p:nvSpPr>
        <p:spPr>
          <a:xfrm>
            <a:off x="5040295" y="2034226"/>
            <a:ext cx="4543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Va </a:t>
            </a:r>
            <a:r>
              <a:rPr lang="es-ES" b="0" i="0" dirty="0">
                <a:effectLst/>
                <a:latin typeface="Söhne Mono"/>
              </a:rPr>
              <a:t>a la fila anterior, si no esta en la primera fila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FFEC2E-4950-59E8-E5B8-C84FFC5F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97" y="3455634"/>
            <a:ext cx="10576754" cy="3217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F2DB3FA-5490-47F1-C0D8-DD0F32917432}"/>
              </a:ext>
            </a:extLst>
          </p:cNvPr>
          <p:cNvSpPr txBox="1"/>
          <p:nvPr/>
        </p:nvSpPr>
        <p:spPr>
          <a:xfrm>
            <a:off x="9377777" y="5382235"/>
            <a:ext cx="22874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Se muestran los datos de la fila anterior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042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A8D280-142E-8598-5708-6C681FC1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561025"/>
            <a:ext cx="11922711" cy="2803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894E5A-0E57-E1F7-C1E1-534420B677CE}"/>
              </a:ext>
            </a:extLst>
          </p:cNvPr>
          <p:cNvSpPr txBox="1"/>
          <p:nvPr/>
        </p:nvSpPr>
        <p:spPr>
          <a:xfrm>
            <a:off x="2743201" y="3118788"/>
            <a:ext cx="3151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btnsiguiente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BD61B4-E153-9BDC-6454-7CFE0ABC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" y="3670816"/>
            <a:ext cx="11922711" cy="2699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414C69-0DF5-33F5-D349-89406CF7EC3B}"/>
              </a:ext>
            </a:extLst>
          </p:cNvPr>
          <p:cNvSpPr txBox="1"/>
          <p:nvPr/>
        </p:nvSpPr>
        <p:spPr>
          <a:xfrm>
            <a:off x="1384915" y="5216809"/>
            <a:ext cx="10342486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Para avanzar a la  fila siguiente de la tabla: Orders, primero se verifica si el valor de la variable indiceactual es menor que el índice de la última fila de la tabla: Orders:dsorders.Tables["Orders"].Rows.Count – 1.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Si es verdadero, significa que aún hay filas disponibles para avanzar.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3066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720AE9-20FD-54D2-78AF-5D803547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6" y="110968"/>
            <a:ext cx="11201585" cy="2847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B758D1-90D5-13DA-B900-CE634009FF16}"/>
              </a:ext>
            </a:extLst>
          </p:cNvPr>
          <p:cNvSpPr txBox="1"/>
          <p:nvPr/>
        </p:nvSpPr>
        <p:spPr>
          <a:xfrm>
            <a:off x="4538705" y="1517142"/>
            <a:ext cx="739288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Incrementa el valor de la variable: indiceactual para ir a la fila siguiente.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Aumenta el valor de la variable: indiceactual en uno, para que pase a la siguiente fila de la tabla: Orders.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B6C700-A680-2AB7-5E1F-6C8666CF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0" y="3106689"/>
            <a:ext cx="11226900" cy="3569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6FB4F-19A2-45E9-864E-7BF957AC8874}"/>
              </a:ext>
            </a:extLst>
          </p:cNvPr>
          <p:cNvSpPr txBox="1"/>
          <p:nvPr/>
        </p:nvSpPr>
        <p:spPr>
          <a:xfrm>
            <a:off x="8487051" y="5577893"/>
            <a:ext cx="36428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dirty="0"/>
              <a:t>Muestra los datos de la fila siguiente</a:t>
            </a:r>
          </a:p>
        </p:txBody>
      </p:sp>
    </p:spTree>
    <p:extLst>
      <p:ext uri="{BB962C8B-B14F-4D97-AF65-F5344CB8AC3E}">
        <p14:creationId xmlns:p14="http://schemas.microsoft.com/office/powerpoint/2010/main" val="2776631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9AE761-094A-AC5B-7872-299EEAD2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" y="244302"/>
            <a:ext cx="11999650" cy="2933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28D5E2-B41B-5F45-1E66-67D28C815994}"/>
              </a:ext>
            </a:extLst>
          </p:cNvPr>
          <p:cNvSpPr txBox="1"/>
          <p:nvPr/>
        </p:nvSpPr>
        <p:spPr>
          <a:xfrm>
            <a:off x="3737500" y="2958029"/>
            <a:ext cx="2876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btnultimo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674122-67BE-8A9B-0335-C29DACCE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3" y="3597679"/>
            <a:ext cx="11988373" cy="2794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F71390F-AC0A-2498-6347-E26C1035037E}"/>
              </a:ext>
            </a:extLst>
          </p:cNvPr>
          <p:cNvSpPr txBox="1"/>
          <p:nvPr/>
        </p:nvSpPr>
        <p:spPr>
          <a:xfrm>
            <a:off x="3978309" y="5655776"/>
            <a:ext cx="46319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Establece el valor de la variable indiceactual, en el índice de la última fila de la tabla: Orders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083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10BAE9-A8ED-6452-E7B7-6CCBEDC0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" y="3227681"/>
            <a:ext cx="1285875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BF43AC-96C6-4D03-8454-46AF7681FB42}"/>
              </a:ext>
            </a:extLst>
          </p:cNvPr>
          <p:cNvSpPr txBox="1"/>
          <p:nvPr/>
        </p:nvSpPr>
        <p:spPr>
          <a:xfrm>
            <a:off x="1644079" y="3270968"/>
            <a:ext cx="2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Código del botón: SALIR</a:t>
            </a:r>
            <a:endParaRPr lang="es-PE" dirty="0">
              <a:latin typeface="Söhne Mon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A7790F-C3AD-625E-E1ED-6AE8AEFF49B2}"/>
              </a:ext>
            </a:extLst>
          </p:cNvPr>
          <p:cNvSpPr txBox="1"/>
          <p:nvPr/>
        </p:nvSpPr>
        <p:spPr>
          <a:xfrm>
            <a:off x="4865904" y="6247427"/>
            <a:ext cx="3097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Söhne Mono"/>
              </a:rPr>
              <a:t>Grabar el proyecto</a:t>
            </a:r>
            <a:endParaRPr lang="es-PE" sz="2800" b="1" dirty="0">
              <a:latin typeface="Söhne Mon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91424-59C3-A0F2-5EC1-9A7119B3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6" y="112123"/>
            <a:ext cx="11937338" cy="2908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317773B-931A-5574-EF49-82DC3CEB2448}"/>
              </a:ext>
            </a:extLst>
          </p:cNvPr>
          <p:cNvSpPr txBox="1"/>
          <p:nvPr/>
        </p:nvSpPr>
        <p:spPr>
          <a:xfrm>
            <a:off x="8165584" y="2131510"/>
            <a:ext cx="37038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muestran los datos de la ultima fila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5160AA7-BECC-1688-593B-6F1AE686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6" y="3873148"/>
            <a:ext cx="11937338" cy="2141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256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529265-69A0-01C5-B610-5C5DC937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4" y="402225"/>
            <a:ext cx="1216010" cy="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671DA6-0C6D-6429-ADF5-228BAE419497}"/>
              </a:ext>
            </a:extLst>
          </p:cNvPr>
          <p:cNvSpPr txBox="1"/>
          <p:nvPr/>
        </p:nvSpPr>
        <p:spPr>
          <a:xfrm>
            <a:off x="1157867" y="583194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053E97-255B-60C6-39EF-B61486F5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" y="1133243"/>
            <a:ext cx="12001014" cy="256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3B3AB5-6CAB-3CBD-A45F-80C110274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2" y="3876047"/>
            <a:ext cx="12001014" cy="256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998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3DF109-4FA4-8C82-732C-CA541BDB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" y="878449"/>
            <a:ext cx="11958221" cy="256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3FCD03-E375-3BB0-9040-7B073E13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9" y="3621652"/>
            <a:ext cx="11958221" cy="256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005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C6925F-A187-BD6A-8553-A8E5CE65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" y="674264"/>
            <a:ext cx="11967098" cy="256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499827-C08E-9DAF-2BC1-7D58C20B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3" y="3388174"/>
            <a:ext cx="11967098" cy="256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254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862EF3F9-562C-6A0C-7F68-4AA28DC4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19D4F6-E5EF-62DE-5D55-28E30079A166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EAAD4F-EFA4-425B-614F-69469758CE0B}"/>
              </a:ext>
            </a:extLst>
          </p:cNvPr>
          <p:cNvSpPr txBox="1"/>
          <p:nvPr/>
        </p:nvSpPr>
        <p:spPr>
          <a:xfrm>
            <a:off x="683584" y="1760363"/>
            <a:ext cx="10955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5400" dirty="0">
                <a:solidFill>
                  <a:schemeClr val="bg1"/>
                </a:solidFill>
              </a:rPr>
              <a:t>Crear una aplicación de desplazamiento de registros con la tabla: </a:t>
            </a:r>
            <a:r>
              <a:rPr lang="es-PE" sz="5400" dirty="0">
                <a:solidFill>
                  <a:schemeClr val="bg1"/>
                </a:solidFill>
              </a:rPr>
              <a:t>Products</a:t>
            </a:r>
            <a:r>
              <a:rPr lang="en-US" sz="5400" dirty="0">
                <a:solidFill>
                  <a:schemeClr val="bg1"/>
                </a:solidFill>
              </a:rPr>
              <a:t> con </a:t>
            </a:r>
            <a:r>
              <a:rPr lang="es-PE" sz="5400" dirty="0">
                <a:solidFill>
                  <a:schemeClr val="bg1"/>
                </a:solidFill>
              </a:rPr>
              <a:t>datos desconectados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es-P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18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7364CDE5-202E-BC96-121D-27D7532A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887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D5A1A7-10A2-7B80-A4E8-C8038F72234B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FF9F34-472F-40D7-4593-06CFE922287A}"/>
              </a:ext>
            </a:extLst>
          </p:cNvPr>
          <p:cNvSpPr txBox="1"/>
          <p:nvPr/>
        </p:nvSpPr>
        <p:spPr>
          <a:xfrm>
            <a:off x="840418" y="1703084"/>
            <a:ext cx="10511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5400" dirty="0">
                <a:solidFill>
                  <a:schemeClr val="bg1"/>
                </a:solidFill>
              </a:rPr>
              <a:t>Crear una aplicación de desplazamiento de registros con la tabla: </a:t>
            </a:r>
            <a:r>
              <a:rPr lang="es-PE" sz="5400" dirty="0">
                <a:solidFill>
                  <a:schemeClr val="bg1"/>
                </a:solidFill>
              </a:rPr>
              <a:t>Suppliers</a:t>
            </a:r>
            <a:r>
              <a:rPr lang="en-US" sz="5400" dirty="0">
                <a:solidFill>
                  <a:schemeClr val="bg1"/>
                </a:solidFill>
              </a:rPr>
              <a:t> con </a:t>
            </a:r>
            <a:r>
              <a:rPr lang="es-PE" sz="5400" dirty="0">
                <a:solidFill>
                  <a:schemeClr val="bg1"/>
                </a:solidFill>
              </a:rPr>
              <a:t>datos desconectados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es-P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89977-E825-0DFF-6C5A-8D585475793C}"/>
              </a:ext>
            </a:extLst>
          </p:cNvPr>
          <p:cNvSpPr txBox="1"/>
          <p:nvPr/>
        </p:nvSpPr>
        <p:spPr>
          <a:xfrm>
            <a:off x="177553" y="140862"/>
            <a:ext cx="42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Microsoft SQL 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0476B7-75B8-D822-E37B-349767D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6" y="601935"/>
            <a:ext cx="11647111" cy="6115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719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C1B3DF19-7C5C-1CD3-FCC9-6D6BEEB1F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DCB955-969C-AEA1-56F4-C5D9431DC808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D8F367-8CE6-0A8D-5CC0-DF0E2F545CAC}"/>
              </a:ext>
            </a:extLst>
          </p:cNvPr>
          <p:cNvSpPr txBox="1"/>
          <p:nvPr/>
        </p:nvSpPr>
        <p:spPr>
          <a:xfrm>
            <a:off x="840418" y="1703084"/>
            <a:ext cx="10511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5400" dirty="0">
                <a:solidFill>
                  <a:schemeClr val="bg1"/>
                </a:solidFill>
              </a:rPr>
              <a:t>Crear una aplicación de desplazamiento de registros con la tabla: </a:t>
            </a:r>
            <a:r>
              <a:rPr lang="es-PE" sz="5400" dirty="0">
                <a:solidFill>
                  <a:schemeClr val="bg1"/>
                </a:solidFill>
              </a:rPr>
              <a:t>[Order Details]</a:t>
            </a:r>
            <a:r>
              <a:rPr lang="en-US" sz="5400" dirty="0">
                <a:solidFill>
                  <a:schemeClr val="bg1"/>
                </a:solidFill>
              </a:rPr>
              <a:t> con </a:t>
            </a:r>
            <a:r>
              <a:rPr lang="es-PE" sz="5400" dirty="0">
                <a:solidFill>
                  <a:schemeClr val="bg1"/>
                </a:solidFill>
              </a:rPr>
              <a:t>datos desconectados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es-P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9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CF2938-6A92-1E77-164E-7C531923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33" y="132700"/>
            <a:ext cx="9920495" cy="6543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754908-685E-1913-A130-399C3CD4F393}"/>
              </a:ext>
            </a:extLst>
          </p:cNvPr>
          <p:cNvSpPr txBox="1"/>
          <p:nvPr/>
        </p:nvSpPr>
        <p:spPr>
          <a:xfrm>
            <a:off x="5508729" y="2945574"/>
            <a:ext cx="4185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Nombre del servidor: (local) o . (punto)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4A3CEE-D992-044C-1466-36F796CA4D4F}"/>
              </a:ext>
            </a:extLst>
          </p:cNvPr>
          <p:cNvSpPr txBox="1"/>
          <p:nvPr/>
        </p:nvSpPr>
        <p:spPr>
          <a:xfrm>
            <a:off x="4835505" y="4482889"/>
            <a:ext cx="4423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Seleccionar la autenticación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8386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9A4FFE-AAD8-BEB7-E86C-5F3D76E1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1" y="136402"/>
            <a:ext cx="9944979" cy="656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11FCA8-D142-845A-6AA4-AB948AA2AE7D}"/>
              </a:ext>
            </a:extLst>
          </p:cNvPr>
          <p:cNvSpPr txBox="1"/>
          <p:nvPr/>
        </p:nvSpPr>
        <p:spPr>
          <a:xfrm>
            <a:off x="5490970" y="3993138"/>
            <a:ext cx="48337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En Login, digitar: sa (Sistema Administrativo)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01F395-E80C-BF08-E99C-1E0B3C2FF0B9}"/>
              </a:ext>
            </a:extLst>
          </p:cNvPr>
          <p:cNvSpPr txBox="1"/>
          <p:nvPr/>
        </p:nvSpPr>
        <p:spPr>
          <a:xfrm>
            <a:off x="5572349" y="4509522"/>
            <a:ext cx="2914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Digitar la contraseña: 123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DD55F3-6E6B-082D-AF63-670EAD32A1A9}"/>
              </a:ext>
            </a:extLst>
          </p:cNvPr>
          <p:cNvSpPr txBox="1"/>
          <p:nvPr/>
        </p:nvSpPr>
        <p:spPr>
          <a:xfrm>
            <a:off x="1756432" y="5568785"/>
            <a:ext cx="39252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Clic en el botón: Connect (Conectar)</a:t>
            </a:r>
          </a:p>
        </p:txBody>
      </p:sp>
    </p:spTree>
    <p:extLst>
      <p:ext uri="{BB962C8B-B14F-4D97-AF65-F5344CB8AC3E}">
        <p14:creationId xmlns:p14="http://schemas.microsoft.com/office/powerpoint/2010/main" val="4431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169D4C-6803-27E5-7520-282E9F9F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" y="92364"/>
            <a:ext cx="2514524" cy="876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53A352-6E53-2654-BB8A-70741120FB3E}"/>
              </a:ext>
            </a:extLst>
          </p:cNvPr>
          <p:cNvSpPr txBox="1"/>
          <p:nvPr/>
        </p:nvSpPr>
        <p:spPr>
          <a:xfrm>
            <a:off x="2592279" y="260480"/>
            <a:ext cx="24236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icono: New Query (Nueva Consulta)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2497EE-1B27-97A5-B910-E3A3D8D4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34" y="59761"/>
            <a:ext cx="2666258" cy="915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7FB944-4188-B99E-8BC3-453676A70B8A}"/>
              </a:ext>
            </a:extLst>
          </p:cNvPr>
          <p:cNvSpPr txBox="1"/>
          <p:nvPr/>
        </p:nvSpPr>
        <p:spPr>
          <a:xfrm>
            <a:off x="8119376" y="287114"/>
            <a:ext cx="21291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Activar la base de datos: Northwind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5DADBB-3AEA-C1E3-41B0-50B10A4D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75" y="1104112"/>
            <a:ext cx="10501482" cy="5657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01B64ED-653A-F881-A194-852B35FEAFDF}"/>
              </a:ext>
            </a:extLst>
          </p:cNvPr>
          <p:cNvSpPr txBox="1"/>
          <p:nvPr/>
        </p:nvSpPr>
        <p:spPr>
          <a:xfrm>
            <a:off x="7472039" y="1539735"/>
            <a:ext cx="3900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lista los registros de la tabla: Orders</a:t>
            </a:r>
          </a:p>
        </p:txBody>
      </p:sp>
    </p:spTree>
    <p:extLst>
      <p:ext uri="{BB962C8B-B14F-4D97-AF65-F5344CB8AC3E}">
        <p14:creationId xmlns:p14="http://schemas.microsoft.com/office/powerpoint/2010/main" val="70501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252E416-4771-DBED-4ABC-B9D79647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" y="175652"/>
            <a:ext cx="11973783" cy="651811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1C3FED-25C9-D7C6-F7FD-B6089EAC687B}"/>
              </a:ext>
            </a:extLst>
          </p:cNvPr>
          <p:cNvSpPr txBox="1"/>
          <p:nvPr/>
        </p:nvSpPr>
        <p:spPr>
          <a:xfrm>
            <a:off x="5140167" y="483879"/>
            <a:ext cx="39949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Grabar el script, hacia la carpeta: Data08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EF02B5-6813-C74C-9D06-484A97BD3EB9}"/>
              </a:ext>
            </a:extLst>
          </p:cNvPr>
          <p:cNvSpPr txBox="1"/>
          <p:nvPr/>
        </p:nvSpPr>
        <p:spPr>
          <a:xfrm>
            <a:off x="152390" y="5181647"/>
            <a:ext cx="3993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 la consulta: scriptconsulta08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E95F15-BE37-1D45-04C1-28FC9488F6FD}"/>
              </a:ext>
            </a:extLst>
          </p:cNvPr>
          <p:cNvSpPr txBox="1"/>
          <p:nvPr/>
        </p:nvSpPr>
        <p:spPr>
          <a:xfrm>
            <a:off x="7794600" y="5911095"/>
            <a:ext cx="3145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Save (Guardar)</a:t>
            </a:r>
          </a:p>
        </p:txBody>
      </p:sp>
    </p:spTree>
    <p:extLst>
      <p:ext uri="{BB962C8B-B14F-4D97-AF65-F5344CB8AC3E}">
        <p14:creationId xmlns:p14="http://schemas.microsoft.com/office/powerpoint/2010/main" val="2634243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</TotalTime>
  <Words>1671</Words>
  <Application>Microsoft Office PowerPoint</Application>
  <PresentationFormat>Panorámica</PresentationFormat>
  <Paragraphs>218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Söhne Mono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1468</cp:revision>
  <dcterms:created xsi:type="dcterms:W3CDTF">2019-07-10T17:30:38Z</dcterms:created>
  <dcterms:modified xsi:type="dcterms:W3CDTF">2023-09-06T00:08:58Z</dcterms:modified>
</cp:coreProperties>
</file>