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6" r:id="rId2"/>
    <p:sldId id="322" r:id="rId3"/>
    <p:sldId id="315" r:id="rId4"/>
    <p:sldId id="267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314" r:id="rId16"/>
    <p:sldId id="327" r:id="rId17"/>
    <p:sldId id="353" r:id="rId18"/>
    <p:sldId id="356" r:id="rId19"/>
    <p:sldId id="357" r:id="rId20"/>
    <p:sldId id="397" r:id="rId21"/>
    <p:sldId id="398" r:id="rId22"/>
    <p:sldId id="399" r:id="rId23"/>
    <p:sldId id="400" r:id="rId24"/>
    <p:sldId id="401" r:id="rId25"/>
    <p:sldId id="403" r:id="rId26"/>
    <p:sldId id="402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70" r:id="rId37"/>
    <p:sldId id="381" r:id="rId38"/>
    <p:sldId id="382" r:id="rId39"/>
    <p:sldId id="383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6/09/2023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FD613EB8-C64A-7EC5-A455-E6F742D6D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349A08-885D-C6BC-C434-F2A69D17DFE4}"/>
              </a:ext>
            </a:extLst>
          </p:cNvPr>
          <p:cNvSpPr txBox="1"/>
          <p:nvPr/>
        </p:nvSpPr>
        <p:spPr>
          <a:xfrm>
            <a:off x="648071" y="450091"/>
            <a:ext cx="11026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CONSULTAS DE DATOS SIN PARAMETROS</a:t>
            </a:r>
            <a:endParaRPr lang="es-P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571BDC-BB31-C627-9E55-E37A37FF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" y="2448530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D873F6-7219-3646-4B8F-148B4464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87590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0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7D612E-1AAB-DF4E-3330-53CAB45A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2" y="117720"/>
            <a:ext cx="10067370" cy="658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D1525E-53F3-DE7A-088A-465A9270AB15}"/>
              </a:ext>
            </a:extLst>
          </p:cNvPr>
          <p:cNvSpPr txBox="1"/>
          <p:nvPr/>
        </p:nvSpPr>
        <p:spPr>
          <a:xfrm>
            <a:off x="6640497" y="5564606"/>
            <a:ext cx="290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09071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81C52A-CAC7-EE70-E7F5-5A8FBB84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" y="87665"/>
            <a:ext cx="11740591" cy="175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B94F5A-28E4-500E-6AC8-B614DE9A14CD}"/>
              </a:ext>
            </a:extLst>
          </p:cNvPr>
          <p:cNvSpPr txBox="1"/>
          <p:nvPr/>
        </p:nvSpPr>
        <p:spPr>
          <a:xfrm>
            <a:off x="1509204" y="7878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6A6A79-4585-9B60-78B6-FB216DEB2C2C}"/>
              </a:ext>
            </a:extLst>
          </p:cNvPr>
          <p:cNvSpPr txBox="1"/>
          <p:nvPr/>
        </p:nvSpPr>
        <p:spPr>
          <a:xfrm>
            <a:off x="230820" y="76912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796F40-68DC-6B70-1968-02A7B1E5F2B3}"/>
              </a:ext>
            </a:extLst>
          </p:cNvPr>
          <p:cNvSpPr txBox="1"/>
          <p:nvPr/>
        </p:nvSpPr>
        <p:spPr>
          <a:xfrm>
            <a:off x="7733930" y="448119"/>
            <a:ext cx="2839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611D5A-7005-61C9-4AEF-9C012A55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6" y="1204539"/>
            <a:ext cx="8347726" cy="555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C21D2F-E8A6-BC26-B55C-6FF50F468378}"/>
              </a:ext>
            </a:extLst>
          </p:cNvPr>
          <p:cNvSpPr txBox="1"/>
          <p:nvPr/>
        </p:nvSpPr>
        <p:spPr>
          <a:xfrm>
            <a:off x="6329777" y="1468345"/>
            <a:ext cx="1253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DAFF6C-9C9C-C6CA-D083-C67D72D727F5}"/>
              </a:ext>
            </a:extLst>
          </p:cNvPr>
          <p:cNvSpPr txBox="1"/>
          <p:nvPr/>
        </p:nvSpPr>
        <p:spPr>
          <a:xfrm>
            <a:off x="1589104" y="3599967"/>
            <a:ext cx="4724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(.NET Framework)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5F8DB3-CE19-FC59-439E-28CC7B167CE4}"/>
              </a:ext>
            </a:extLst>
          </p:cNvPr>
          <p:cNvSpPr txBox="1"/>
          <p:nvPr/>
        </p:nvSpPr>
        <p:spPr>
          <a:xfrm>
            <a:off x="7395102" y="6269605"/>
            <a:ext cx="261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378173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B01896B-D3A5-ECBB-A8F2-FA8DC351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3" y="115822"/>
            <a:ext cx="9873746" cy="657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3A183B-4BFB-48A0-E841-F7CF77DEA1AC}"/>
              </a:ext>
            </a:extLst>
          </p:cNvPr>
          <p:cNvSpPr txBox="1"/>
          <p:nvPr/>
        </p:nvSpPr>
        <p:spPr>
          <a:xfrm>
            <a:off x="2777409" y="1553095"/>
            <a:ext cx="4280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AplicaConexion011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174F3F-D167-E8CE-98A0-6F86C8414DA5}"/>
              </a:ext>
            </a:extLst>
          </p:cNvPr>
          <p:cNvSpPr txBox="1"/>
          <p:nvPr/>
        </p:nvSpPr>
        <p:spPr>
          <a:xfrm>
            <a:off x="4119408" y="2119522"/>
            <a:ext cx="2942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6AE09C-036D-E028-4048-E425EC4C8EA9}"/>
              </a:ext>
            </a:extLst>
          </p:cNvPr>
          <p:cNvSpPr txBox="1"/>
          <p:nvPr/>
        </p:nvSpPr>
        <p:spPr>
          <a:xfrm>
            <a:off x="2884847" y="3720153"/>
            <a:ext cx="267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BE9E4A-F09D-253F-E32E-70CDB2B21948}"/>
              </a:ext>
            </a:extLst>
          </p:cNvPr>
          <p:cNvSpPr txBox="1"/>
          <p:nvPr/>
        </p:nvSpPr>
        <p:spPr>
          <a:xfrm>
            <a:off x="8696977" y="5762457"/>
            <a:ext cx="2308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CE0482A-95B5-66B0-1954-A29F3F9CF248}"/>
              </a:ext>
            </a:extLst>
          </p:cNvPr>
          <p:cNvSpPr txBox="1"/>
          <p:nvPr/>
        </p:nvSpPr>
        <p:spPr>
          <a:xfrm>
            <a:off x="64617" y="70115"/>
            <a:ext cx="240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7690A-2FE2-9F68-1960-20DACE6B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4" y="533571"/>
            <a:ext cx="10671825" cy="6235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97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082648-CC01-8A3E-A497-48743750181B}"/>
              </a:ext>
            </a:extLst>
          </p:cNvPr>
          <p:cNvSpPr txBox="1"/>
          <p:nvPr/>
        </p:nvSpPr>
        <p:spPr>
          <a:xfrm>
            <a:off x="4628966" y="878279"/>
            <a:ext cx="2934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Formulario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C559CE-F21C-3645-2B4F-DC7B8FD8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12420"/>
              </p:ext>
            </p:extLst>
          </p:nvPr>
        </p:nvGraphicFramePr>
        <p:xfrm>
          <a:off x="285564" y="1340029"/>
          <a:ext cx="11620870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98811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892205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frmlistado01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DE LA TABLA CUSTOMERS</a:t>
                      </a:r>
                      <a:endParaRPr lang="es-PE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9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StartPosition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CenterScreen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0450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10C036E-8322-87B8-F77A-D2038B0431ED}"/>
              </a:ext>
            </a:extLst>
          </p:cNvPr>
          <p:cNvSpPr txBox="1"/>
          <p:nvPr/>
        </p:nvSpPr>
        <p:spPr>
          <a:xfrm>
            <a:off x="4551284" y="3189059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DataGridView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3A3DD2-C79F-88F2-0C1A-B5C4D4EFE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96250"/>
              </p:ext>
            </p:extLst>
          </p:nvPr>
        </p:nvGraphicFramePr>
        <p:xfrm>
          <a:off x="2977185" y="3650809"/>
          <a:ext cx="6237628" cy="853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dgvlistado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71C2AF1-B573-CE15-186F-723BB2291037}"/>
              </a:ext>
            </a:extLst>
          </p:cNvPr>
          <p:cNvSpPr txBox="1"/>
          <p:nvPr/>
        </p:nvSpPr>
        <p:spPr>
          <a:xfrm>
            <a:off x="4693330" y="4688893"/>
            <a:ext cx="2805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Button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7F665E-4C5E-D09C-7A5E-289EB3B37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50701"/>
              </p:ext>
            </p:extLst>
          </p:nvPr>
        </p:nvGraphicFramePr>
        <p:xfrm>
          <a:off x="905414" y="5136334"/>
          <a:ext cx="10381171" cy="609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35166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2223560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  <a:gridCol w="2149442">
                  <a:extLst>
                    <a:ext uri="{9D8B030D-6E8A-4147-A177-3AD203B41FA5}">
                      <a16:colId xmlns:a16="http://schemas.microsoft.com/office/drawing/2014/main" val="2076280323"/>
                    </a:ext>
                  </a:extLst>
                </a:gridCol>
                <a:gridCol w="4373003">
                  <a:extLst>
                    <a:ext uri="{9D8B030D-6E8A-4147-A177-3AD203B41FA5}">
                      <a16:colId xmlns:a16="http://schemas.microsoft.com/office/drawing/2014/main" val="223800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15,75pt;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86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3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8E206A-5D43-F16C-DAEB-265828C8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" y="556808"/>
            <a:ext cx="11789996" cy="5392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F0D8D2-F1DF-468D-F19C-69CEE31444C0}"/>
              </a:ext>
            </a:extLst>
          </p:cNvPr>
          <p:cNvSpPr txBox="1"/>
          <p:nvPr/>
        </p:nvSpPr>
        <p:spPr>
          <a:xfrm>
            <a:off x="5700019" y="1390189"/>
            <a:ext cx="413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921793-3FD0-AA4E-9A41-16D6E61F2444}"/>
              </a:ext>
            </a:extLst>
          </p:cNvPr>
          <p:cNvSpPr txBox="1"/>
          <p:nvPr/>
        </p:nvSpPr>
        <p:spPr>
          <a:xfrm>
            <a:off x="6927545" y="2907986"/>
            <a:ext cx="4766755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System.Data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0038A9-321E-7CA7-6B61-27E59AEE51B2}"/>
              </a:ext>
            </a:extLst>
          </p:cNvPr>
          <p:cNvSpPr txBox="1"/>
          <p:nvPr/>
        </p:nvSpPr>
        <p:spPr>
          <a:xfrm>
            <a:off x="3431789" y="5949611"/>
            <a:ext cx="56598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dirty="0"/>
              <a:t>System.Windows.Forms</a:t>
            </a:r>
          </a:p>
        </p:txBody>
      </p:sp>
    </p:spTree>
    <p:extLst>
      <p:ext uri="{BB962C8B-B14F-4D97-AF65-F5344CB8AC3E}">
        <p14:creationId xmlns:p14="http://schemas.microsoft.com/office/powerpoint/2010/main" val="279450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1A6EF3-3F07-A8FE-ACFA-8E3BD17F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0" y="375084"/>
            <a:ext cx="11686013" cy="586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65145B-51FD-4F3D-7C05-230139E980D9}"/>
              </a:ext>
            </a:extLst>
          </p:cNvPr>
          <p:cNvSpPr txBox="1"/>
          <p:nvPr/>
        </p:nvSpPr>
        <p:spPr>
          <a:xfrm>
            <a:off x="9341837" y="5490976"/>
            <a:ext cx="22523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b="0" i="0" dirty="0">
                <a:effectLst/>
                <a:latin typeface="Söhne Mono"/>
              </a:rPr>
              <a:t>System.Data.SqlClient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56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EFE1CB-9874-0C88-AB66-DEEA869E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606318"/>
            <a:ext cx="11851685" cy="5368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728DE6-B8D7-1E9D-2030-C7B21DD11C3D}"/>
              </a:ext>
            </a:extLst>
          </p:cNvPr>
          <p:cNvSpPr txBox="1"/>
          <p:nvPr/>
        </p:nvSpPr>
        <p:spPr>
          <a:xfrm>
            <a:off x="5956173" y="4140958"/>
            <a:ext cx="59310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cadena de tipo string, la cual contiene la cadena de conexión a la base de datos: Northwind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224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A6B097-8835-CE12-EED7-4D3366E5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" y="835196"/>
            <a:ext cx="11878324" cy="540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49BDA8-898B-FB8B-B790-01B5EAC0F4FC}"/>
              </a:ext>
            </a:extLst>
          </p:cNvPr>
          <p:cNvSpPr txBox="1"/>
          <p:nvPr/>
        </p:nvSpPr>
        <p:spPr>
          <a:xfrm>
            <a:off x="7513467" y="4057093"/>
            <a:ext cx="30332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conectar de tipo SqlConnection</a:t>
            </a:r>
          </a:p>
        </p:txBody>
      </p:sp>
    </p:spTree>
    <p:extLst>
      <p:ext uri="{BB962C8B-B14F-4D97-AF65-F5344CB8AC3E}">
        <p14:creationId xmlns:p14="http://schemas.microsoft.com/office/powerpoint/2010/main" val="126315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DE2E668-B294-5AA6-81B4-6D9E6110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881899"/>
            <a:ext cx="11812295" cy="4704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E65540-6694-F279-4416-29B12D9040B4}"/>
              </a:ext>
            </a:extLst>
          </p:cNvPr>
          <p:cNvSpPr txBox="1"/>
          <p:nvPr/>
        </p:nvSpPr>
        <p:spPr>
          <a:xfrm>
            <a:off x="7770919" y="3390899"/>
            <a:ext cx="31752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adaptador de tipo SqlDataAdapter</a:t>
            </a:r>
          </a:p>
        </p:txBody>
      </p:sp>
    </p:spTree>
    <p:extLst>
      <p:ext uri="{BB962C8B-B14F-4D97-AF65-F5344CB8AC3E}">
        <p14:creationId xmlns:p14="http://schemas.microsoft.com/office/powerpoint/2010/main" val="11711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65D02-DD54-0870-5C9F-D0E3672EFAB3}"/>
              </a:ext>
            </a:extLst>
          </p:cNvPr>
          <p:cNvSpPr txBox="1"/>
          <p:nvPr/>
        </p:nvSpPr>
        <p:spPr>
          <a:xfrm>
            <a:off x="972844" y="1201070"/>
            <a:ext cx="104416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Ejercicio 011</a:t>
            </a:r>
          </a:p>
          <a:p>
            <a:pPr algn="just"/>
            <a:endParaRPr lang="es-ES" sz="1200" dirty="0">
              <a:solidFill>
                <a:schemeClr val="bg1"/>
              </a:solidFill>
            </a:endParaRPr>
          </a:p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Customers, hacia el componente: DatagridView con datos conectados.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4362B01-CE88-05A5-271D-CF0F1498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834549"/>
            <a:ext cx="11798423" cy="5082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DB3994-EDA3-17DC-4A2B-1F5480A770F1}"/>
              </a:ext>
            </a:extLst>
          </p:cNvPr>
          <p:cNvSpPr txBox="1"/>
          <p:nvPr/>
        </p:nvSpPr>
        <p:spPr>
          <a:xfrm>
            <a:off x="6936418" y="3852536"/>
            <a:ext cx="4693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dtlistado de tipo DataTable</a:t>
            </a:r>
          </a:p>
        </p:txBody>
      </p:sp>
    </p:spTree>
    <p:extLst>
      <p:ext uri="{BB962C8B-B14F-4D97-AF65-F5344CB8AC3E}">
        <p14:creationId xmlns:p14="http://schemas.microsoft.com/office/powerpoint/2010/main" val="181503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79FB403-F665-551B-7199-804ED1D3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1" y="99292"/>
            <a:ext cx="11462806" cy="6619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B806A0-13E7-6B71-26D2-C06BF2A5E9C3}"/>
              </a:ext>
            </a:extLst>
          </p:cNvPr>
          <p:cNvSpPr txBox="1"/>
          <p:nvPr/>
        </p:nvSpPr>
        <p:spPr>
          <a:xfrm>
            <a:off x="3637124" y="4196574"/>
            <a:ext cx="3453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En el evento: Load, del formulario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B3E88A-C580-9731-BC90-73F45E903C30}"/>
              </a:ext>
            </a:extLst>
          </p:cNvPr>
          <p:cNvSpPr txBox="1"/>
          <p:nvPr/>
        </p:nvSpPr>
        <p:spPr>
          <a:xfrm>
            <a:off x="7081213" y="5187729"/>
            <a:ext cx="4489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al método: Cargar_Datos_Customers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400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02910F-8ABE-EEDA-29EA-55CD83E1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" y="113215"/>
            <a:ext cx="11798319" cy="6568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379917-61AF-83C4-FBEC-C545CCF34471}"/>
              </a:ext>
            </a:extLst>
          </p:cNvPr>
          <p:cNvSpPr txBox="1"/>
          <p:nvPr/>
        </p:nvSpPr>
        <p:spPr>
          <a:xfrm>
            <a:off x="4156148" y="5083924"/>
            <a:ext cx="4544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método: Cargar_Datos_Customers()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67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C0EF49-F4CD-BAD3-D678-C9EFA515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5" y="115409"/>
            <a:ext cx="11888587" cy="6525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2F7FF9-9474-8F3C-00CD-E46D7F0A8F81}"/>
              </a:ext>
            </a:extLst>
          </p:cNvPr>
          <p:cNvSpPr txBox="1"/>
          <p:nvPr/>
        </p:nvSpPr>
        <p:spPr>
          <a:xfrm>
            <a:off x="4119235" y="3208822"/>
            <a:ext cx="49359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utiliza try…catch, para el manejo de excepciones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371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51F7D0-6016-95B1-2830-B1C4CAA7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5" y="475093"/>
            <a:ext cx="11784257" cy="5907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7B057C-465E-D0F2-449A-67F3232F4377}"/>
              </a:ext>
            </a:extLst>
          </p:cNvPr>
          <p:cNvSpPr txBox="1"/>
          <p:nvPr/>
        </p:nvSpPr>
        <p:spPr>
          <a:xfrm>
            <a:off x="5871414" y="1692802"/>
            <a:ext cx="49415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crea un objeto: conectar de tipo SqlConnection, contiene como argumento a la variable: cadena, que permite realizar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601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2D8D36-2B1A-81C7-0C77-03ABCD4B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2" y="173253"/>
            <a:ext cx="11706337" cy="6556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1AB275-8F8C-550B-5A64-B5B4BA32FDA0}"/>
              </a:ext>
            </a:extLst>
          </p:cNvPr>
          <p:cNvSpPr txBox="1"/>
          <p:nvPr/>
        </p:nvSpPr>
        <p:spPr>
          <a:xfrm>
            <a:off x="4596850" y="3690411"/>
            <a:ext cx="36860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Por medio del método: Open, se abre la conexión a la base de 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2846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A92D696-BA9B-A6C7-90A3-7EEBC01C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7" y="97285"/>
            <a:ext cx="11888696" cy="6596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86457E-68BC-0ED2-7722-E7CD6628FC22}"/>
              </a:ext>
            </a:extLst>
          </p:cNvPr>
          <p:cNvSpPr txBox="1"/>
          <p:nvPr/>
        </p:nvSpPr>
        <p:spPr>
          <a:xfrm>
            <a:off x="6081203" y="3767313"/>
            <a:ext cx="45187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consulta de tipo string, la cual contiene la sentencia Transact SQL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942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847D16-DE50-A107-6CC7-2B8FA9D1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" y="414753"/>
            <a:ext cx="11895732" cy="5923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F85B29-4AEA-E9F9-7F74-E51B7C0B25D2}"/>
              </a:ext>
            </a:extLst>
          </p:cNvPr>
          <p:cNvSpPr txBox="1"/>
          <p:nvPr/>
        </p:nvSpPr>
        <p:spPr>
          <a:xfrm>
            <a:off x="7155399" y="3916790"/>
            <a:ext cx="40748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crea un objeto: adaptador de tipo SqlDataAdapter, tiene como primer argumento a la variable: consulta y como segundo argumento al objeto: conectar.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685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B78873-D554-B2D5-BAFE-BE3E0F97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" y="310861"/>
            <a:ext cx="11701925" cy="620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40E3BE-D4F8-F804-7562-3419D31DF5AE}"/>
              </a:ext>
            </a:extLst>
          </p:cNvPr>
          <p:cNvSpPr txBox="1"/>
          <p:nvPr/>
        </p:nvSpPr>
        <p:spPr>
          <a:xfrm>
            <a:off x="8452718" y="3526656"/>
            <a:ext cx="27420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crea un objeto: dtlistado de tipo DataTable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7929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2EFF30-E77B-8FFD-0C63-E2D2DC08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31175"/>
            <a:ext cx="11572875" cy="6524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C0854E-0242-E331-A4E0-085565E47C51}"/>
              </a:ext>
            </a:extLst>
          </p:cNvPr>
          <p:cNvSpPr txBox="1"/>
          <p:nvPr/>
        </p:nvSpPr>
        <p:spPr>
          <a:xfrm>
            <a:off x="8227817" y="3601632"/>
            <a:ext cx="33486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0" i="0" dirty="0">
                <a:effectLst/>
                <a:latin typeface="Söhne Mono"/>
              </a:rPr>
              <a:t>Por medio del método Fill, se obtiene los resultados de la base de datos y lo almacena hacia una tabla: dtlistado (DataTable).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712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A1C51D-0B0E-F7FC-F664-A53138FB7317}"/>
              </a:ext>
            </a:extLst>
          </p:cNvPr>
          <p:cNvSpPr txBox="1"/>
          <p:nvPr/>
        </p:nvSpPr>
        <p:spPr>
          <a:xfrm>
            <a:off x="31208" y="2656458"/>
            <a:ext cx="3954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Proyecto011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Aplicacion011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Data011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C69861-F80D-2516-A32C-E8CA1489A6E9}"/>
              </a:ext>
            </a:extLst>
          </p:cNvPr>
          <p:cNvSpPr txBox="1"/>
          <p:nvPr/>
        </p:nvSpPr>
        <p:spPr>
          <a:xfrm>
            <a:off x="142043" y="52651"/>
            <a:ext cx="205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011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8102B-93DD-897D-CF24-249B7E7D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41" y="1064262"/>
            <a:ext cx="8093786" cy="5087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13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CDD9D4-7D2C-27FB-AA96-728C4149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7654"/>
            <a:ext cx="11668125" cy="6596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94BBFF-C7CD-BDE0-42B4-03D7EF6141EF}"/>
              </a:ext>
            </a:extLst>
          </p:cNvPr>
          <p:cNvSpPr txBox="1"/>
          <p:nvPr/>
        </p:nvSpPr>
        <p:spPr>
          <a:xfrm>
            <a:off x="967666" y="3597222"/>
            <a:ext cx="3053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b="0" i="0">
                <a:solidFill>
                  <a:schemeClr val="dk1"/>
                </a:solidFill>
                <a:effectLst/>
                <a:latin typeface="Söhne Mono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s-ES" dirty="0"/>
              <a:t>Asigna el DataTable (dtlistado), como origen de datos del DataGridView (dgvlistado).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300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441824-A9CF-19FC-629E-AC18BDFA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179257"/>
            <a:ext cx="11825056" cy="6375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9063B7-785A-8E52-8DDC-D0F0FD2E527B}"/>
              </a:ext>
            </a:extLst>
          </p:cNvPr>
          <p:cNvSpPr txBox="1"/>
          <p:nvPr/>
        </p:nvSpPr>
        <p:spPr>
          <a:xfrm>
            <a:off x="7233519" y="4489398"/>
            <a:ext cx="2922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envía un mensaje de error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789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F47776-AF64-6D9C-3DA7-93E96352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3" y="97654"/>
            <a:ext cx="10421117" cy="6631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CE706D-69F2-2571-C1BB-5935893A4044}"/>
              </a:ext>
            </a:extLst>
          </p:cNvPr>
          <p:cNvSpPr txBox="1"/>
          <p:nvPr/>
        </p:nvSpPr>
        <p:spPr>
          <a:xfrm>
            <a:off x="7022230" y="5322140"/>
            <a:ext cx="30095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b="0" i="0">
                <a:solidFill>
                  <a:schemeClr val="dk1"/>
                </a:solidFill>
                <a:effectLst/>
                <a:latin typeface="Söhne Mono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Se crea un método: Cerrar_Conexion, de tipo void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587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621F38-CFA4-81CC-ED34-1352ADEB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650651"/>
            <a:ext cx="11567604" cy="5414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1CCA0B-1BC7-C0AC-76F7-DC5D273BFC4B}"/>
              </a:ext>
            </a:extLst>
          </p:cNvPr>
          <p:cNvSpPr txBox="1"/>
          <p:nvPr/>
        </p:nvSpPr>
        <p:spPr>
          <a:xfrm>
            <a:off x="5406500" y="4294118"/>
            <a:ext cx="447434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Verifica si la conexión no es nula y además, se comprueba el estado de la conexión para asegurarse de que esté abierta.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1019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BD63CB5-57C9-A085-21DB-CF491C2A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9" y="758022"/>
            <a:ext cx="11878325" cy="5430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26F816-FD23-41A4-3CD7-D06AFE724C87}"/>
              </a:ext>
            </a:extLst>
          </p:cNvPr>
          <p:cNvSpPr txBox="1"/>
          <p:nvPr/>
        </p:nvSpPr>
        <p:spPr>
          <a:xfrm>
            <a:off x="6210666" y="4560445"/>
            <a:ext cx="31641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Con el método: Close, se cierra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209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D952293-2946-A4A3-54EE-2C26DCE7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0" y="120504"/>
            <a:ext cx="1285875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06C9C2-676A-8EC7-07E8-62D5477ECEF9}"/>
              </a:ext>
            </a:extLst>
          </p:cNvPr>
          <p:cNvSpPr txBox="1"/>
          <p:nvPr/>
        </p:nvSpPr>
        <p:spPr>
          <a:xfrm>
            <a:off x="1528670" y="163791"/>
            <a:ext cx="2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Código del botón: SALIR</a:t>
            </a:r>
            <a:endParaRPr lang="es-PE" dirty="0">
              <a:latin typeface="Söhne Mon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9C2BDC-C303-0228-1598-5C032E9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250" y="1312599"/>
            <a:ext cx="8391525" cy="140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29ADDC-85E3-B2E6-44E4-797751A2E81B}"/>
              </a:ext>
            </a:extLst>
          </p:cNvPr>
          <p:cNvSpPr txBox="1"/>
          <p:nvPr/>
        </p:nvSpPr>
        <p:spPr>
          <a:xfrm>
            <a:off x="5624740" y="2052961"/>
            <a:ext cx="38388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al método: Cerrar_Conexion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C18228-A882-02B1-62CD-5999AA6B8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250" y="2913262"/>
            <a:ext cx="8391525" cy="2114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AAF293E-18E6-3121-15B6-A6CD4017BEDF}"/>
              </a:ext>
            </a:extLst>
          </p:cNvPr>
          <p:cNvSpPr txBox="1"/>
          <p:nvPr/>
        </p:nvSpPr>
        <p:spPr>
          <a:xfrm>
            <a:off x="4800329" y="6167525"/>
            <a:ext cx="3097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Söhne Mono"/>
              </a:rPr>
              <a:t>Grabar el proyecto</a:t>
            </a:r>
            <a:endParaRPr lang="es-PE" sz="2800" b="1" dirty="0">
              <a:latin typeface="Söhne Mono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58577E-0523-5C41-7CDB-2A8A6829D58B}"/>
              </a:ext>
            </a:extLst>
          </p:cNvPr>
          <p:cNvSpPr txBox="1"/>
          <p:nvPr/>
        </p:nvSpPr>
        <p:spPr>
          <a:xfrm>
            <a:off x="5825577" y="4360927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Se cierra la aplicación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058064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295193-C497-DC4B-BB0D-933D12F0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8" y="118139"/>
            <a:ext cx="1216010" cy="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9900B51-A64F-3375-3766-AD4A7D59E11E}"/>
              </a:ext>
            </a:extLst>
          </p:cNvPr>
          <p:cNvSpPr txBox="1"/>
          <p:nvPr/>
        </p:nvSpPr>
        <p:spPr>
          <a:xfrm>
            <a:off x="1220011" y="299108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5470A6-FC0C-A091-DFD8-59F3264B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19" y="858287"/>
            <a:ext cx="10032600" cy="5832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86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862EF3F9-562C-6A0C-7F68-4AA28DC4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19D4F6-E5EF-62DE-5D55-28E30079A166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0E1C1E-5B8E-D8AD-3D39-62C2E57D5623}"/>
              </a:ext>
            </a:extLst>
          </p:cNvPr>
          <p:cNvSpPr txBox="1"/>
          <p:nvPr/>
        </p:nvSpPr>
        <p:spPr>
          <a:xfrm>
            <a:off x="712432" y="1905506"/>
            <a:ext cx="1079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Orders, hacia el componente: DatagridView con datos conectados.</a:t>
            </a:r>
          </a:p>
        </p:txBody>
      </p:sp>
    </p:spTree>
    <p:extLst>
      <p:ext uri="{BB962C8B-B14F-4D97-AF65-F5344CB8AC3E}">
        <p14:creationId xmlns:p14="http://schemas.microsoft.com/office/powerpoint/2010/main" val="228261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7364CDE5-202E-BC96-121D-27D7532A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887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D5A1A7-10A2-7B80-A4E8-C8038F72234B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530723-3396-3573-6090-9B4B9605506B}"/>
              </a:ext>
            </a:extLst>
          </p:cNvPr>
          <p:cNvSpPr txBox="1"/>
          <p:nvPr/>
        </p:nvSpPr>
        <p:spPr>
          <a:xfrm>
            <a:off x="730188" y="1923262"/>
            <a:ext cx="1079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Suppliers, hacia el componente: DatagridView con datos conectados.</a:t>
            </a:r>
          </a:p>
        </p:txBody>
      </p:sp>
    </p:spTree>
    <p:extLst>
      <p:ext uri="{BB962C8B-B14F-4D97-AF65-F5344CB8AC3E}">
        <p14:creationId xmlns:p14="http://schemas.microsoft.com/office/powerpoint/2010/main" val="691185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C1B3DF19-7C5C-1CD3-FCC9-6D6BEEB1F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DCB955-969C-AEA1-56F4-C5D9431DC808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A93914-F9B2-11AE-4D8A-969E37EA87E3}"/>
              </a:ext>
            </a:extLst>
          </p:cNvPr>
          <p:cNvSpPr txBox="1"/>
          <p:nvPr/>
        </p:nvSpPr>
        <p:spPr>
          <a:xfrm>
            <a:off x="730188" y="1985408"/>
            <a:ext cx="1079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[Order Details], hacia el componente: DatagridView con datos conectados.</a:t>
            </a:r>
          </a:p>
        </p:txBody>
      </p:sp>
    </p:spTree>
    <p:extLst>
      <p:ext uri="{BB962C8B-B14F-4D97-AF65-F5344CB8AC3E}">
        <p14:creationId xmlns:p14="http://schemas.microsoft.com/office/powerpoint/2010/main" val="299359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89977-E825-0DFF-6C5A-8D585475793C}"/>
              </a:ext>
            </a:extLst>
          </p:cNvPr>
          <p:cNvSpPr txBox="1"/>
          <p:nvPr/>
        </p:nvSpPr>
        <p:spPr>
          <a:xfrm>
            <a:off x="177553" y="140862"/>
            <a:ext cx="42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Microsoft SQL 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0476B7-75B8-D822-E37B-349767D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6" y="601935"/>
            <a:ext cx="11647111" cy="6115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7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CF2938-6A92-1E77-164E-7C531923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33" y="132700"/>
            <a:ext cx="9920495" cy="6543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754908-685E-1913-A130-399C3CD4F393}"/>
              </a:ext>
            </a:extLst>
          </p:cNvPr>
          <p:cNvSpPr txBox="1"/>
          <p:nvPr/>
        </p:nvSpPr>
        <p:spPr>
          <a:xfrm>
            <a:off x="5508729" y="2945574"/>
            <a:ext cx="4185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Nombre del servidor: (local) o . (punto)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4A3CEE-D992-044C-1466-36F796CA4D4F}"/>
              </a:ext>
            </a:extLst>
          </p:cNvPr>
          <p:cNvSpPr txBox="1"/>
          <p:nvPr/>
        </p:nvSpPr>
        <p:spPr>
          <a:xfrm>
            <a:off x="4835505" y="4482889"/>
            <a:ext cx="4423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Seleccionar la autenticación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8386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9A4FFE-AAD8-BEB7-E86C-5F3D76E1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1" y="136402"/>
            <a:ext cx="9944979" cy="656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11FCA8-D142-845A-6AA4-AB948AA2AE7D}"/>
              </a:ext>
            </a:extLst>
          </p:cNvPr>
          <p:cNvSpPr txBox="1"/>
          <p:nvPr/>
        </p:nvSpPr>
        <p:spPr>
          <a:xfrm>
            <a:off x="5490970" y="3993138"/>
            <a:ext cx="48337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En Login, digitar: sa (Sistema Administrativo)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01F395-E80C-BF08-E99C-1E0B3C2FF0B9}"/>
              </a:ext>
            </a:extLst>
          </p:cNvPr>
          <p:cNvSpPr txBox="1"/>
          <p:nvPr/>
        </p:nvSpPr>
        <p:spPr>
          <a:xfrm>
            <a:off x="5572349" y="4509522"/>
            <a:ext cx="2914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Digitar la contraseña: 123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DD55F3-6E6B-082D-AF63-670EAD32A1A9}"/>
              </a:ext>
            </a:extLst>
          </p:cNvPr>
          <p:cNvSpPr txBox="1"/>
          <p:nvPr/>
        </p:nvSpPr>
        <p:spPr>
          <a:xfrm>
            <a:off x="1756432" y="5568785"/>
            <a:ext cx="39252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Clic en el botón: Connect (Conectar)</a:t>
            </a:r>
          </a:p>
        </p:txBody>
      </p:sp>
    </p:spTree>
    <p:extLst>
      <p:ext uri="{BB962C8B-B14F-4D97-AF65-F5344CB8AC3E}">
        <p14:creationId xmlns:p14="http://schemas.microsoft.com/office/powerpoint/2010/main" val="4431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169D4C-6803-27E5-7520-282E9F9F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7" y="92364"/>
            <a:ext cx="2514524" cy="876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53A352-6E53-2654-BB8A-70741120FB3E}"/>
              </a:ext>
            </a:extLst>
          </p:cNvPr>
          <p:cNvSpPr txBox="1"/>
          <p:nvPr/>
        </p:nvSpPr>
        <p:spPr>
          <a:xfrm>
            <a:off x="3284735" y="260480"/>
            <a:ext cx="24236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icono: New Query (Nueva Consulta)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2497EE-1B27-97A5-B910-E3A3D8D4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90" y="59761"/>
            <a:ext cx="2666258" cy="915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7FB944-4188-B99E-8BC3-453676A70B8A}"/>
              </a:ext>
            </a:extLst>
          </p:cNvPr>
          <p:cNvSpPr txBox="1"/>
          <p:nvPr/>
        </p:nvSpPr>
        <p:spPr>
          <a:xfrm>
            <a:off x="8811832" y="287114"/>
            <a:ext cx="21291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Activar la base de datos: Northwind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DD4CF3-64CE-D3D1-315A-A4920D6AD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79" y="1114512"/>
            <a:ext cx="8569097" cy="561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EA9A81-A459-200F-FCAC-DBEB921268DE}"/>
              </a:ext>
            </a:extLst>
          </p:cNvPr>
          <p:cNvSpPr txBox="1"/>
          <p:nvPr/>
        </p:nvSpPr>
        <p:spPr>
          <a:xfrm>
            <a:off x="5809698" y="1653465"/>
            <a:ext cx="4333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listan los registros de las tabla Customers</a:t>
            </a:r>
          </a:p>
        </p:txBody>
      </p:sp>
    </p:spTree>
    <p:extLst>
      <p:ext uri="{BB962C8B-B14F-4D97-AF65-F5344CB8AC3E}">
        <p14:creationId xmlns:p14="http://schemas.microsoft.com/office/powerpoint/2010/main" val="7050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CD29DD-A5A5-34F5-AEDA-2BC8171D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7" y="151445"/>
            <a:ext cx="11725261" cy="6489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E680C9-0B20-C84C-287D-41CC232654FD}"/>
              </a:ext>
            </a:extLst>
          </p:cNvPr>
          <p:cNvSpPr txBox="1"/>
          <p:nvPr/>
        </p:nvSpPr>
        <p:spPr>
          <a:xfrm>
            <a:off x="5282207" y="466124"/>
            <a:ext cx="40659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Grabar el script, hacia la carpeta: Data011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9AB6D-81B7-633A-BD8C-5A3E39FD193C}"/>
              </a:ext>
            </a:extLst>
          </p:cNvPr>
          <p:cNvSpPr txBox="1"/>
          <p:nvPr/>
        </p:nvSpPr>
        <p:spPr>
          <a:xfrm>
            <a:off x="251531" y="5137259"/>
            <a:ext cx="4134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 la consulta: scriptconsulta011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BF38D7-D13B-A739-87DD-8C7644382E50}"/>
              </a:ext>
            </a:extLst>
          </p:cNvPr>
          <p:cNvSpPr txBox="1"/>
          <p:nvPr/>
        </p:nvSpPr>
        <p:spPr>
          <a:xfrm>
            <a:off x="7696945" y="5857828"/>
            <a:ext cx="3145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Save (Guardar)</a:t>
            </a:r>
          </a:p>
        </p:txBody>
      </p:sp>
    </p:spTree>
    <p:extLst>
      <p:ext uri="{BB962C8B-B14F-4D97-AF65-F5344CB8AC3E}">
        <p14:creationId xmlns:p14="http://schemas.microsoft.com/office/powerpoint/2010/main" val="263424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53DA619-A510-1046-C676-295F850A25AA}"/>
              </a:ext>
            </a:extLst>
          </p:cNvPr>
          <p:cNvSpPr txBox="1"/>
          <p:nvPr/>
        </p:nvSpPr>
        <p:spPr>
          <a:xfrm>
            <a:off x="53263" y="43205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Visual Studio 2022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65B2AE-CDDB-9F83-3DA0-8D842133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8" y="481426"/>
            <a:ext cx="10993192" cy="623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7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700</Words>
  <Application>Microsoft Office PowerPoint</Application>
  <PresentationFormat>Panorámica</PresentationFormat>
  <Paragraphs>93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Söhne Mono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1625</cp:revision>
  <dcterms:created xsi:type="dcterms:W3CDTF">2019-07-10T17:30:38Z</dcterms:created>
  <dcterms:modified xsi:type="dcterms:W3CDTF">2023-09-07T03:04:09Z</dcterms:modified>
</cp:coreProperties>
</file>