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0" r:id="rId2"/>
    <p:sldId id="311" r:id="rId3"/>
    <p:sldId id="312" r:id="rId4"/>
    <p:sldId id="313" r:id="rId5"/>
    <p:sldId id="337" r:id="rId6"/>
    <p:sldId id="338" r:id="rId7"/>
    <p:sldId id="340" r:id="rId8"/>
    <p:sldId id="316" r:id="rId9"/>
    <p:sldId id="315"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1" r:id="rId24"/>
    <p:sldId id="330" r:id="rId25"/>
    <p:sldId id="332" r:id="rId26"/>
    <p:sldId id="333" r:id="rId27"/>
    <p:sldId id="334" r:id="rId28"/>
    <p:sldId id="335" r:id="rId29"/>
    <p:sldId id="336" r:id="rId30"/>
    <p:sldId id="341" r:id="rId31"/>
    <p:sldId id="342" r:id="rId3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83" autoAdjust="0"/>
  </p:normalViewPr>
  <p:slideViewPr>
    <p:cSldViewPr snapToGrid="0">
      <p:cViewPr varScale="1">
        <p:scale>
          <a:sx n="108" d="100"/>
          <a:sy n="108" d="100"/>
        </p:scale>
        <p:origin x="22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8D890-C22B-46CC-8C26-35422BEC9A37}" type="datetimeFigureOut">
              <a:rPr lang="es-PE" smtClean="0"/>
              <a:t>24/08/2023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339EA-75E9-4985-89F9-E06940F51DD4}" type="slidenum">
              <a:rPr lang="es-PE" smtClean="0"/>
              <a:t>‹Nº›</a:t>
            </a:fld>
            <a:endParaRPr lang="es-PE"/>
          </a:p>
        </p:txBody>
      </p:sp>
    </p:spTree>
    <p:extLst>
      <p:ext uri="{BB962C8B-B14F-4D97-AF65-F5344CB8AC3E}">
        <p14:creationId xmlns:p14="http://schemas.microsoft.com/office/powerpoint/2010/main" val="206273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E2FE0-8495-91D9-08BC-DD528A7520D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F17E210-4003-BBB3-6FEB-0ED683467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F1F006DD-3B74-E85E-5BD5-46B29569D165}"/>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5" name="Marcador de pie de página 4">
            <a:extLst>
              <a:ext uri="{FF2B5EF4-FFF2-40B4-BE49-F238E27FC236}">
                <a16:creationId xmlns:a16="http://schemas.microsoft.com/office/drawing/2014/main" id="{7DDA45E4-2F6B-B1B8-5E65-397E26F1393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56BAD11-6D0C-A1C6-FDA0-3B5E4E1DBE07}"/>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201855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22DCFA-2BAE-9B49-2649-FED2182D13F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A9FA605-407C-6BA9-5A09-BF02B9117CB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239F85A-3E55-817F-1682-D8557014E006}"/>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5" name="Marcador de pie de página 4">
            <a:extLst>
              <a:ext uri="{FF2B5EF4-FFF2-40B4-BE49-F238E27FC236}">
                <a16:creationId xmlns:a16="http://schemas.microsoft.com/office/drawing/2014/main" id="{7BB9FB64-2F97-4BC7-6385-2B45B866C80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69D89FA-6418-FC15-29E6-431A9091DDA8}"/>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388233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38EE2AA-9861-EF6A-2D0E-9C33D4456E9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E85AA8E-FA78-D51E-AC6B-DC37909B85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56ECFCF-2AC1-7365-ECE7-D4ACE1CCE388}"/>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5" name="Marcador de pie de página 4">
            <a:extLst>
              <a:ext uri="{FF2B5EF4-FFF2-40B4-BE49-F238E27FC236}">
                <a16:creationId xmlns:a16="http://schemas.microsoft.com/office/drawing/2014/main" id="{EB4CD0D1-100D-E3FA-97F7-CF92F095BC7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813265E-F8B1-9D66-AE38-FE6E55FB90E7}"/>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85785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C8F7F-82A1-F197-1790-AED7106375A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4DB7551-EBBF-2FAD-6A67-D3434F6346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2227082-3538-3334-0459-70E8E4214FC7}"/>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5" name="Marcador de pie de página 4">
            <a:extLst>
              <a:ext uri="{FF2B5EF4-FFF2-40B4-BE49-F238E27FC236}">
                <a16:creationId xmlns:a16="http://schemas.microsoft.com/office/drawing/2014/main" id="{70A59913-C5BA-3AF2-1358-22C593AFCE9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D9CEA07-8161-9B84-A8DD-474712756C0A}"/>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116889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C471D-9340-F0D2-F015-ABA2047E47D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B3B8380-2100-D334-F59B-E2DDD6804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6CE0E79-5B4B-F3BB-73AD-FE0BEEBE7EC8}"/>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5" name="Marcador de pie de página 4">
            <a:extLst>
              <a:ext uri="{FF2B5EF4-FFF2-40B4-BE49-F238E27FC236}">
                <a16:creationId xmlns:a16="http://schemas.microsoft.com/office/drawing/2014/main" id="{F7D489EE-42AE-F44F-E68C-228AE189560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67E4771-CDA7-E08B-6788-6ED8C60479A8}"/>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375093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4929C-B287-43F0-A824-7072EF537AD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64DEA5B-0BBD-492C-DE81-6164F8D84C3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67CF48B2-47A0-123F-992E-EFA01894B6F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1176E00E-270B-4E5C-DAFA-FD92FF0E0C74}"/>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6" name="Marcador de pie de página 5">
            <a:extLst>
              <a:ext uri="{FF2B5EF4-FFF2-40B4-BE49-F238E27FC236}">
                <a16:creationId xmlns:a16="http://schemas.microsoft.com/office/drawing/2014/main" id="{0B35481E-7F38-C063-4CE6-D735D6B0591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89FA423-7F3A-EE30-C953-4BE7E936E9EC}"/>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413970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3F00D-A21C-24FF-10A9-58090A7387E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90EC030-4469-2114-78B5-5F87022A5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15536C6-DCEC-9DBA-47D5-613226D2E3B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EDA32CD3-4D7A-FCD1-3DD8-7AA915551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CC7D33-F611-1A3A-CA76-A5AD3F6A88A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C8575DC-C055-C956-8BBE-D594078BAEB3}"/>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8" name="Marcador de pie de página 7">
            <a:extLst>
              <a:ext uri="{FF2B5EF4-FFF2-40B4-BE49-F238E27FC236}">
                <a16:creationId xmlns:a16="http://schemas.microsoft.com/office/drawing/2014/main" id="{17F0BD66-2B64-7FCE-03A0-016AF0A1928D}"/>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C657043F-151B-86EB-E3C1-3AD222648CAE}"/>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134259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79FF1-A796-5B00-6A2D-2E4EE6A65D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0B6DE6B-2D78-7271-C759-373656AC190F}"/>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4" name="Marcador de pie de página 3">
            <a:extLst>
              <a:ext uri="{FF2B5EF4-FFF2-40B4-BE49-F238E27FC236}">
                <a16:creationId xmlns:a16="http://schemas.microsoft.com/office/drawing/2014/main" id="{0787EC68-A01D-70F1-2A1D-CCC0124914F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5189CAC9-218E-0F7A-248C-C7021396FF3C}"/>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227010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4900A9D-D76A-9D5B-A12E-9E75C6325066}"/>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3" name="Marcador de pie de página 2">
            <a:extLst>
              <a:ext uri="{FF2B5EF4-FFF2-40B4-BE49-F238E27FC236}">
                <a16:creationId xmlns:a16="http://schemas.microsoft.com/office/drawing/2014/main" id="{2C9D821F-6E04-6CB6-6FC2-15995CDABCF8}"/>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76F8D96-7F66-4659-578F-FC862E989632}"/>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135664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2AF0D-2B5B-386D-42EF-B659DEF519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032CF1E-F762-6107-B2BD-FE17CE097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0F5B2C06-76F4-5416-0327-D9FE6CEE2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AFA250-8727-2ECE-1F6E-CEFD9A47DDA4}"/>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6" name="Marcador de pie de página 5">
            <a:extLst>
              <a:ext uri="{FF2B5EF4-FFF2-40B4-BE49-F238E27FC236}">
                <a16:creationId xmlns:a16="http://schemas.microsoft.com/office/drawing/2014/main" id="{CF82E364-A773-E120-70BE-D0F1D37F8AA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3CEDE4C-6BBA-329F-C58C-2CBDB66D4237}"/>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55179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697E8-6C69-D0AB-32E5-89278C5DD0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04D7B0A-295B-6851-4AE9-BED0DD5FD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60E910E9-481E-C826-AD4B-960D35E3B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2BFB485-761B-2B81-F0BF-C80D59DFDA08}"/>
              </a:ext>
            </a:extLst>
          </p:cNvPr>
          <p:cNvSpPr>
            <a:spLocks noGrp="1"/>
          </p:cNvSpPr>
          <p:nvPr>
            <p:ph type="dt" sz="half" idx="10"/>
          </p:nvPr>
        </p:nvSpPr>
        <p:spPr/>
        <p:txBody>
          <a:bodyPr/>
          <a:lstStyle/>
          <a:p>
            <a:fld id="{B5032182-B42E-474E-BE73-59818FBACC2D}" type="datetimeFigureOut">
              <a:rPr lang="es-PE" smtClean="0"/>
              <a:t>24/08/2023</a:t>
            </a:fld>
            <a:endParaRPr lang="es-PE"/>
          </a:p>
        </p:txBody>
      </p:sp>
      <p:sp>
        <p:nvSpPr>
          <p:cNvPr id="6" name="Marcador de pie de página 5">
            <a:extLst>
              <a:ext uri="{FF2B5EF4-FFF2-40B4-BE49-F238E27FC236}">
                <a16:creationId xmlns:a16="http://schemas.microsoft.com/office/drawing/2014/main" id="{E99E261B-1C6A-172A-2CDA-8F172D9F922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94F80A4-6D97-31F5-6A17-070631CAE8E8}"/>
              </a:ext>
            </a:extLst>
          </p:cNvPr>
          <p:cNvSpPr>
            <a:spLocks noGrp="1"/>
          </p:cNvSpPr>
          <p:nvPr>
            <p:ph type="sldNum" sz="quarter" idx="12"/>
          </p:nvPr>
        </p:nvSpPr>
        <p:spPr/>
        <p:txBody>
          <a:bodyPr/>
          <a:lstStyle/>
          <a:p>
            <a:fld id="{60F19AF6-D40B-4F32-AD8A-AA3E0C535088}" type="slidenum">
              <a:rPr lang="es-PE" smtClean="0"/>
              <a:t>‹Nº›</a:t>
            </a:fld>
            <a:endParaRPr lang="es-PE"/>
          </a:p>
        </p:txBody>
      </p:sp>
    </p:spTree>
    <p:extLst>
      <p:ext uri="{BB962C8B-B14F-4D97-AF65-F5344CB8AC3E}">
        <p14:creationId xmlns:p14="http://schemas.microsoft.com/office/powerpoint/2010/main" val="324555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2BAF1BA-A24A-DF08-66BD-2E62BBCC36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F17018C-A88F-750F-766E-DEE022247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8B7C648-9F59-E2C2-F229-CAB00E95C8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32182-B42E-474E-BE73-59818FBACC2D}" type="datetimeFigureOut">
              <a:rPr lang="es-PE" smtClean="0"/>
              <a:t>24/08/2023</a:t>
            </a:fld>
            <a:endParaRPr lang="es-PE"/>
          </a:p>
        </p:txBody>
      </p:sp>
      <p:sp>
        <p:nvSpPr>
          <p:cNvPr id="5" name="Marcador de pie de página 4">
            <a:extLst>
              <a:ext uri="{FF2B5EF4-FFF2-40B4-BE49-F238E27FC236}">
                <a16:creationId xmlns:a16="http://schemas.microsoft.com/office/drawing/2014/main" id="{BBA98C3D-A303-D677-EF4D-58D1D2F4E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C5EF8703-E3F7-2697-183C-E4EE6C5B0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19AF6-D40B-4F32-AD8A-AA3E0C535088}" type="slidenum">
              <a:rPr lang="es-PE" smtClean="0"/>
              <a:t>‹Nº›</a:t>
            </a:fld>
            <a:endParaRPr lang="es-PE"/>
          </a:p>
        </p:txBody>
      </p:sp>
    </p:spTree>
    <p:extLst>
      <p:ext uri="{BB962C8B-B14F-4D97-AF65-F5344CB8AC3E}">
        <p14:creationId xmlns:p14="http://schemas.microsoft.com/office/powerpoint/2010/main" val="446422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962938" y="2411023"/>
            <a:ext cx="8568952" cy="1440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PE" sz="9800" dirty="0"/>
              <a:t>DATAGRIDVIEW</a:t>
            </a:r>
          </a:p>
        </p:txBody>
      </p:sp>
    </p:spTree>
    <p:extLst>
      <p:ext uri="{BB962C8B-B14F-4D97-AF65-F5344CB8AC3E}">
        <p14:creationId xmlns:p14="http://schemas.microsoft.com/office/powerpoint/2010/main" val="337155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6ED74897-8DD1-E542-8BCD-DC3B3AC92195}"/>
              </a:ext>
            </a:extLst>
          </p:cNvPr>
          <p:cNvSpPr txBox="1"/>
          <p:nvPr/>
        </p:nvSpPr>
        <p:spPr>
          <a:xfrm>
            <a:off x="5270362" y="70843"/>
            <a:ext cx="2763929"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Componente DataGridview</a:t>
            </a:r>
          </a:p>
        </p:txBody>
      </p:sp>
      <p:grpSp>
        <p:nvGrpSpPr>
          <p:cNvPr id="13" name="Grupo 12">
            <a:extLst>
              <a:ext uri="{FF2B5EF4-FFF2-40B4-BE49-F238E27FC236}">
                <a16:creationId xmlns:a16="http://schemas.microsoft.com/office/drawing/2014/main" id="{6A4856C9-5755-879C-3F7E-8FB0406B0182}"/>
              </a:ext>
            </a:extLst>
          </p:cNvPr>
          <p:cNvGrpSpPr/>
          <p:nvPr/>
        </p:nvGrpSpPr>
        <p:grpSpPr>
          <a:xfrm>
            <a:off x="444913" y="553952"/>
            <a:ext cx="11380144" cy="6166443"/>
            <a:chOff x="285115" y="141308"/>
            <a:chExt cx="11486676" cy="6567573"/>
          </a:xfrm>
        </p:grpSpPr>
        <p:pic>
          <p:nvPicPr>
            <p:cNvPr id="3" name="Imagen 2">
              <a:extLst>
                <a:ext uri="{FF2B5EF4-FFF2-40B4-BE49-F238E27FC236}">
                  <a16:creationId xmlns:a16="http://schemas.microsoft.com/office/drawing/2014/main" id="{3A5E8158-BB05-4E19-64F7-6AAF41988848}"/>
                </a:ext>
              </a:extLst>
            </p:cNvPr>
            <p:cNvPicPr>
              <a:picLocks noChangeAspect="1"/>
            </p:cNvPicPr>
            <p:nvPr/>
          </p:nvPicPr>
          <p:blipFill>
            <a:blip r:embed="rId2"/>
            <a:stretch>
              <a:fillRect/>
            </a:stretch>
          </p:blipFill>
          <p:spPr>
            <a:xfrm>
              <a:off x="285115" y="141308"/>
              <a:ext cx="11486676" cy="65675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2" name="Conector recto de flecha 11">
              <a:extLst>
                <a:ext uri="{FF2B5EF4-FFF2-40B4-BE49-F238E27FC236}">
                  <a16:creationId xmlns:a16="http://schemas.microsoft.com/office/drawing/2014/main" id="{96657D15-0DFC-5627-106C-6E981C54C39D}"/>
                </a:ext>
              </a:extLst>
            </p:cNvPr>
            <p:cNvCxnSpPr/>
            <p:nvPr/>
          </p:nvCxnSpPr>
          <p:spPr>
            <a:xfrm>
              <a:off x="1459942" y="2814221"/>
              <a:ext cx="1656120" cy="14559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4" name="CuadroTexto 13">
            <a:extLst>
              <a:ext uri="{FF2B5EF4-FFF2-40B4-BE49-F238E27FC236}">
                <a16:creationId xmlns:a16="http://schemas.microsoft.com/office/drawing/2014/main" id="{65823915-A43B-ADE1-38E6-63DB5DA6266D}"/>
              </a:ext>
            </a:extLst>
          </p:cNvPr>
          <p:cNvSpPr txBox="1"/>
          <p:nvPr/>
        </p:nvSpPr>
        <p:spPr>
          <a:xfrm>
            <a:off x="1680836" y="2694279"/>
            <a:ext cx="324036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y arrastre hacia el formulario</a:t>
            </a:r>
          </a:p>
        </p:txBody>
      </p:sp>
      <p:sp>
        <p:nvSpPr>
          <p:cNvPr id="15" name="CuadroTexto 14">
            <a:extLst>
              <a:ext uri="{FF2B5EF4-FFF2-40B4-BE49-F238E27FC236}">
                <a16:creationId xmlns:a16="http://schemas.microsoft.com/office/drawing/2014/main" id="{2A775B97-7D38-6D22-AB4D-A76FD851334D}"/>
              </a:ext>
            </a:extLst>
          </p:cNvPr>
          <p:cNvSpPr txBox="1"/>
          <p:nvPr/>
        </p:nvSpPr>
        <p:spPr>
          <a:xfrm>
            <a:off x="944905" y="1531239"/>
            <a:ext cx="1347572"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la Ficha: Datos</a:t>
            </a:r>
          </a:p>
        </p:txBody>
      </p:sp>
    </p:spTree>
    <p:extLst>
      <p:ext uri="{BB962C8B-B14F-4D97-AF65-F5344CB8AC3E}">
        <p14:creationId xmlns:p14="http://schemas.microsoft.com/office/powerpoint/2010/main" val="424868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36192" y="164234"/>
            <a:ext cx="8839213" cy="65295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CuadroTexto 1">
            <a:extLst>
              <a:ext uri="{FF2B5EF4-FFF2-40B4-BE49-F238E27FC236}">
                <a16:creationId xmlns:a16="http://schemas.microsoft.com/office/drawing/2014/main" id="{5390BF56-A6FF-C763-DC94-E2032596261D}"/>
              </a:ext>
            </a:extLst>
          </p:cNvPr>
          <p:cNvSpPr txBox="1"/>
          <p:nvPr/>
        </p:nvSpPr>
        <p:spPr>
          <a:xfrm>
            <a:off x="9029581" y="4105683"/>
            <a:ext cx="2245059"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Seleccionar: Ninguno</a:t>
            </a:r>
          </a:p>
        </p:txBody>
      </p:sp>
    </p:spTree>
    <p:extLst>
      <p:ext uri="{BB962C8B-B14F-4D97-AF65-F5344CB8AC3E}">
        <p14:creationId xmlns:p14="http://schemas.microsoft.com/office/powerpoint/2010/main" val="87830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29903" y="133397"/>
            <a:ext cx="9497527" cy="6586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p:cNvSpPr txBox="1"/>
          <p:nvPr/>
        </p:nvSpPr>
        <p:spPr>
          <a:xfrm>
            <a:off x="2234201" y="5954535"/>
            <a:ext cx="172819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Name:btnnuevo</a:t>
            </a:r>
          </a:p>
        </p:txBody>
      </p:sp>
      <p:sp>
        <p:nvSpPr>
          <p:cNvPr id="6" name="CuadroTexto 5"/>
          <p:cNvSpPr txBox="1"/>
          <p:nvPr/>
        </p:nvSpPr>
        <p:spPr>
          <a:xfrm>
            <a:off x="5102684" y="6350501"/>
            <a:ext cx="187220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Name:btnagregar</a:t>
            </a:r>
          </a:p>
        </p:txBody>
      </p:sp>
      <p:sp>
        <p:nvSpPr>
          <p:cNvPr id="8" name="CuadroTexto 7"/>
          <p:cNvSpPr txBox="1"/>
          <p:nvPr/>
        </p:nvSpPr>
        <p:spPr>
          <a:xfrm>
            <a:off x="7973138" y="5936779"/>
            <a:ext cx="151216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Name:btnsalir</a:t>
            </a:r>
          </a:p>
        </p:txBody>
      </p:sp>
      <p:sp>
        <p:nvSpPr>
          <p:cNvPr id="9" name="CuadroTexto 8"/>
          <p:cNvSpPr txBox="1"/>
          <p:nvPr/>
        </p:nvSpPr>
        <p:spPr>
          <a:xfrm>
            <a:off x="1955047" y="3325633"/>
            <a:ext cx="151216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Name:dgvlista</a:t>
            </a:r>
          </a:p>
        </p:txBody>
      </p:sp>
    </p:spTree>
    <p:extLst>
      <p:ext uri="{BB962C8B-B14F-4D97-AF65-F5344CB8AC3E}">
        <p14:creationId xmlns:p14="http://schemas.microsoft.com/office/powerpoint/2010/main" val="187379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5126" y="539386"/>
            <a:ext cx="9298031" cy="2889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p:cNvSpPr txBox="1"/>
          <p:nvPr/>
        </p:nvSpPr>
        <p:spPr>
          <a:xfrm>
            <a:off x="103558" y="61123"/>
            <a:ext cx="44644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En el evento: Load del Formulario: Frmdata01</a:t>
            </a:r>
          </a:p>
        </p:txBody>
      </p:sp>
      <p:sp>
        <p:nvSpPr>
          <p:cNvPr id="6" name="CuadroTexto 5"/>
          <p:cNvSpPr txBox="1"/>
          <p:nvPr/>
        </p:nvSpPr>
        <p:spPr>
          <a:xfrm>
            <a:off x="2828410" y="3560063"/>
            <a:ext cx="257512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Código del botón: Nuevo</a:t>
            </a:r>
          </a:p>
        </p:txBody>
      </p:sp>
      <p:pic>
        <p:nvPicPr>
          <p:cNvPr id="7" name="Imagen 6"/>
          <p:cNvPicPr>
            <a:picLocks noChangeAspect="1"/>
          </p:cNvPicPr>
          <p:nvPr/>
        </p:nvPicPr>
        <p:blipFill>
          <a:blip r:embed="rId3"/>
          <a:stretch>
            <a:fillRect/>
          </a:stretch>
        </p:blipFill>
        <p:spPr>
          <a:xfrm>
            <a:off x="5477731" y="3596884"/>
            <a:ext cx="6536728" cy="3127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222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845011" y="44624"/>
            <a:ext cx="44644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Configurando al componente: DataGridView</a:t>
            </a:r>
          </a:p>
        </p:txBody>
      </p:sp>
      <p:pic>
        <p:nvPicPr>
          <p:cNvPr id="5" name="Imagen 4"/>
          <p:cNvPicPr>
            <a:picLocks noChangeAspect="1"/>
          </p:cNvPicPr>
          <p:nvPr/>
        </p:nvPicPr>
        <p:blipFill>
          <a:blip r:embed="rId2"/>
          <a:stretch>
            <a:fillRect/>
          </a:stretch>
        </p:blipFill>
        <p:spPr>
          <a:xfrm>
            <a:off x="1122033" y="521060"/>
            <a:ext cx="9910453" cy="6213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3179185" y="4086364"/>
            <a:ext cx="396044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Seleccionar el componente datagridview</a:t>
            </a:r>
          </a:p>
        </p:txBody>
      </p:sp>
      <p:sp>
        <p:nvSpPr>
          <p:cNvPr id="7" name="CuadroTexto 6"/>
          <p:cNvSpPr txBox="1"/>
          <p:nvPr/>
        </p:nvSpPr>
        <p:spPr>
          <a:xfrm>
            <a:off x="6087125" y="3104057"/>
            <a:ext cx="24482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la flecha derecha</a:t>
            </a:r>
          </a:p>
        </p:txBody>
      </p:sp>
      <p:sp>
        <p:nvSpPr>
          <p:cNvPr id="8" name="CuadroTexto 7"/>
          <p:cNvSpPr txBox="1"/>
          <p:nvPr/>
        </p:nvSpPr>
        <p:spPr>
          <a:xfrm>
            <a:off x="8162534" y="4077486"/>
            <a:ext cx="24482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Editar Columnas</a:t>
            </a:r>
          </a:p>
        </p:txBody>
      </p:sp>
    </p:spTree>
    <p:extLst>
      <p:ext uri="{BB962C8B-B14F-4D97-AF65-F5344CB8AC3E}">
        <p14:creationId xmlns:p14="http://schemas.microsoft.com/office/powerpoint/2010/main" val="275703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0685" y="122274"/>
            <a:ext cx="9565523" cy="66425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p:cNvSpPr txBox="1"/>
          <p:nvPr/>
        </p:nvSpPr>
        <p:spPr>
          <a:xfrm>
            <a:off x="1487059" y="5951252"/>
            <a:ext cx="169508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Agregar</a:t>
            </a:r>
          </a:p>
        </p:txBody>
      </p:sp>
    </p:spTree>
    <p:extLst>
      <p:ext uri="{BB962C8B-B14F-4D97-AF65-F5344CB8AC3E}">
        <p14:creationId xmlns:p14="http://schemas.microsoft.com/office/powerpoint/2010/main" val="236849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02953" y="97889"/>
            <a:ext cx="7829964" cy="6658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p:cNvSpPr txBox="1"/>
          <p:nvPr/>
        </p:nvSpPr>
        <p:spPr>
          <a:xfrm>
            <a:off x="5619070" y="4041811"/>
            <a:ext cx="24482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Nombre de la columna</a:t>
            </a:r>
          </a:p>
        </p:txBody>
      </p:sp>
      <p:sp>
        <p:nvSpPr>
          <p:cNvPr id="6" name="CuadroTexto 5"/>
          <p:cNvSpPr txBox="1"/>
          <p:nvPr/>
        </p:nvSpPr>
        <p:spPr>
          <a:xfrm>
            <a:off x="9709214" y="4513065"/>
            <a:ext cx="136815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Tipo de dato</a:t>
            </a:r>
          </a:p>
        </p:txBody>
      </p:sp>
      <p:sp>
        <p:nvSpPr>
          <p:cNvPr id="7" name="CuadroTexto 6"/>
          <p:cNvSpPr txBox="1"/>
          <p:nvPr/>
        </p:nvSpPr>
        <p:spPr>
          <a:xfrm>
            <a:off x="5619070" y="4985136"/>
            <a:ext cx="223224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Texto de la columna</a:t>
            </a:r>
          </a:p>
        </p:txBody>
      </p:sp>
      <p:sp>
        <p:nvSpPr>
          <p:cNvPr id="8" name="CuadroTexto 7"/>
          <p:cNvSpPr txBox="1"/>
          <p:nvPr/>
        </p:nvSpPr>
        <p:spPr>
          <a:xfrm>
            <a:off x="4961629" y="6059755"/>
            <a:ext cx="16561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Agregar</a:t>
            </a:r>
          </a:p>
        </p:txBody>
      </p:sp>
    </p:spTree>
    <p:extLst>
      <p:ext uri="{BB962C8B-B14F-4D97-AF65-F5344CB8AC3E}">
        <p14:creationId xmlns:p14="http://schemas.microsoft.com/office/powerpoint/2010/main" val="1512128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7222" y="88778"/>
            <a:ext cx="6149626" cy="52291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6327757" y="1890104"/>
            <a:ext cx="5769265" cy="4905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3267445" y="5124417"/>
            <a:ext cx="16561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Agregar</a:t>
            </a:r>
          </a:p>
        </p:txBody>
      </p:sp>
      <p:sp>
        <p:nvSpPr>
          <p:cNvPr id="7" name="CuadroTexto 6"/>
          <p:cNvSpPr txBox="1"/>
          <p:nvPr/>
        </p:nvSpPr>
        <p:spPr>
          <a:xfrm>
            <a:off x="7984975" y="6239283"/>
            <a:ext cx="16561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Agregar</a:t>
            </a:r>
          </a:p>
        </p:txBody>
      </p:sp>
    </p:spTree>
    <p:extLst>
      <p:ext uri="{BB962C8B-B14F-4D97-AF65-F5344CB8AC3E}">
        <p14:creationId xmlns:p14="http://schemas.microsoft.com/office/powerpoint/2010/main" val="1025908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0927" y="88779"/>
            <a:ext cx="5777831" cy="4913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6078245" y="1664548"/>
            <a:ext cx="5979951" cy="5084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1769606" y="4440067"/>
            <a:ext cx="16561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Agregar</a:t>
            </a:r>
          </a:p>
        </p:txBody>
      </p:sp>
      <p:sp>
        <p:nvSpPr>
          <p:cNvPr id="7" name="CuadroTexto 6"/>
          <p:cNvSpPr txBox="1"/>
          <p:nvPr/>
        </p:nvSpPr>
        <p:spPr>
          <a:xfrm>
            <a:off x="7859703" y="6186017"/>
            <a:ext cx="16561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Agregar</a:t>
            </a:r>
          </a:p>
        </p:txBody>
      </p:sp>
    </p:spTree>
    <p:extLst>
      <p:ext uri="{BB962C8B-B14F-4D97-AF65-F5344CB8AC3E}">
        <p14:creationId xmlns:p14="http://schemas.microsoft.com/office/powerpoint/2010/main" val="141153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02024" y="106768"/>
            <a:ext cx="7815394" cy="6569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p:cNvSpPr txBox="1"/>
          <p:nvPr/>
        </p:nvSpPr>
        <p:spPr>
          <a:xfrm>
            <a:off x="4937955" y="5986861"/>
            <a:ext cx="16561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Agregar</a:t>
            </a:r>
          </a:p>
        </p:txBody>
      </p:sp>
      <p:sp>
        <p:nvSpPr>
          <p:cNvPr id="6" name="CuadroTexto 5"/>
          <p:cNvSpPr txBox="1"/>
          <p:nvPr/>
        </p:nvSpPr>
        <p:spPr>
          <a:xfrm>
            <a:off x="9675275" y="5977983"/>
            <a:ext cx="151553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Cerrar</a:t>
            </a:r>
          </a:p>
        </p:txBody>
      </p:sp>
    </p:spTree>
    <p:extLst>
      <p:ext uri="{BB962C8B-B14F-4D97-AF65-F5344CB8AC3E}">
        <p14:creationId xmlns:p14="http://schemas.microsoft.com/office/powerpoint/2010/main" val="157883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5006" y="62381"/>
            <a:ext cx="11478827" cy="5584477"/>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just">
              <a:lnSpc>
                <a:spcPct val="150000"/>
              </a:lnSpc>
            </a:pPr>
            <a:r>
              <a:rPr lang="es-ES" sz="2000" dirty="0">
                <a:latin typeface="Arial Black" panose="020B0A04020102020204" pitchFamily="34" charset="0"/>
              </a:rPr>
              <a:t>El control DataGridView proporciona una forma eficaz y flexible de mostrar datos en formato de tabla. Puede usar el control DataGridView para mostrar vistas de solo lectura de una pequeña cantidad de datos, o puede ampliarlo para mostrar vistas editables de conjuntos de datos muy grandes.</a:t>
            </a:r>
          </a:p>
          <a:p>
            <a:pPr algn="just">
              <a:lnSpc>
                <a:spcPct val="150000"/>
              </a:lnSpc>
            </a:pPr>
            <a:endParaRPr lang="es-ES" sz="1200" dirty="0">
              <a:latin typeface="Arial Black" panose="020B0A04020102020204" pitchFamily="34" charset="0"/>
            </a:endParaRPr>
          </a:p>
          <a:p>
            <a:pPr algn="just">
              <a:lnSpc>
                <a:spcPct val="150000"/>
              </a:lnSpc>
            </a:pPr>
            <a:r>
              <a:rPr lang="es-ES" sz="2000" dirty="0">
                <a:latin typeface="Arial Black" panose="020B0A04020102020204" pitchFamily="34" charset="0"/>
              </a:rPr>
              <a:t>Puede ampliar el control DataGridView de varias maneras para construir comportamientos personalizados en sus aplicaciones. Por ejemplo, puede especificar mediante programación sus propios algoritmos de ordenación y puede crear sus propios tipos de celdas. Puede personalizar fácilmente la apariencia del control DataGridView eligiendo entre varias propiedades. Se pueden usar muchos tipos de almacenes de datos como origen de datos, o el control DataGridView puede funcionar sin ningún origen de datos enlazado a él.</a:t>
            </a:r>
            <a:endParaRPr lang="es-PE" sz="2000" dirty="0">
              <a:latin typeface="Arial Black" panose="020B0A04020102020204" pitchFamily="34" charset="0"/>
            </a:endParaRPr>
          </a:p>
        </p:txBody>
      </p:sp>
      <p:pic>
        <p:nvPicPr>
          <p:cNvPr id="2" name="Imagen 1">
            <a:extLst>
              <a:ext uri="{FF2B5EF4-FFF2-40B4-BE49-F238E27FC236}">
                <a16:creationId xmlns:a16="http://schemas.microsoft.com/office/drawing/2014/main" id="{98960F1B-66F7-F863-6EB8-EE79733A8668}"/>
              </a:ext>
            </a:extLst>
          </p:cNvPr>
          <p:cNvPicPr>
            <a:picLocks noChangeAspect="1"/>
          </p:cNvPicPr>
          <p:nvPr/>
        </p:nvPicPr>
        <p:blipFill rotWithShape="1">
          <a:blip r:embed="rId2"/>
          <a:srcRect l="1545" t="46908" r="1155" b="33051"/>
          <a:stretch/>
        </p:blipFill>
        <p:spPr>
          <a:xfrm>
            <a:off x="2086251" y="5513033"/>
            <a:ext cx="8555346" cy="1211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6765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21312" y="93001"/>
            <a:ext cx="6420589" cy="4218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p:cNvPicPr>
            <a:picLocks noChangeAspect="1"/>
          </p:cNvPicPr>
          <p:nvPr/>
        </p:nvPicPr>
        <p:blipFill>
          <a:blip r:embed="rId3"/>
          <a:stretch>
            <a:fillRect/>
          </a:stretch>
        </p:blipFill>
        <p:spPr>
          <a:xfrm>
            <a:off x="5654085" y="2555256"/>
            <a:ext cx="6420589" cy="4218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CuadroTexto 6"/>
          <p:cNvSpPr txBox="1"/>
          <p:nvPr/>
        </p:nvSpPr>
        <p:spPr>
          <a:xfrm>
            <a:off x="1410568" y="2423858"/>
            <a:ext cx="16970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Resizable: False</a:t>
            </a:r>
          </a:p>
        </p:txBody>
      </p:sp>
      <p:sp>
        <p:nvSpPr>
          <p:cNvPr id="8" name="CuadroTexto 7"/>
          <p:cNvSpPr txBox="1"/>
          <p:nvPr/>
        </p:nvSpPr>
        <p:spPr>
          <a:xfrm>
            <a:off x="7267860" y="5093076"/>
            <a:ext cx="136815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Width: 100</a:t>
            </a:r>
          </a:p>
        </p:txBody>
      </p:sp>
    </p:spTree>
    <p:extLst>
      <p:ext uri="{BB962C8B-B14F-4D97-AF65-F5344CB8AC3E}">
        <p14:creationId xmlns:p14="http://schemas.microsoft.com/office/powerpoint/2010/main" val="3960145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4680" y="75458"/>
            <a:ext cx="6358972" cy="4178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5731568" y="2595528"/>
            <a:ext cx="6358972" cy="4178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1346000" y="1552846"/>
            <a:ext cx="16970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Resizable: False</a:t>
            </a:r>
          </a:p>
        </p:txBody>
      </p:sp>
      <p:sp>
        <p:nvSpPr>
          <p:cNvPr id="7" name="CuadroTexto 6"/>
          <p:cNvSpPr txBox="1"/>
          <p:nvPr/>
        </p:nvSpPr>
        <p:spPr>
          <a:xfrm>
            <a:off x="7310279" y="5115763"/>
            <a:ext cx="136815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Width: 200</a:t>
            </a:r>
          </a:p>
        </p:txBody>
      </p:sp>
    </p:spTree>
    <p:extLst>
      <p:ext uri="{BB962C8B-B14F-4D97-AF65-F5344CB8AC3E}">
        <p14:creationId xmlns:p14="http://schemas.microsoft.com/office/powerpoint/2010/main" val="328608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7508" y="71024"/>
            <a:ext cx="6223856" cy="40893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5861769" y="2682083"/>
            <a:ext cx="6223856" cy="40893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1288247" y="1931037"/>
            <a:ext cx="16970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Resizable: False</a:t>
            </a:r>
          </a:p>
        </p:txBody>
      </p:sp>
      <p:sp>
        <p:nvSpPr>
          <p:cNvPr id="7" name="CuadroTexto 6"/>
          <p:cNvSpPr txBox="1"/>
          <p:nvPr/>
        </p:nvSpPr>
        <p:spPr>
          <a:xfrm>
            <a:off x="7385243" y="5146342"/>
            <a:ext cx="136815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Width: 200</a:t>
            </a:r>
          </a:p>
        </p:txBody>
      </p:sp>
    </p:spTree>
    <p:extLst>
      <p:ext uri="{BB962C8B-B14F-4D97-AF65-F5344CB8AC3E}">
        <p14:creationId xmlns:p14="http://schemas.microsoft.com/office/powerpoint/2010/main" val="3726833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2202" y="79902"/>
            <a:ext cx="6331948" cy="4160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5734972" y="2613282"/>
            <a:ext cx="6331948" cy="41603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1333622" y="2371568"/>
            <a:ext cx="16970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Resizable: False</a:t>
            </a:r>
          </a:p>
        </p:txBody>
      </p:sp>
      <p:sp>
        <p:nvSpPr>
          <p:cNvPr id="7" name="CuadroTexto 6"/>
          <p:cNvSpPr txBox="1"/>
          <p:nvPr/>
        </p:nvSpPr>
        <p:spPr>
          <a:xfrm>
            <a:off x="7315207" y="5128586"/>
            <a:ext cx="136815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Width: 100</a:t>
            </a:r>
          </a:p>
        </p:txBody>
      </p:sp>
    </p:spTree>
    <p:extLst>
      <p:ext uri="{BB962C8B-B14F-4D97-AF65-F5344CB8AC3E}">
        <p14:creationId xmlns:p14="http://schemas.microsoft.com/office/powerpoint/2010/main" val="1738872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1343" y="101879"/>
            <a:ext cx="6291415" cy="4133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5761486" y="2622159"/>
            <a:ext cx="6291415" cy="4133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1346000" y="2384225"/>
            <a:ext cx="16970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Resizable: False</a:t>
            </a:r>
          </a:p>
        </p:txBody>
      </p:sp>
      <p:sp>
        <p:nvSpPr>
          <p:cNvPr id="7" name="CuadroTexto 6"/>
          <p:cNvSpPr txBox="1"/>
          <p:nvPr/>
        </p:nvSpPr>
        <p:spPr>
          <a:xfrm>
            <a:off x="7324086" y="5128586"/>
            <a:ext cx="136815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Width: 100</a:t>
            </a:r>
          </a:p>
        </p:txBody>
      </p:sp>
    </p:spTree>
    <p:extLst>
      <p:ext uri="{BB962C8B-B14F-4D97-AF65-F5344CB8AC3E}">
        <p14:creationId xmlns:p14="http://schemas.microsoft.com/office/powerpoint/2010/main" val="319820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3589" y="62676"/>
            <a:ext cx="6372484" cy="4187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p:cNvPicPr>
            <a:picLocks noChangeAspect="1"/>
          </p:cNvPicPr>
          <p:nvPr/>
        </p:nvPicPr>
        <p:blipFill>
          <a:blip r:embed="rId3"/>
          <a:stretch>
            <a:fillRect/>
          </a:stretch>
        </p:blipFill>
        <p:spPr>
          <a:xfrm>
            <a:off x="5671539" y="2572798"/>
            <a:ext cx="6372484" cy="4187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1363755" y="2388132"/>
            <a:ext cx="16970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Resizable: False</a:t>
            </a:r>
          </a:p>
        </p:txBody>
      </p:sp>
      <p:sp>
        <p:nvSpPr>
          <p:cNvPr id="7" name="CuadroTexto 6"/>
          <p:cNvSpPr txBox="1"/>
          <p:nvPr/>
        </p:nvSpPr>
        <p:spPr>
          <a:xfrm>
            <a:off x="7257006" y="5120422"/>
            <a:ext cx="136815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Width: 200</a:t>
            </a:r>
          </a:p>
        </p:txBody>
      </p:sp>
      <p:sp>
        <p:nvSpPr>
          <p:cNvPr id="9" name="CuadroTexto 8"/>
          <p:cNvSpPr txBox="1"/>
          <p:nvPr/>
        </p:nvSpPr>
        <p:spPr>
          <a:xfrm>
            <a:off x="9348189" y="5919689"/>
            <a:ext cx="16561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Aceptar</a:t>
            </a:r>
          </a:p>
        </p:txBody>
      </p:sp>
    </p:spTree>
    <p:extLst>
      <p:ext uri="{BB962C8B-B14F-4D97-AF65-F5344CB8AC3E}">
        <p14:creationId xmlns:p14="http://schemas.microsoft.com/office/powerpoint/2010/main" val="4204844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266532" y="89011"/>
            <a:ext cx="9650739" cy="6604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6663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6826" y="550654"/>
            <a:ext cx="11822132" cy="61431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uadroTexto 4"/>
          <p:cNvSpPr txBox="1"/>
          <p:nvPr/>
        </p:nvSpPr>
        <p:spPr>
          <a:xfrm>
            <a:off x="112436" y="61965"/>
            <a:ext cx="266429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Código del botón: Agregar</a:t>
            </a:r>
          </a:p>
        </p:txBody>
      </p:sp>
      <p:sp>
        <p:nvSpPr>
          <p:cNvPr id="6" name="CuadroTexto 5"/>
          <p:cNvSpPr txBox="1"/>
          <p:nvPr/>
        </p:nvSpPr>
        <p:spPr>
          <a:xfrm>
            <a:off x="3410990" y="5415201"/>
            <a:ext cx="576064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Los valores de los objetos se almacenan hacia las variables</a:t>
            </a:r>
          </a:p>
        </p:txBody>
      </p:sp>
    </p:spTree>
    <p:extLst>
      <p:ext uri="{BB962C8B-B14F-4D97-AF65-F5344CB8AC3E}">
        <p14:creationId xmlns:p14="http://schemas.microsoft.com/office/powerpoint/2010/main" val="930268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56824" y="103808"/>
            <a:ext cx="11855503" cy="6643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p:cNvSpPr txBox="1"/>
          <p:nvPr/>
        </p:nvSpPr>
        <p:spPr>
          <a:xfrm>
            <a:off x="2510392" y="5730295"/>
            <a:ext cx="799288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Los valores de las variables, se almacenan hacia el componente datagridview, por medio del método: Rows.Add (Agregar filas)</a:t>
            </a:r>
          </a:p>
        </p:txBody>
      </p:sp>
    </p:spTree>
    <p:extLst>
      <p:ext uri="{BB962C8B-B14F-4D97-AF65-F5344CB8AC3E}">
        <p14:creationId xmlns:p14="http://schemas.microsoft.com/office/powerpoint/2010/main" val="283214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4429" y="1780344"/>
            <a:ext cx="237626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Código del botón: Salir</a:t>
            </a:r>
          </a:p>
        </p:txBody>
      </p:sp>
      <p:pic>
        <p:nvPicPr>
          <p:cNvPr id="3" name="Imagen 2">
            <a:extLst>
              <a:ext uri="{FF2B5EF4-FFF2-40B4-BE49-F238E27FC236}">
                <a16:creationId xmlns:a16="http://schemas.microsoft.com/office/drawing/2014/main" id="{66295890-D032-CCE0-C519-8E5D09A3F5E9}"/>
              </a:ext>
            </a:extLst>
          </p:cNvPr>
          <p:cNvPicPr>
            <a:picLocks noChangeAspect="1"/>
          </p:cNvPicPr>
          <p:nvPr/>
        </p:nvPicPr>
        <p:blipFill>
          <a:blip r:embed="rId2"/>
          <a:stretch>
            <a:fillRect/>
          </a:stretch>
        </p:blipFill>
        <p:spPr>
          <a:xfrm>
            <a:off x="214429" y="2250674"/>
            <a:ext cx="11767339" cy="24576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689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23287" y="142043"/>
            <a:ext cx="1820923" cy="54524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PE" sz="2800" dirty="0"/>
              <a:t>Ejercicio 1</a:t>
            </a:r>
          </a:p>
        </p:txBody>
      </p:sp>
      <p:sp>
        <p:nvSpPr>
          <p:cNvPr id="5" name="1 Título"/>
          <p:cNvSpPr txBox="1">
            <a:spLocks/>
          </p:cNvSpPr>
          <p:nvPr/>
        </p:nvSpPr>
        <p:spPr>
          <a:xfrm>
            <a:off x="1827799" y="919572"/>
            <a:ext cx="9526740" cy="559663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PE" sz="4000" dirty="0"/>
              <a:t>Crear una aplicación con datagridview, que permita agregar los siguientes datos:</a:t>
            </a:r>
          </a:p>
          <a:p>
            <a:pPr algn="l"/>
            <a:endParaRPr lang="es-PE" sz="1800" dirty="0"/>
          </a:p>
          <a:p>
            <a:pPr marL="3319463" indent="-631825" algn="l">
              <a:buFont typeface="Wingdings" panose="05000000000000000000" pitchFamily="2" charset="2"/>
              <a:buChar char="q"/>
            </a:pPr>
            <a:r>
              <a:rPr lang="es-PE" sz="4000" dirty="0"/>
              <a:t>Código del Estudiante</a:t>
            </a:r>
          </a:p>
          <a:p>
            <a:pPr marL="3319463" indent="-631825" algn="l">
              <a:buFont typeface="Wingdings" panose="05000000000000000000" pitchFamily="2" charset="2"/>
              <a:buChar char="q"/>
            </a:pPr>
            <a:r>
              <a:rPr lang="es-PE" sz="4000" dirty="0"/>
              <a:t>Apellidos del Estudiante</a:t>
            </a:r>
          </a:p>
          <a:p>
            <a:pPr marL="3319463" indent="-631825" algn="l">
              <a:buFont typeface="Wingdings" panose="05000000000000000000" pitchFamily="2" charset="2"/>
              <a:buChar char="q"/>
            </a:pPr>
            <a:r>
              <a:rPr lang="es-PE" sz="4000" dirty="0"/>
              <a:t>Nombre del Estudiante</a:t>
            </a:r>
          </a:p>
          <a:p>
            <a:pPr marL="3319463" indent="-631825" algn="l">
              <a:buFont typeface="Wingdings" panose="05000000000000000000" pitchFamily="2" charset="2"/>
              <a:buChar char="q"/>
            </a:pPr>
            <a:r>
              <a:rPr lang="es-PE" sz="4000" dirty="0"/>
              <a:t>Edad del Estudiante</a:t>
            </a:r>
          </a:p>
          <a:p>
            <a:pPr marL="3319463" indent="-631825" algn="l">
              <a:buFont typeface="Wingdings" panose="05000000000000000000" pitchFamily="2" charset="2"/>
              <a:buChar char="q"/>
            </a:pPr>
            <a:r>
              <a:rPr lang="es-PE" sz="4000" dirty="0"/>
              <a:t>Sexo del Estudiante</a:t>
            </a:r>
          </a:p>
          <a:p>
            <a:pPr marL="3319463" indent="-631825" algn="l">
              <a:buFont typeface="Wingdings" panose="05000000000000000000" pitchFamily="2" charset="2"/>
              <a:buChar char="q"/>
            </a:pPr>
            <a:r>
              <a:rPr lang="es-PE" sz="4000" dirty="0"/>
              <a:t>Correo del Estudiante</a:t>
            </a:r>
          </a:p>
        </p:txBody>
      </p:sp>
    </p:spTree>
    <p:extLst>
      <p:ext uri="{BB962C8B-B14F-4D97-AF65-F5344CB8AC3E}">
        <p14:creationId xmlns:p14="http://schemas.microsoft.com/office/powerpoint/2010/main" val="121272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68044" y="38534"/>
            <a:ext cx="302433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Grabar y ejecutar la aplicación</a:t>
            </a:r>
          </a:p>
        </p:txBody>
      </p:sp>
      <p:pic>
        <p:nvPicPr>
          <p:cNvPr id="2" name="Imagen 1">
            <a:extLst>
              <a:ext uri="{FF2B5EF4-FFF2-40B4-BE49-F238E27FC236}">
                <a16:creationId xmlns:a16="http://schemas.microsoft.com/office/drawing/2014/main" id="{13CAC6FF-0E30-B186-8973-BCF4413FDBAD}"/>
              </a:ext>
            </a:extLst>
          </p:cNvPr>
          <p:cNvPicPr>
            <a:picLocks noChangeAspect="1"/>
          </p:cNvPicPr>
          <p:nvPr/>
        </p:nvPicPr>
        <p:blipFill>
          <a:blip r:embed="rId2"/>
          <a:stretch>
            <a:fillRect/>
          </a:stretch>
        </p:blipFill>
        <p:spPr>
          <a:xfrm>
            <a:off x="1570363" y="507523"/>
            <a:ext cx="9264338" cy="62306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606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a:extLst>
              <a:ext uri="{FF2B5EF4-FFF2-40B4-BE49-F238E27FC236}">
                <a16:creationId xmlns:a16="http://schemas.microsoft.com/office/drawing/2014/main" id="{A83E8481-A786-ED86-6188-0FB913AB5F19}"/>
              </a:ext>
            </a:extLst>
          </p:cNvPr>
          <p:cNvSpPr txBox="1">
            <a:spLocks/>
          </p:cNvSpPr>
          <p:nvPr/>
        </p:nvSpPr>
        <p:spPr>
          <a:xfrm>
            <a:off x="762476" y="195308"/>
            <a:ext cx="10592063" cy="6418554"/>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es-PE" sz="3200" dirty="0"/>
              <a:t>Practica Calificada</a:t>
            </a:r>
          </a:p>
          <a:p>
            <a:pPr algn="l"/>
            <a:endParaRPr lang="es-PE" sz="1400" dirty="0"/>
          </a:p>
          <a:p>
            <a:pPr algn="l"/>
            <a:r>
              <a:rPr lang="es-PE" sz="3200" dirty="0"/>
              <a:t>Crear una aplicación con datagridview, que permita agregar los siguientes datos:</a:t>
            </a:r>
          </a:p>
          <a:p>
            <a:pPr algn="l"/>
            <a:endParaRPr lang="es-PE" sz="1400" dirty="0"/>
          </a:p>
          <a:p>
            <a:pPr marL="3319463" indent="-631825" algn="l">
              <a:buFont typeface="Wingdings" panose="05000000000000000000" pitchFamily="2" charset="2"/>
              <a:buChar char="q"/>
            </a:pPr>
            <a:r>
              <a:rPr lang="es-PE" sz="3200" dirty="0"/>
              <a:t>Código de la película</a:t>
            </a:r>
          </a:p>
          <a:p>
            <a:pPr marL="3319463" indent="-631825" algn="l">
              <a:buFont typeface="Wingdings" panose="05000000000000000000" pitchFamily="2" charset="2"/>
              <a:buChar char="q"/>
            </a:pPr>
            <a:r>
              <a:rPr lang="es-PE" sz="3200" dirty="0"/>
              <a:t>Nombre de la película </a:t>
            </a:r>
          </a:p>
          <a:p>
            <a:pPr marL="3319463" indent="-631825" algn="l">
              <a:buFont typeface="Wingdings" panose="05000000000000000000" pitchFamily="2" charset="2"/>
              <a:buChar char="q"/>
            </a:pPr>
            <a:r>
              <a:rPr lang="es-PE" sz="3200" dirty="0"/>
              <a:t>Genero de la película (ComboBox)</a:t>
            </a:r>
          </a:p>
          <a:p>
            <a:pPr marL="3319463" indent="-631825" algn="l">
              <a:buFont typeface="Wingdings" panose="05000000000000000000" pitchFamily="2" charset="2"/>
              <a:buChar char="q"/>
            </a:pPr>
            <a:r>
              <a:rPr lang="es-PE" sz="3200" dirty="0"/>
              <a:t>Precio de la película </a:t>
            </a:r>
          </a:p>
          <a:p>
            <a:pPr marL="3319463" indent="-631825" algn="l">
              <a:buFont typeface="Wingdings" panose="05000000000000000000" pitchFamily="2" charset="2"/>
              <a:buChar char="q"/>
            </a:pPr>
            <a:r>
              <a:rPr lang="es-PE" sz="3200" dirty="0"/>
              <a:t>Actor de la película </a:t>
            </a:r>
          </a:p>
          <a:p>
            <a:pPr marL="3319463" indent="-631825" algn="l">
              <a:buFont typeface="Wingdings" panose="05000000000000000000" pitchFamily="2" charset="2"/>
              <a:buChar char="q"/>
            </a:pPr>
            <a:r>
              <a:rPr lang="es-PE" sz="3200" dirty="0"/>
              <a:t>Actriz de la película </a:t>
            </a:r>
          </a:p>
          <a:p>
            <a:pPr marL="3319463" indent="-631825" algn="l">
              <a:buFont typeface="Wingdings" panose="05000000000000000000" pitchFamily="2" charset="2"/>
              <a:buChar char="q"/>
            </a:pPr>
            <a:r>
              <a:rPr lang="es-PE" sz="3200" dirty="0"/>
              <a:t>País de la película (ComboBox)</a:t>
            </a:r>
          </a:p>
          <a:p>
            <a:pPr marL="3319463" indent="-631825" algn="l">
              <a:buFont typeface="Wingdings" panose="05000000000000000000" pitchFamily="2" charset="2"/>
              <a:buChar char="q"/>
            </a:pPr>
            <a:r>
              <a:rPr lang="es-PE" sz="3200" dirty="0"/>
              <a:t>Idioma de la película (ComboBox)</a:t>
            </a:r>
          </a:p>
          <a:p>
            <a:pPr marL="3319463" indent="-631825" algn="l">
              <a:buFont typeface="Wingdings" panose="05000000000000000000" pitchFamily="2" charset="2"/>
              <a:buChar char="q"/>
            </a:pPr>
            <a:r>
              <a:rPr lang="es-PE" sz="3200" dirty="0"/>
              <a:t>Numero de Oscar (ComboBox)</a:t>
            </a:r>
          </a:p>
        </p:txBody>
      </p:sp>
    </p:spTree>
    <p:extLst>
      <p:ext uri="{BB962C8B-B14F-4D97-AF65-F5344CB8AC3E}">
        <p14:creationId xmlns:p14="http://schemas.microsoft.com/office/powerpoint/2010/main" val="428218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52280" y="41254"/>
            <a:ext cx="3773997"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Abrir el programa Visual Studio 2022</a:t>
            </a:r>
          </a:p>
        </p:txBody>
      </p:sp>
      <p:pic>
        <p:nvPicPr>
          <p:cNvPr id="3" name="Imagen 2">
            <a:extLst>
              <a:ext uri="{FF2B5EF4-FFF2-40B4-BE49-F238E27FC236}">
                <a16:creationId xmlns:a16="http://schemas.microsoft.com/office/drawing/2014/main" id="{C5846BFB-447F-EF0B-56E1-94EE513E84EA}"/>
              </a:ext>
            </a:extLst>
          </p:cNvPr>
          <p:cNvPicPr>
            <a:picLocks noChangeAspect="1"/>
          </p:cNvPicPr>
          <p:nvPr/>
        </p:nvPicPr>
        <p:blipFill>
          <a:blip r:embed="rId2"/>
          <a:stretch>
            <a:fillRect/>
          </a:stretch>
        </p:blipFill>
        <p:spPr>
          <a:xfrm>
            <a:off x="1120854" y="513469"/>
            <a:ext cx="10120814" cy="6224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913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78FDF88-6D26-A485-B660-88EF807CD870}"/>
              </a:ext>
            </a:extLst>
          </p:cNvPr>
          <p:cNvPicPr>
            <a:picLocks noChangeAspect="1"/>
          </p:cNvPicPr>
          <p:nvPr/>
        </p:nvPicPr>
        <p:blipFill>
          <a:blip r:embed="rId2"/>
          <a:stretch>
            <a:fillRect/>
          </a:stretch>
        </p:blipFill>
        <p:spPr>
          <a:xfrm>
            <a:off x="967344" y="116080"/>
            <a:ext cx="9953796" cy="6625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6D52E2E3-B4BF-BA87-14F4-A49D1014F081}"/>
              </a:ext>
            </a:extLst>
          </p:cNvPr>
          <p:cNvSpPr txBox="1"/>
          <p:nvPr/>
        </p:nvSpPr>
        <p:spPr>
          <a:xfrm>
            <a:off x="6471823" y="5536538"/>
            <a:ext cx="304504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Continuar sin código</a:t>
            </a:r>
          </a:p>
        </p:txBody>
      </p:sp>
    </p:spTree>
    <p:extLst>
      <p:ext uri="{BB962C8B-B14F-4D97-AF65-F5344CB8AC3E}">
        <p14:creationId xmlns:p14="http://schemas.microsoft.com/office/powerpoint/2010/main" val="362228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008C277-D28E-D03E-48DB-DC148B69B204}"/>
              </a:ext>
            </a:extLst>
          </p:cNvPr>
          <p:cNvPicPr>
            <a:picLocks noChangeAspect="1"/>
          </p:cNvPicPr>
          <p:nvPr/>
        </p:nvPicPr>
        <p:blipFill>
          <a:blip r:embed="rId2"/>
          <a:stretch>
            <a:fillRect/>
          </a:stretch>
        </p:blipFill>
        <p:spPr>
          <a:xfrm>
            <a:off x="324681" y="78787"/>
            <a:ext cx="11578541" cy="1741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43F623CF-DD8A-0098-B516-8C554541C192}"/>
              </a:ext>
            </a:extLst>
          </p:cNvPr>
          <p:cNvSpPr txBox="1"/>
          <p:nvPr/>
        </p:nvSpPr>
        <p:spPr>
          <a:xfrm>
            <a:off x="1669003" y="78787"/>
            <a:ext cx="260115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la opción: Archivo</a:t>
            </a:r>
          </a:p>
        </p:txBody>
      </p:sp>
      <p:sp>
        <p:nvSpPr>
          <p:cNvPr id="5" name="CuadroTexto 4">
            <a:extLst>
              <a:ext uri="{FF2B5EF4-FFF2-40B4-BE49-F238E27FC236}">
                <a16:creationId xmlns:a16="http://schemas.microsoft.com/office/drawing/2014/main" id="{04C89DCF-DDD9-9EB6-3206-7CC078016E44}"/>
              </a:ext>
            </a:extLst>
          </p:cNvPr>
          <p:cNvSpPr txBox="1"/>
          <p:nvPr/>
        </p:nvSpPr>
        <p:spPr>
          <a:xfrm>
            <a:off x="368425" y="791322"/>
            <a:ext cx="260115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la opción: Nuevo</a:t>
            </a:r>
          </a:p>
        </p:txBody>
      </p:sp>
      <p:sp>
        <p:nvSpPr>
          <p:cNvPr id="6" name="CuadroTexto 5">
            <a:extLst>
              <a:ext uri="{FF2B5EF4-FFF2-40B4-BE49-F238E27FC236}">
                <a16:creationId xmlns:a16="http://schemas.microsoft.com/office/drawing/2014/main" id="{B6E46E45-1F6C-3485-978F-601CA0179F7B}"/>
              </a:ext>
            </a:extLst>
          </p:cNvPr>
          <p:cNvSpPr txBox="1"/>
          <p:nvPr/>
        </p:nvSpPr>
        <p:spPr>
          <a:xfrm>
            <a:off x="7751686" y="456997"/>
            <a:ext cx="264406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la opción: Proyecto</a:t>
            </a:r>
          </a:p>
        </p:txBody>
      </p:sp>
      <p:pic>
        <p:nvPicPr>
          <p:cNvPr id="8" name="Imagen 7">
            <a:extLst>
              <a:ext uri="{FF2B5EF4-FFF2-40B4-BE49-F238E27FC236}">
                <a16:creationId xmlns:a16="http://schemas.microsoft.com/office/drawing/2014/main" id="{E098E21B-C42C-38A1-055C-88C87A0575A4}"/>
              </a:ext>
            </a:extLst>
          </p:cNvPr>
          <p:cNvPicPr>
            <a:picLocks noChangeAspect="1"/>
          </p:cNvPicPr>
          <p:nvPr/>
        </p:nvPicPr>
        <p:blipFill>
          <a:blip r:embed="rId3"/>
          <a:stretch>
            <a:fillRect/>
          </a:stretch>
        </p:blipFill>
        <p:spPr>
          <a:xfrm>
            <a:off x="2154591" y="1298341"/>
            <a:ext cx="8170138" cy="5438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uadroTexto 8">
            <a:extLst>
              <a:ext uri="{FF2B5EF4-FFF2-40B4-BE49-F238E27FC236}">
                <a16:creationId xmlns:a16="http://schemas.microsoft.com/office/drawing/2014/main" id="{30025E14-54C1-AC61-6EEB-AFC68B479927}"/>
              </a:ext>
            </a:extLst>
          </p:cNvPr>
          <p:cNvSpPr txBox="1"/>
          <p:nvPr/>
        </p:nvSpPr>
        <p:spPr>
          <a:xfrm>
            <a:off x="6027939" y="1552764"/>
            <a:ext cx="1413029"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Digitar: C#</a:t>
            </a:r>
          </a:p>
        </p:txBody>
      </p:sp>
      <p:sp>
        <p:nvSpPr>
          <p:cNvPr id="10" name="CuadroTexto 9">
            <a:extLst>
              <a:ext uri="{FF2B5EF4-FFF2-40B4-BE49-F238E27FC236}">
                <a16:creationId xmlns:a16="http://schemas.microsoft.com/office/drawing/2014/main" id="{970693E6-E34F-8C55-074F-ACB10321924C}"/>
              </a:ext>
            </a:extLst>
          </p:cNvPr>
          <p:cNvSpPr txBox="1"/>
          <p:nvPr/>
        </p:nvSpPr>
        <p:spPr>
          <a:xfrm>
            <a:off x="1029811" y="3650136"/>
            <a:ext cx="4731798"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la opción:</a:t>
            </a:r>
          </a:p>
          <a:p>
            <a:pPr algn="ctr"/>
            <a:r>
              <a:rPr lang="es-PE" dirty="0"/>
              <a:t>Aplicación de Windows Forms (NET .Framework)</a:t>
            </a:r>
          </a:p>
        </p:txBody>
      </p:sp>
      <p:sp>
        <p:nvSpPr>
          <p:cNvPr id="11" name="CuadroTexto 10">
            <a:extLst>
              <a:ext uri="{FF2B5EF4-FFF2-40B4-BE49-F238E27FC236}">
                <a16:creationId xmlns:a16="http://schemas.microsoft.com/office/drawing/2014/main" id="{8BE308F7-371E-3974-CA50-4FEF492AC0AC}"/>
              </a:ext>
            </a:extLst>
          </p:cNvPr>
          <p:cNvSpPr txBox="1"/>
          <p:nvPr/>
        </p:nvSpPr>
        <p:spPr>
          <a:xfrm>
            <a:off x="6738150" y="6260727"/>
            <a:ext cx="2636669"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el botón: Siguiente</a:t>
            </a:r>
          </a:p>
        </p:txBody>
      </p:sp>
    </p:spTree>
    <p:extLst>
      <p:ext uri="{BB962C8B-B14F-4D97-AF65-F5344CB8AC3E}">
        <p14:creationId xmlns:p14="http://schemas.microsoft.com/office/powerpoint/2010/main" val="370847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778BBFD-304B-33CF-55F2-660BC0A19268}"/>
              </a:ext>
            </a:extLst>
          </p:cNvPr>
          <p:cNvPicPr>
            <a:picLocks noChangeAspect="1"/>
          </p:cNvPicPr>
          <p:nvPr/>
        </p:nvPicPr>
        <p:blipFill>
          <a:blip r:embed="rId2"/>
          <a:stretch>
            <a:fillRect/>
          </a:stretch>
        </p:blipFill>
        <p:spPr>
          <a:xfrm>
            <a:off x="1169172" y="116658"/>
            <a:ext cx="9936794" cy="66147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030B3ADE-58A5-92C1-017E-CAF5D77DF5B5}"/>
              </a:ext>
            </a:extLst>
          </p:cNvPr>
          <p:cNvSpPr txBox="1"/>
          <p:nvPr/>
        </p:nvSpPr>
        <p:spPr>
          <a:xfrm>
            <a:off x="2272683" y="1564440"/>
            <a:ext cx="364872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Nombre del proyecto: Aplicacion010</a:t>
            </a:r>
          </a:p>
        </p:txBody>
      </p:sp>
      <p:sp>
        <p:nvSpPr>
          <p:cNvPr id="5" name="CuadroTexto 4">
            <a:extLst>
              <a:ext uri="{FF2B5EF4-FFF2-40B4-BE49-F238E27FC236}">
                <a16:creationId xmlns:a16="http://schemas.microsoft.com/office/drawing/2014/main" id="{8422C44F-86A9-7D14-C6D2-D1F6DF7ACC0F}"/>
              </a:ext>
            </a:extLst>
          </p:cNvPr>
          <p:cNvSpPr txBox="1"/>
          <p:nvPr/>
        </p:nvSpPr>
        <p:spPr>
          <a:xfrm>
            <a:off x="2411765" y="2142969"/>
            <a:ext cx="28615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Unidad y carpeta de trabajo</a:t>
            </a:r>
          </a:p>
        </p:txBody>
      </p:sp>
      <p:sp>
        <p:nvSpPr>
          <p:cNvPr id="6" name="CuadroTexto 5">
            <a:extLst>
              <a:ext uri="{FF2B5EF4-FFF2-40B4-BE49-F238E27FC236}">
                <a16:creationId xmlns:a16="http://schemas.microsoft.com/office/drawing/2014/main" id="{184A7D17-CD34-6C9E-29BA-FA7F50CD9D79}"/>
              </a:ext>
            </a:extLst>
          </p:cNvPr>
          <p:cNvSpPr txBox="1"/>
          <p:nvPr/>
        </p:nvSpPr>
        <p:spPr>
          <a:xfrm>
            <a:off x="2648503" y="3751948"/>
            <a:ext cx="2775753"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Seleccionar un Framework</a:t>
            </a:r>
          </a:p>
        </p:txBody>
      </p:sp>
      <p:sp>
        <p:nvSpPr>
          <p:cNvPr id="7" name="CuadroTexto 6">
            <a:extLst>
              <a:ext uri="{FF2B5EF4-FFF2-40B4-BE49-F238E27FC236}">
                <a16:creationId xmlns:a16="http://schemas.microsoft.com/office/drawing/2014/main" id="{1ABFFF31-1EC4-FB0D-E2CA-AF0C63917E52}"/>
              </a:ext>
            </a:extLst>
          </p:cNvPr>
          <p:cNvSpPr txBox="1"/>
          <p:nvPr/>
        </p:nvSpPr>
        <p:spPr>
          <a:xfrm>
            <a:off x="8527001" y="5799463"/>
            <a:ext cx="2303759"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el botón: Crear</a:t>
            </a:r>
          </a:p>
        </p:txBody>
      </p:sp>
    </p:spTree>
    <p:extLst>
      <p:ext uri="{BB962C8B-B14F-4D97-AF65-F5344CB8AC3E}">
        <p14:creationId xmlns:p14="http://schemas.microsoft.com/office/powerpoint/2010/main" val="323266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C5C7655-8BEF-1A98-6196-FF9D88703D63}"/>
              </a:ext>
            </a:extLst>
          </p:cNvPr>
          <p:cNvPicPr>
            <a:picLocks noChangeAspect="1"/>
          </p:cNvPicPr>
          <p:nvPr/>
        </p:nvPicPr>
        <p:blipFill>
          <a:blip r:embed="rId2"/>
          <a:stretch>
            <a:fillRect/>
          </a:stretch>
        </p:blipFill>
        <p:spPr>
          <a:xfrm>
            <a:off x="167750" y="71905"/>
            <a:ext cx="5410763" cy="66928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2ED5870F-14F4-33B5-5CC2-3BCBE2EEA243}"/>
              </a:ext>
            </a:extLst>
          </p:cNvPr>
          <p:cNvSpPr txBox="1"/>
          <p:nvPr/>
        </p:nvSpPr>
        <p:spPr>
          <a:xfrm>
            <a:off x="1804514" y="1861046"/>
            <a:ext cx="1835327" cy="64633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el archivo: Form1.cs</a:t>
            </a:r>
          </a:p>
        </p:txBody>
      </p:sp>
      <p:pic>
        <p:nvPicPr>
          <p:cNvPr id="12" name="Imagen 11">
            <a:extLst>
              <a:ext uri="{FF2B5EF4-FFF2-40B4-BE49-F238E27FC236}">
                <a16:creationId xmlns:a16="http://schemas.microsoft.com/office/drawing/2014/main" id="{59419D74-8701-0C69-8706-DAEE0CA3E4DD}"/>
              </a:ext>
            </a:extLst>
          </p:cNvPr>
          <p:cNvPicPr>
            <a:picLocks noChangeAspect="1"/>
          </p:cNvPicPr>
          <p:nvPr/>
        </p:nvPicPr>
        <p:blipFill>
          <a:blip r:embed="rId3"/>
          <a:stretch>
            <a:fillRect/>
          </a:stretch>
        </p:blipFill>
        <p:spPr>
          <a:xfrm>
            <a:off x="5690772" y="71905"/>
            <a:ext cx="4610100" cy="5476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767CE2A8-FD3C-F43D-7890-9C10C67D2D65}"/>
              </a:ext>
            </a:extLst>
          </p:cNvPr>
          <p:cNvSpPr txBox="1"/>
          <p:nvPr/>
        </p:nvSpPr>
        <p:spPr>
          <a:xfrm>
            <a:off x="7007198" y="1234247"/>
            <a:ext cx="2252212" cy="92333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Renombrar el archivo: Form1.cs por Frmdata01.cs</a:t>
            </a:r>
          </a:p>
        </p:txBody>
      </p:sp>
      <p:pic>
        <p:nvPicPr>
          <p:cNvPr id="16" name="Imagen 15">
            <a:extLst>
              <a:ext uri="{FF2B5EF4-FFF2-40B4-BE49-F238E27FC236}">
                <a16:creationId xmlns:a16="http://schemas.microsoft.com/office/drawing/2014/main" id="{7D5F782F-8E5F-368B-DC36-D2709F337B23}"/>
              </a:ext>
            </a:extLst>
          </p:cNvPr>
          <p:cNvPicPr>
            <a:picLocks noChangeAspect="1"/>
          </p:cNvPicPr>
          <p:nvPr/>
        </p:nvPicPr>
        <p:blipFill>
          <a:blip r:embed="rId4"/>
          <a:stretch>
            <a:fillRect/>
          </a:stretch>
        </p:blipFill>
        <p:spPr>
          <a:xfrm>
            <a:off x="6764410" y="5650387"/>
            <a:ext cx="2876740" cy="1126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CuadroTexto 16">
            <a:extLst>
              <a:ext uri="{FF2B5EF4-FFF2-40B4-BE49-F238E27FC236}">
                <a16:creationId xmlns:a16="http://schemas.microsoft.com/office/drawing/2014/main" id="{E83272DD-BC26-F9CA-4185-5C54580A0A69}"/>
              </a:ext>
            </a:extLst>
          </p:cNvPr>
          <p:cNvSpPr txBox="1"/>
          <p:nvPr/>
        </p:nvSpPr>
        <p:spPr>
          <a:xfrm>
            <a:off x="6370934" y="6372373"/>
            <a:ext cx="201622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Clic en el botón: Si</a:t>
            </a:r>
          </a:p>
        </p:txBody>
      </p:sp>
    </p:spTree>
    <p:extLst>
      <p:ext uri="{BB962C8B-B14F-4D97-AF65-F5344CB8AC3E}">
        <p14:creationId xmlns:p14="http://schemas.microsoft.com/office/powerpoint/2010/main" val="36278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3557" y="32789"/>
            <a:ext cx="237626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PE" dirty="0"/>
              <a:t>Diseño del Formulario</a:t>
            </a:r>
          </a:p>
        </p:txBody>
      </p:sp>
      <p:pic>
        <p:nvPicPr>
          <p:cNvPr id="5" name="Imagen 4"/>
          <p:cNvPicPr>
            <a:picLocks noChangeAspect="1"/>
          </p:cNvPicPr>
          <p:nvPr/>
        </p:nvPicPr>
        <p:blipFill>
          <a:blip r:embed="rId2"/>
          <a:stretch>
            <a:fillRect/>
          </a:stretch>
        </p:blipFill>
        <p:spPr>
          <a:xfrm>
            <a:off x="1659803" y="503306"/>
            <a:ext cx="8890150" cy="6190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5472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520</Words>
  <Application>Microsoft Office PowerPoint</Application>
  <PresentationFormat>Panorámica</PresentationFormat>
  <Paragraphs>86</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Arial Black</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loza</dc:creator>
  <cp:lastModifiedBy>christian loza</cp:lastModifiedBy>
  <cp:revision>381</cp:revision>
  <dcterms:created xsi:type="dcterms:W3CDTF">2023-08-21T18:43:29Z</dcterms:created>
  <dcterms:modified xsi:type="dcterms:W3CDTF">2023-08-25T04:34:45Z</dcterms:modified>
</cp:coreProperties>
</file>