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393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DFD2-7213-49CF-96EC-CD4F5DF03696}"/>
              </a:ext>
            </a:extLst>
          </p:cNvPr>
          <p:cNvSpPr txBox="1">
            <a:spLocks/>
          </p:cNvSpPr>
          <p:nvPr/>
        </p:nvSpPr>
        <p:spPr>
          <a:xfrm>
            <a:off x="312199" y="237477"/>
            <a:ext cx="11620870" cy="63297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TEMAS</a:t>
            </a:r>
          </a:p>
          <a:p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OBJETOS CURSORES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TIPOS DE CURSORES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CICLO DE VIDA DEL OBJETO CURSOR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VARIABLES DE LOS OBJETOS CURSORES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EJECUTAR UN OBJETO CURSOR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PROCEDIMIENTOS ALMACENADOS Y EL OBJETO CURSOR</a:t>
            </a:r>
          </a:p>
        </p:txBody>
      </p:sp>
    </p:spTree>
    <p:extLst>
      <p:ext uri="{BB962C8B-B14F-4D97-AF65-F5344CB8AC3E}">
        <p14:creationId xmlns:p14="http://schemas.microsoft.com/office/powerpoint/2010/main" val="225824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173" y="58096"/>
            <a:ext cx="120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latin typeface="Times New Roman" panose="02020603050405020304" pitchFamily="18" charset="0"/>
              </a:rPr>
              <a:t>IMPRIMIR LOS VALORES DE LAS VARIABLES DEL OBJETO CURSOR</a:t>
            </a:r>
            <a:endParaRPr lang="es-E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84373" y="3186891"/>
            <a:ext cx="554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Se imprimen los valores de las variables del objeto cursor</a:t>
            </a:r>
            <a:endParaRPr lang="es-ES" dirty="0"/>
          </a:p>
        </p:txBody>
      </p:sp>
      <p:sp>
        <p:nvSpPr>
          <p:cNvPr id="5" name="Cerrar llave 4"/>
          <p:cNvSpPr/>
          <p:nvPr/>
        </p:nvSpPr>
        <p:spPr>
          <a:xfrm rot="5400000">
            <a:off x="5779700" y="-2107019"/>
            <a:ext cx="560716" cy="11360988"/>
          </a:xfrm>
          <a:prstGeom prst="rightBrace">
            <a:avLst>
              <a:gd name="adj1" fmla="val 8333"/>
              <a:gd name="adj2" fmla="val 5177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0" y="687542"/>
            <a:ext cx="11747470" cy="251660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5" y="4284898"/>
            <a:ext cx="10448532" cy="216642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ángulo 9"/>
          <p:cNvSpPr/>
          <p:nvPr/>
        </p:nvSpPr>
        <p:spPr>
          <a:xfrm>
            <a:off x="227672" y="3828499"/>
            <a:ext cx="465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Cursor implícito porque retorna un solo registro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4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21209" y="165623"/>
            <a:ext cx="6985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latin typeface="Times New Roman" panose="02020603050405020304" pitchFamily="18" charset="0"/>
              </a:rPr>
              <a:t>CERRAR UN OBJETO CURSOR</a:t>
            </a:r>
            <a:endParaRPr lang="es-ES" sz="3600" b="1" dirty="0">
              <a:latin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4163" y="779208"/>
            <a:ext cx="115187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400" b="1" u="sng" dirty="0"/>
              <a:t>Close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PE" sz="2400" dirty="0"/>
              <a:t>La sentencia CLOSE cerrará un cursor abierto, una vez que el cursor es cerrado ya no podrá recorrerse el conjunto de resultados hasta que el mismo sea reabierto.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sz="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7" y="2166022"/>
            <a:ext cx="11740940" cy="427916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3179917" y="5837031"/>
            <a:ext cx="456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Se cierra al objeto cursor LISTADO_EMPLOYEES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152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" y="1914607"/>
            <a:ext cx="11843535" cy="445068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2286204" y="44390"/>
            <a:ext cx="8224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b="1" dirty="0">
                <a:latin typeface="Times New Roman" panose="02020603050405020304" pitchFamily="18" charset="0"/>
              </a:rPr>
              <a:t>ELIMINAR UN OBJETO CURSOR</a:t>
            </a:r>
            <a:endParaRPr lang="es-ES" sz="4000" b="1" dirty="0">
              <a:latin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2603" y="955342"/>
            <a:ext cx="538000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u="sng" dirty="0"/>
              <a:t>Deallocate</a:t>
            </a:r>
          </a:p>
          <a:p>
            <a:endParaRPr lang="es-ES" sz="105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/>
              <a:t> Permite </a:t>
            </a:r>
            <a:r>
              <a:rPr lang="es-PE" dirty="0"/>
              <a:t>liberar de la memoria el objeto cursor.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26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937849" y="662456"/>
            <a:ext cx="6009736" cy="543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Declaración del objeto cursor </a:t>
            </a:r>
          </a:p>
          <a:p>
            <a:endParaRPr lang="es-PE" sz="1000" dirty="0">
              <a:solidFill>
                <a:srgbClr val="FF0000"/>
              </a:solidFill>
            </a:endParaRPr>
          </a:p>
          <a:p>
            <a:r>
              <a:rPr lang="es-PE" dirty="0"/>
              <a:t>DECLARE &lt; nombre_ cursor&gt; CURSOR FOR &lt; sentencia_ sql&gt;</a:t>
            </a:r>
          </a:p>
          <a:p>
            <a:endParaRPr lang="es-PE" sz="1000" dirty="0"/>
          </a:p>
          <a:p>
            <a:r>
              <a:rPr lang="es-PE" dirty="0">
                <a:solidFill>
                  <a:srgbClr val="FF0000"/>
                </a:solidFill>
              </a:rPr>
              <a:t>Apertura del objeto cursor</a:t>
            </a:r>
          </a:p>
          <a:p>
            <a:r>
              <a:rPr lang="es-PE" dirty="0"/>
              <a:t>OPEN &lt; nombre_ cursor&gt;</a:t>
            </a:r>
          </a:p>
          <a:p>
            <a:endParaRPr lang="es-PE" sz="1050" dirty="0"/>
          </a:p>
          <a:p>
            <a:r>
              <a:rPr lang="es-PE" dirty="0">
                <a:solidFill>
                  <a:srgbClr val="FF0000"/>
                </a:solidFill>
              </a:rPr>
              <a:t>Lectura de la primera fila del objeto cursor</a:t>
            </a:r>
          </a:p>
          <a:p>
            <a:r>
              <a:rPr lang="es-PE" dirty="0"/>
              <a:t>FETCH &lt; nombre_ cursor&gt; INTO &lt; lista_ variables&gt;</a:t>
            </a:r>
          </a:p>
          <a:p>
            <a:endParaRPr lang="es-PE" sz="1000" dirty="0"/>
          </a:p>
          <a:p>
            <a:r>
              <a:rPr lang="es-PE" dirty="0">
                <a:solidFill>
                  <a:srgbClr val="FF0000"/>
                </a:solidFill>
              </a:rPr>
              <a:t>Inicio del bucle While</a:t>
            </a:r>
          </a:p>
          <a:p>
            <a:r>
              <a:rPr lang="es-PE" dirty="0"/>
              <a:t>WHILE (@@FETCH_ STATUS = 0)</a:t>
            </a:r>
          </a:p>
          <a:p>
            <a:r>
              <a:rPr lang="es-PE" dirty="0"/>
              <a:t>  BEGIN </a:t>
            </a:r>
          </a:p>
          <a:p>
            <a:r>
              <a:rPr lang="es-PE" dirty="0"/>
              <a:t>	</a:t>
            </a:r>
            <a:r>
              <a:rPr lang="es-PE" dirty="0">
                <a:solidFill>
                  <a:srgbClr val="FF0000"/>
                </a:solidFill>
              </a:rPr>
              <a:t>Lectura de la siguiente fila del objeto cursor</a:t>
            </a:r>
          </a:p>
          <a:p>
            <a:r>
              <a:rPr lang="es-PE" dirty="0"/>
              <a:t>	 FETCH &lt; nombre_ cursor&gt; INTO &lt; lista_ variables&gt;... </a:t>
            </a:r>
          </a:p>
          <a:p>
            <a:r>
              <a:rPr lang="es-PE" dirty="0">
                <a:solidFill>
                  <a:srgbClr val="FF0000"/>
                </a:solidFill>
              </a:rPr>
              <a:t>Fin del bucle WHILE</a:t>
            </a:r>
          </a:p>
          <a:p>
            <a:r>
              <a:rPr lang="es-PE" dirty="0"/>
              <a:t>END</a:t>
            </a:r>
          </a:p>
          <a:p>
            <a:r>
              <a:rPr lang="es-PE" dirty="0">
                <a:solidFill>
                  <a:srgbClr val="FF0000"/>
                </a:solidFill>
              </a:rPr>
              <a:t>Cierra el objeto cursor</a:t>
            </a:r>
          </a:p>
          <a:p>
            <a:r>
              <a:rPr lang="es-PE" dirty="0"/>
              <a:t>CLOSE &lt; nombre_ cursor&gt;</a:t>
            </a:r>
          </a:p>
          <a:p>
            <a:r>
              <a:rPr lang="es-PE" dirty="0">
                <a:solidFill>
                  <a:srgbClr val="FF0000"/>
                </a:solidFill>
              </a:rPr>
              <a:t>Elimina al objeto cursor de la memoria </a:t>
            </a:r>
            <a:r>
              <a:rPr lang="es-PE" dirty="0" err="1">
                <a:solidFill>
                  <a:srgbClr val="FF0000"/>
                </a:solidFill>
              </a:rPr>
              <a:t>ram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/>
              <a:t> DEALLOCATE &lt; nombre_ cursor&gt;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62106" y="695208"/>
            <a:ext cx="5528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Times New Roman" panose="02020603050405020304" pitchFamily="18" charset="0"/>
              </a:rPr>
              <a:t>SINTAXIS GENERAL DEL OBJETO CURSOR</a:t>
            </a:r>
            <a:endParaRPr lang="es-ES" sz="2000" b="1" dirty="0">
              <a:latin typeface="Times New Roman" panose="02020603050405020304" pitchFamily="18" charset="0"/>
            </a:endParaRPr>
          </a:p>
        </p:txBody>
      </p:sp>
      <p:sp>
        <p:nvSpPr>
          <p:cNvPr id="5" name="Abrir llave 4"/>
          <p:cNvSpPr/>
          <p:nvPr/>
        </p:nvSpPr>
        <p:spPr>
          <a:xfrm>
            <a:off x="5753818" y="836762"/>
            <a:ext cx="258793" cy="512409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" y="1948849"/>
            <a:ext cx="5491712" cy="301133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86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697" y="642657"/>
            <a:ext cx="11849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Imprimir los registros de la tabla Employees, con los siguientes campos: </a:t>
            </a:r>
            <a:r>
              <a:rPr lang="es-ES" dirty="0"/>
              <a:t>EMPLOYEEID, LASTNAME, FIRSTNAME, TITLE, CITY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9" y="1111903"/>
            <a:ext cx="8920703" cy="463419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73" y="1972029"/>
            <a:ext cx="2939456" cy="330733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09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2270" y="599527"/>
            <a:ext cx="11512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Imprimir los registros de la tabla Orders, con los siguientes campos: </a:t>
            </a:r>
            <a:r>
              <a:rPr lang="es-ES" dirty="0"/>
              <a:t>ORDERID, CUSTOMERID, SHIPNAME, SHIPCITY, solo aquellos registros: ShipCity=R.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0" y="1330306"/>
            <a:ext cx="10547231" cy="3276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352" y="1701919"/>
            <a:ext cx="2964302" cy="501847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61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7598" y="590901"/>
            <a:ext cx="11512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Imprimir los registros de la tabla Products, con los siguientes campos: PRODUCTID, PRODUCTNAME, UNTIPRICE, UNITSINSTOCK.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8" y="1237232"/>
            <a:ext cx="11863026" cy="537663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00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14" y="655607"/>
            <a:ext cx="2282090" cy="536563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324" y="655607"/>
            <a:ext cx="2382252" cy="536563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96" y="655607"/>
            <a:ext cx="2664210" cy="536563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825" y="655607"/>
            <a:ext cx="2575503" cy="536563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18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98431" y="144770"/>
            <a:ext cx="9442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latin typeface="Times New Roman" panose="02020603050405020304" pitchFamily="18" charset="0"/>
              </a:rPr>
              <a:t>PROCEDIMIENTO ALMACENADO Y OBJETO CURSOR</a:t>
            </a:r>
            <a:endParaRPr lang="es-E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9524" y="840796"/>
            <a:ext cx="11512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Imprimir los registros de la tabla Products, con los siguientes campos: PRODUCTID, PRODUCTNAME, UNTIPRICE, UNITSINSTOCK, con la condición: UNITPRICE&gt;=? Y UNITPRICE&lt;=?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5" y="1659933"/>
            <a:ext cx="10798270" cy="503554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57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74" y="176214"/>
            <a:ext cx="4204332" cy="658988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159100" y="78560"/>
            <a:ext cx="400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dirty="0"/>
              <a:t>Se ejecuta el procedimiento almacenado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10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4614" y="257165"/>
            <a:ext cx="104577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400" b="1" dirty="0">
                <a:latin typeface="Times New Roman" panose="02020603050405020304" pitchFamily="18" charset="0"/>
              </a:rPr>
              <a:t>DEFINICION DE UN OBJETO CURSOR</a:t>
            </a:r>
            <a:endParaRPr lang="es-ES" sz="4400" b="1" dirty="0"/>
          </a:p>
        </p:txBody>
      </p:sp>
      <p:sp>
        <p:nvSpPr>
          <p:cNvPr id="4" name="Rectángulo 3"/>
          <p:cNvSpPr/>
          <p:nvPr/>
        </p:nvSpPr>
        <p:spPr>
          <a:xfrm>
            <a:off x="444553" y="1401110"/>
            <a:ext cx="113178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sz="4000" dirty="0"/>
              <a:t>Un cursor es un objeto de la Base de Datos.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PE" sz="4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sz="4000" dirty="0"/>
              <a:t>Los cursores permiten recorrer fila a fila, leer y modificar dicho conjunto de resultados.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PE" sz="4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PE" sz="4000" dirty="0"/>
              <a:t>La creación y utilización de un cursor estará compuesta por una serie de instrucciones Transact SQL (Select).</a:t>
            </a:r>
          </a:p>
        </p:txBody>
      </p:sp>
    </p:spTree>
    <p:extLst>
      <p:ext uri="{BB962C8B-B14F-4D97-AF65-F5344CB8AC3E}">
        <p14:creationId xmlns:p14="http://schemas.microsoft.com/office/powerpoint/2010/main" val="1323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4148" y="44390"/>
            <a:ext cx="81387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6000" b="1" dirty="0">
                <a:latin typeface="Times New Roman" panose="02020603050405020304" pitchFamily="18" charset="0"/>
              </a:rPr>
              <a:t>TIPOS DE CURSORES</a:t>
            </a:r>
            <a:endParaRPr lang="es-ES" sz="6000" b="1" dirty="0"/>
          </a:p>
        </p:txBody>
      </p:sp>
      <p:sp>
        <p:nvSpPr>
          <p:cNvPr id="3" name="Rectángulo 2"/>
          <p:cNvSpPr/>
          <p:nvPr/>
        </p:nvSpPr>
        <p:spPr>
          <a:xfrm>
            <a:off x="2214148" y="2058326"/>
            <a:ext cx="8464881" cy="384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dirty="0"/>
              <a:t>Existen dos tipos de cursores:</a:t>
            </a:r>
          </a:p>
          <a:p>
            <a:endParaRPr lang="es-PE" sz="2400" dirty="0"/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s-PE" sz="5400" dirty="0"/>
              <a:t>Cursores Implícitos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s-PE" sz="5400" dirty="0"/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s-PE" sz="5400" dirty="0"/>
              <a:t>Cursores Explícitos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37515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13383" y="126262"/>
            <a:ext cx="8347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b="1" dirty="0">
                <a:latin typeface="Times New Roman" panose="02020603050405020304" pitchFamily="18" charset="0"/>
              </a:rPr>
              <a:t>CURSORES IMPLICITOS</a:t>
            </a:r>
            <a:endParaRPr lang="es-ES" sz="5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023" y="1581974"/>
            <a:ext cx="12029241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sz="4000" dirty="0">
                <a:latin typeface="+mn-lt"/>
              </a:rPr>
              <a:t>Son cursores implícitos se utiliza para operaciones SELECT INTO.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s-PE" altLang="es-PE" sz="3600" dirty="0"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sz="4000" dirty="0">
                <a:latin typeface="+mn-lt"/>
              </a:rPr>
              <a:t> Se usan cuando la consulta devuelve un único registro.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s-PE" sz="4000" dirty="0"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sz="4000" dirty="0">
                <a:latin typeface="+mn-lt"/>
              </a:rPr>
              <a:t>Las variables que reciben los datos devueltos por el cursor, tienen que contener el mismo tipo de dato que las columnas de la tabla.</a:t>
            </a:r>
          </a:p>
        </p:txBody>
      </p:sp>
    </p:spTree>
    <p:extLst>
      <p:ext uri="{BB962C8B-B14F-4D97-AF65-F5344CB8AC3E}">
        <p14:creationId xmlns:p14="http://schemas.microsoft.com/office/powerpoint/2010/main" val="14534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64155" y="56065"/>
            <a:ext cx="62587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b="1" dirty="0">
                <a:latin typeface="Times New Roman" panose="02020603050405020304" pitchFamily="18" charset="0"/>
              </a:rPr>
              <a:t>CURSORES EXPLICITOS</a:t>
            </a:r>
            <a:endParaRPr lang="es-ES" sz="4000" b="1" dirty="0"/>
          </a:p>
        </p:txBody>
      </p:sp>
      <p:sp>
        <p:nvSpPr>
          <p:cNvPr id="3" name="Rectángulo 2"/>
          <p:cNvSpPr/>
          <p:nvPr/>
        </p:nvSpPr>
        <p:spPr>
          <a:xfrm>
            <a:off x="204662" y="693199"/>
            <a:ext cx="1181818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sz="3200" dirty="0"/>
              <a:t>Se utilizan cuando la sentencia SELECT puede devolver varios registros.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PE" sz="1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sz="3200" dirty="0"/>
              <a:t>También se pueden utilizar en consultas que devuelvan un solo registro por razones de eficiencia con respecto a los cursores implícitos, eficiencia que mejorará especialmente si el cursor explícito se tiene que ejecutar varias veces dentro del bloque de código.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PE" sz="1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sz="3200" dirty="0"/>
              <a:t>Un cursor explícito tiene que ser definido previamente como cualquier otra variable cursores explícitos admiten el uso de parámetros.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PE" sz="1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sz="3200" dirty="0"/>
              <a:t>Los parámetros deben declararse junto con el cursor.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465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9257" y="206487"/>
            <a:ext cx="9255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latin typeface="Times New Roman" panose="02020603050405020304" pitchFamily="18" charset="0"/>
              </a:rPr>
              <a:t>DECLARACION DE UN OBJETO CURSOR</a:t>
            </a:r>
            <a:endParaRPr lang="es-ES" sz="3600" b="1" dirty="0"/>
          </a:p>
        </p:txBody>
      </p:sp>
      <p:sp>
        <p:nvSpPr>
          <p:cNvPr id="3" name="Rectángulo 2"/>
          <p:cNvSpPr/>
          <p:nvPr/>
        </p:nvSpPr>
        <p:spPr>
          <a:xfrm>
            <a:off x="2125677" y="1156951"/>
            <a:ext cx="8522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dirty="0"/>
              <a:t>DECLARE &lt;nombre cursor&gt; CURSOR FOR &lt;sentencia sql&gt;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7" y="2738033"/>
            <a:ext cx="11925300" cy="35327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767751" y="2011589"/>
            <a:ext cx="10761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declara un objeto cursor con el nombre: LISTADO_EMPLOYEES de tipo objeto CURSOR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Para una sentencia Select con los campos: EmployeeId, LastName, FirstName, Title, City de la tabla Employees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7" y="4005972"/>
            <a:ext cx="11915775" cy="29527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767751" y="3220024"/>
            <a:ext cx="1004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declara un objeto cursor con el nombre: LISTADO_ORDERS de tipo objeto CURSOR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Para una sentencia Select con los campos: OrderId, CustomerId, ShipName, ShipCity de la tabla Orders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67751" y="4475101"/>
            <a:ext cx="1097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Se declara un objeto cursor con el nombre: LISTADO_PRODCUTOS de tipo objeto CURSOR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Para una sentencia Select con los campos: ProductId, ProductName, UnitPrice, UnitsInStock de la tabla products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7" y="5218333"/>
            <a:ext cx="11920538" cy="31432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2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16679" y="533256"/>
            <a:ext cx="890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latin typeface="Times New Roman" panose="02020603050405020304" pitchFamily="18" charset="0"/>
              </a:rPr>
              <a:t>APERTURA DEL OBJETO CURSOR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324709" y="1710263"/>
            <a:ext cx="2533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/>
              <a:t>OPEN &lt;nombre cursor&gt;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06228" y="1260259"/>
            <a:ext cx="560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Un objeto cursor, se apertura la con la sentencia Open.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30884" y="2240939"/>
            <a:ext cx="11094005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DECLARE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LISTADO_EMPLOYEES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CURSOR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FOR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SELECT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EMPLOYEEID,LASTNAME,FIRSTNAME,TITLE,CITY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FROM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EMPLOYEES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E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</a:rPr>
              <a:t>Open</a:t>
            </a:r>
            <a:r>
              <a:rPr lang="es-E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</a:rPr>
              <a:t>LISTADO_EMPLOYEES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0884" y="3481690"/>
            <a:ext cx="1019685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DECLARE LISTADO_ORDERS CURSOR FOR SELECT ORDERID,CUSTOMERID,SHIPNAME,SHIPCITY FROM ORDERS</a:t>
            </a:r>
          </a:p>
          <a:p>
            <a:endParaRPr lang="es-ES" sz="1400" dirty="0">
              <a:latin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</a:rPr>
              <a:t>Open LISTADO_ORDERS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30884" y="4722442"/>
            <a:ext cx="1158571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</a:rPr>
              <a:t>DECLARE LISTADO_PRODUCTOS CURSOR FOR SELECT PRODUCTID,PRODUCTNAME,UNITPRICE,UNITSINSTOCK FROM PRODUCTS</a:t>
            </a:r>
          </a:p>
          <a:p>
            <a:endParaRPr lang="es-ES" sz="1400" dirty="0">
              <a:solidFill>
                <a:schemeClr val="dk1"/>
              </a:solidFill>
              <a:latin typeface="Arial" panose="020B0604020202020204" pitchFamily="34" charset="0"/>
            </a:endParaRPr>
          </a:p>
          <a:p>
            <a:r>
              <a:rPr lang="es-ES" sz="1400" dirty="0">
                <a:solidFill>
                  <a:schemeClr val="dk1"/>
                </a:solidFill>
                <a:latin typeface="Arial" panose="020B0604020202020204" pitchFamily="34" charset="0"/>
              </a:rPr>
              <a:t>Open LISTADO_PRODUCTOS</a:t>
            </a:r>
          </a:p>
        </p:txBody>
      </p:sp>
    </p:spTree>
    <p:extLst>
      <p:ext uri="{BB962C8B-B14F-4D97-AF65-F5344CB8AC3E}">
        <p14:creationId xmlns:p14="http://schemas.microsoft.com/office/powerpoint/2010/main" val="139424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4572" y="804598"/>
            <a:ext cx="1131242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u="sng" dirty="0"/>
              <a:t>FETCH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800" dirty="0"/>
              <a:t>Realiza la Lectura de los datos del objeto cursor, va a depender del tipo de cursor.</a:t>
            </a:r>
          </a:p>
          <a:p>
            <a:endParaRPr lang="es-PE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800" dirty="0"/>
              <a:t>Lectura de la primera fila del cursor.</a:t>
            </a:r>
          </a:p>
          <a:p>
            <a:endParaRPr lang="es-PE" sz="2800" dirty="0"/>
          </a:p>
          <a:p>
            <a:pPr algn="ctr"/>
            <a:r>
              <a:rPr lang="es-PE" sz="2800" dirty="0"/>
              <a:t>FETCH &lt;nombre cursor&gt; INTO &lt;lista variables&gt;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012956" y="78956"/>
            <a:ext cx="8306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b="1" dirty="0">
                <a:latin typeface="Times New Roman" panose="02020603050405020304" pitchFamily="18" charset="0"/>
              </a:rPr>
              <a:t>LECTURA DEL OBJETO CURSOR</a:t>
            </a:r>
            <a:endParaRPr lang="es-ES" sz="4000" b="1" dirty="0">
              <a:latin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34572" y="4551607"/>
            <a:ext cx="10650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CURSORES DE TIPO SCROLL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Los cursores de tipo Scroll, recorren hacia adelante o hacia atrás.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Para un cursor de tipo Scroll se pueden usar:  Firts, Next, Prior, Last, Relative n, Absolute n para mostrar los diferentes registros.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3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52291" y="87001"/>
            <a:ext cx="10920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latin typeface="Times New Roman" panose="02020603050405020304" pitchFamily="18" charset="0"/>
              </a:rPr>
              <a:t>DECLARACION DE VARIABLES DEL OBJETO CURSOR</a:t>
            </a:r>
            <a:endParaRPr lang="es-ES" sz="3200" b="1" dirty="0">
              <a:latin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43140" y="654025"/>
            <a:ext cx="1085797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400" dirty="0"/>
              <a:t>Una variable se le antecede el símbolo @ ,el nombre de la variable y el tipo de dato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sz="600" dirty="0"/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s-PE" sz="2400" dirty="0"/>
              <a:t>@xcod char(7)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es-PE" sz="2400" dirty="0"/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s-PE" sz="2400" dirty="0"/>
              <a:t>@xape varchar(30)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" y="2510475"/>
            <a:ext cx="11850628" cy="156177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4389172" y="2930657"/>
            <a:ext cx="4590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/>
              <a:t>Variables del objeto cursor Listado_Employees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1" y="4170671"/>
            <a:ext cx="11850628" cy="186782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3851459" y="4359767"/>
            <a:ext cx="752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/>
              <a:t>Con la instrucción Fetch, se da lectura al primer registro de la tabla y los datos se almacenan hacia las variables por medio de la palabra reservada Into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12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905</Words>
  <Application>Microsoft Office PowerPoint</Application>
  <PresentationFormat>Panorámica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882</cp:revision>
  <dcterms:created xsi:type="dcterms:W3CDTF">2019-07-10T17:30:38Z</dcterms:created>
  <dcterms:modified xsi:type="dcterms:W3CDTF">2023-08-29T05:41:40Z</dcterms:modified>
</cp:coreProperties>
</file>