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66" r:id="rId2"/>
    <p:sldId id="322" r:id="rId3"/>
    <p:sldId id="315" r:id="rId4"/>
    <p:sldId id="267" r:id="rId5"/>
    <p:sldId id="260" r:id="rId6"/>
    <p:sldId id="261" r:id="rId7"/>
    <p:sldId id="262" r:id="rId8"/>
    <p:sldId id="404" r:id="rId9"/>
    <p:sldId id="405" r:id="rId10"/>
    <p:sldId id="406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314" r:id="rId19"/>
    <p:sldId id="327" r:id="rId20"/>
    <p:sldId id="353" r:id="rId21"/>
    <p:sldId id="356" r:id="rId22"/>
    <p:sldId id="357" r:id="rId23"/>
    <p:sldId id="397" r:id="rId24"/>
    <p:sldId id="398" r:id="rId25"/>
    <p:sldId id="399" r:id="rId26"/>
    <p:sldId id="400" r:id="rId27"/>
    <p:sldId id="401" r:id="rId28"/>
    <p:sldId id="403" r:id="rId29"/>
    <p:sldId id="402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7" r:id="rId39"/>
    <p:sldId id="370" r:id="rId40"/>
    <p:sldId id="381" r:id="rId41"/>
    <p:sldId id="382" r:id="rId42"/>
    <p:sldId id="383" r:id="rId4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9A7A8-D3CB-433C-A60F-88A7F98A76FC}" type="datetimeFigureOut">
              <a:rPr lang="es-PE" smtClean="0"/>
              <a:t>6/09/2023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A1DA4-D327-4F73-BA68-30977745ED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144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71D8A-D8B8-4490-943A-1DEC4235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B53BBB-AFEC-4162-9980-222F5973E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3DCAB-81C2-482E-8A1C-60E1C268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E6601-3A71-4764-8715-EE06516E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7B895-526A-4EBB-B667-3E3C1FBC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43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5F95E-E9AB-4966-950D-7B8410A5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164CF2-FCE8-4714-A2EF-10B78A11F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7F5681-AE36-441C-80FE-073A8B98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0F98B-693B-40C2-A873-36CCEB0B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BB5A2-608B-473C-A2CF-CA8E6FCD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60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46B1F4-2846-4A0F-BECA-C1FA47014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BED728-7419-427F-8BA3-B849F0EE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42526-3AC6-42D0-8353-9DDF9C6E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1AFF4A-4BDA-4D7D-9F39-D3CF6440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35768D-7A35-46BF-9734-B3C76C9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6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8B349-8543-4EC8-9356-2C120C3C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42EBB-6EA5-49BF-8AF1-1B851284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954D9-D611-48B3-9039-F027F9BD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E70C3-5B91-4E88-8111-4D5CE739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FF2C37-D2D9-413A-86D0-44AFE818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17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0B59D-7BF0-410C-A6F5-A6C3A0CC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5BCADC-840B-4BCC-BCD4-C26E8315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3F35A-E3E1-42B7-84E3-6D366264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819BED-CCAC-42BC-9ACF-8CFFBEF8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AEB0D-A87D-4E63-9B47-C6A2D436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73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52DF5-4AE5-4076-84E5-9FF62B9E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D8F24-9364-49D6-B4D6-47745152C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07E408-0B7C-4EEC-8BD0-5838A5B8D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596BF6-BBFC-4CA5-9510-37ED9CD9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4A5A24-E843-4E58-A1A8-7733F885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1AE0D5-CFFC-4444-9831-F72AFB81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3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AC4BF-85E5-4413-90F0-4C6320E5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F91FE6-34FD-4917-B51E-0AB8E4DD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17208C-D579-45A5-8C81-4EEA28CE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16A1B3-F3D2-4E74-A522-60701BA0F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567C01-7C1F-4D3F-AB31-0DC74EBB7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2021F3-3860-4467-9A5F-2247D39E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F6FECA-416A-4E8E-84F7-0A91599A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618DCB-53F8-4829-BD7F-643442C9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93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37A66-AC36-400E-8D1D-B2F29DDC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1FE4DD-B57B-47E4-89D7-F67D4C98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ED71E9-6B09-44E1-99F6-2A8C586D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4EC71B-E786-402F-8D89-56527F7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64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740327-4E37-4CF6-8877-CC95D577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7EFDD7-A801-4121-A541-4460B6A4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F4316B-1751-449D-92A1-DEEBF14B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11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1C46-1EA9-497D-A5B6-07D2373F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3162FA-54A6-4B47-B9C0-1CD1B821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A7F7D2-DD02-4ED4-BB8D-DCBD0ADD9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A98BF8-C70A-440C-9ADC-99C55A0B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ADCE9-2308-43CD-B22D-BEA8F731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132C5B-D7AC-4633-B096-A1D3B528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13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C5F4F-4F56-4F43-8CC1-59A1DA3C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B52ECF-6B56-49DC-A408-E7344A5A4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9ABE14-8536-43B7-8908-48287D93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2F9C28-A8E4-4048-8636-8DAA139F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CF6C7B-37CF-4CD4-9BE6-3D5D8982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FB17C8-45B1-4489-A01F-691E0787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69F812-2B16-4AB8-8E51-D4C88D25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FB6F59-0D43-4E6A-AC82-E201BEAB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C2C17-D549-45EE-8113-1FCB0A2D6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6F64-078F-4EF1-9AEF-622A81BABF76}" type="datetimeFigureOut">
              <a:rPr lang="es-ES" smtClean="0"/>
              <a:t>06/09/2023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87E9F-CA74-4A67-8ABC-D070B2AC0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65FA88-449C-4345-820E-2DC6D64B8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80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FD613EB8-C64A-7EC5-A455-E6F742D6DB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C349A08-885D-C6BC-C434-F2A69D17DFE4}"/>
              </a:ext>
            </a:extLst>
          </p:cNvPr>
          <p:cNvSpPr txBox="1"/>
          <p:nvPr/>
        </p:nvSpPr>
        <p:spPr>
          <a:xfrm>
            <a:off x="648071" y="450091"/>
            <a:ext cx="110260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 Mono"/>
              </a:rPr>
              <a:t>CONSULTAS DE DATOS SIN PARAMETROS</a:t>
            </a:r>
            <a:endParaRPr lang="es-PE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8571BDC-BB31-C627-9E55-E37A37FFD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01" y="2448530"/>
            <a:ext cx="5469889" cy="27449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0D873F6-7219-3646-4B8F-148B44640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332" y="2787590"/>
            <a:ext cx="5564069" cy="3105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307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A2F5BFA-7CA4-172C-4C2D-AF34CCA28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6" y="1198490"/>
            <a:ext cx="11940467" cy="5024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2BF7C1-8B03-C296-8C19-B04BE483DA50}"/>
              </a:ext>
            </a:extLst>
          </p:cNvPr>
          <p:cNvSpPr txBox="1"/>
          <p:nvPr/>
        </p:nvSpPr>
        <p:spPr>
          <a:xfrm>
            <a:off x="3556985" y="707288"/>
            <a:ext cx="46311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 muestran los registros de la tabla: Alumno</a:t>
            </a:r>
          </a:p>
        </p:txBody>
      </p:sp>
    </p:spTree>
    <p:extLst>
      <p:ext uri="{BB962C8B-B14F-4D97-AF65-F5344CB8AC3E}">
        <p14:creationId xmlns:p14="http://schemas.microsoft.com/office/powerpoint/2010/main" val="374610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DD89A0-B453-8548-CADC-2AC3DE786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7" y="390618"/>
            <a:ext cx="11875366" cy="6112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81920E3-8B45-2202-A0B4-2AE292A4E23C}"/>
              </a:ext>
            </a:extLst>
          </p:cNvPr>
          <p:cNvSpPr txBox="1"/>
          <p:nvPr/>
        </p:nvSpPr>
        <p:spPr>
          <a:xfrm>
            <a:off x="5282206" y="667306"/>
            <a:ext cx="40659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Grabar el script, hacia la carpeta: Data012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185E395-108D-0ABB-5635-8CA0EB2BC9B1}"/>
              </a:ext>
            </a:extLst>
          </p:cNvPr>
          <p:cNvSpPr txBox="1"/>
          <p:nvPr/>
        </p:nvSpPr>
        <p:spPr>
          <a:xfrm>
            <a:off x="216019" y="5075113"/>
            <a:ext cx="41340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Nombre de la consulta: scriptconsulta012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BE8A657-ACD5-D37C-1279-ED7F5A09E0F8}"/>
              </a:ext>
            </a:extLst>
          </p:cNvPr>
          <p:cNvSpPr txBox="1"/>
          <p:nvPr/>
        </p:nvSpPr>
        <p:spPr>
          <a:xfrm>
            <a:off x="7776842" y="5742418"/>
            <a:ext cx="31456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Save (Guardar)</a:t>
            </a:r>
          </a:p>
        </p:txBody>
      </p:sp>
    </p:spTree>
    <p:extLst>
      <p:ext uri="{BB962C8B-B14F-4D97-AF65-F5344CB8AC3E}">
        <p14:creationId xmlns:p14="http://schemas.microsoft.com/office/powerpoint/2010/main" val="2634243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53DA619-A510-1046-C676-295F850A25AA}"/>
              </a:ext>
            </a:extLst>
          </p:cNvPr>
          <p:cNvSpPr txBox="1"/>
          <p:nvPr/>
        </p:nvSpPr>
        <p:spPr>
          <a:xfrm>
            <a:off x="53263" y="43205"/>
            <a:ext cx="39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Abrir el programa: Visual Studio 2022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65B2AE-CDDB-9F83-3DA0-8D842133F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88" y="481426"/>
            <a:ext cx="10993192" cy="6237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978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87D612E-1AAB-DF4E-3330-53CAB45AE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52" y="117720"/>
            <a:ext cx="10067370" cy="65848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DD1525E-53F3-DE7A-088A-465A9270AB15}"/>
              </a:ext>
            </a:extLst>
          </p:cNvPr>
          <p:cNvSpPr txBox="1"/>
          <p:nvPr/>
        </p:nvSpPr>
        <p:spPr>
          <a:xfrm>
            <a:off x="6640497" y="5564606"/>
            <a:ext cx="29029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en: Continuar sin código</a:t>
            </a:r>
          </a:p>
        </p:txBody>
      </p:sp>
    </p:spTree>
    <p:extLst>
      <p:ext uri="{BB962C8B-B14F-4D97-AF65-F5344CB8AC3E}">
        <p14:creationId xmlns:p14="http://schemas.microsoft.com/office/powerpoint/2010/main" val="309071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081C52A-CAC7-EE70-E7F5-5A8FBB84A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1" y="87665"/>
            <a:ext cx="11740591" cy="17588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3B94F5A-28E4-500E-6AC8-B614DE9A14CD}"/>
              </a:ext>
            </a:extLst>
          </p:cNvPr>
          <p:cNvSpPr txBox="1"/>
          <p:nvPr/>
        </p:nvSpPr>
        <p:spPr>
          <a:xfrm>
            <a:off x="1509204" y="78787"/>
            <a:ext cx="2556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opción: Archivo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C6A6A79-4585-9B60-78B6-FB216DEB2C2C}"/>
              </a:ext>
            </a:extLst>
          </p:cNvPr>
          <p:cNvSpPr txBox="1"/>
          <p:nvPr/>
        </p:nvSpPr>
        <p:spPr>
          <a:xfrm>
            <a:off x="230820" y="769127"/>
            <a:ext cx="2556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opción: Nuevo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796F40-68DC-6B70-1968-02A7B1E5F2B3}"/>
              </a:ext>
            </a:extLst>
          </p:cNvPr>
          <p:cNvSpPr txBox="1"/>
          <p:nvPr/>
        </p:nvSpPr>
        <p:spPr>
          <a:xfrm>
            <a:off x="7733930" y="448119"/>
            <a:ext cx="28393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opción: Proyecto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3611D5A-7005-61C9-4AEF-9C012A552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866" y="1204539"/>
            <a:ext cx="8347726" cy="55569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5C21D2F-E8A6-BC26-B55C-6FF50F468378}"/>
              </a:ext>
            </a:extLst>
          </p:cNvPr>
          <p:cNvSpPr txBox="1"/>
          <p:nvPr/>
        </p:nvSpPr>
        <p:spPr>
          <a:xfrm>
            <a:off x="6329777" y="1468345"/>
            <a:ext cx="12532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Digitar: C#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6DAFF6C-9C9C-C6CA-D083-C67D72D727F5}"/>
              </a:ext>
            </a:extLst>
          </p:cNvPr>
          <p:cNvSpPr txBox="1"/>
          <p:nvPr/>
        </p:nvSpPr>
        <p:spPr>
          <a:xfrm>
            <a:off x="1589104" y="3599967"/>
            <a:ext cx="472475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opción:</a:t>
            </a:r>
          </a:p>
          <a:p>
            <a:pPr algn="ctr"/>
            <a:r>
              <a:rPr lang="es-PE" dirty="0"/>
              <a:t>Aplicación de Windows Forms (.NET Framework)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35F8DB3-CE19-FC59-439E-28CC7B167CE4}"/>
              </a:ext>
            </a:extLst>
          </p:cNvPr>
          <p:cNvSpPr txBox="1"/>
          <p:nvPr/>
        </p:nvSpPr>
        <p:spPr>
          <a:xfrm>
            <a:off x="7395102" y="6269605"/>
            <a:ext cx="26189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Siguiente</a:t>
            </a:r>
          </a:p>
        </p:txBody>
      </p:sp>
    </p:spTree>
    <p:extLst>
      <p:ext uri="{BB962C8B-B14F-4D97-AF65-F5344CB8AC3E}">
        <p14:creationId xmlns:p14="http://schemas.microsoft.com/office/powerpoint/2010/main" val="3781737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B92BB05-03B6-4C28-5546-FD7941C47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14" y="112855"/>
            <a:ext cx="9883151" cy="65790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CDE7A2E-A16E-A578-B71B-9FA479F97F33}"/>
              </a:ext>
            </a:extLst>
          </p:cNvPr>
          <p:cNvSpPr txBox="1"/>
          <p:nvPr/>
        </p:nvSpPr>
        <p:spPr>
          <a:xfrm>
            <a:off x="2617609" y="1553095"/>
            <a:ext cx="42803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Nombre del proyecto: AplicaConexion012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B145D8-4271-87C8-4388-A0278271F0E5}"/>
              </a:ext>
            </a:extLst>
          </p:cNvPr>
          <p:cNvSpPr txBox="1"/>
          <p:nvPr/>
        </p:nvSpPr>
        <p:spPr>
          <a:xfrm>
            <a:off x="3937244" y="2119522"/>
            <a:ext cx="29429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Unidad y carpeta de trabajo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E29F937-80C7-B139-9122-FA218653D960}"/>
              </a:ext>
            </a:extLst>
          </p:cNvPr>
          <p:cNvSpPr txBox="1"/>
          <p:nvPr/>
        </p:nvSpPr>
        <p:spPr>
          <a:xfrm>
            <a:off x="2702687" y="3744275"/>
            <a:ext cx="2679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Seleccionar un Framework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F83141-966E-E8AD-BCF8-7BCB7FD175F8}"/>
              </a:ext>
            </a:extLst>
          </p:cNvPr>
          <p:cNvSpPr txBox="1"/>
          <p:nvPr/>
        </p:nvSpPr>
        <p:spPr>
          <a:xfrm>
            <a:off x="8519424" y="5762457"/>
            <a:ext cx="23087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Crear</a:t>
            </a:r>
          </a:p>
        </p:txBody>
      </p:sp>
    </p:spTree>
    <p:extLst>
      <p:ext uri="{BB962C8B-B14F-4D97-AF65-F5344CB8AC3E}">
        <p14:creationId xmlns:p14="http://schemas.microsoft.com/office/powerpoint/2010/main" val="2056160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CE0482A-95B5-66B0-1954-A29F3F9CF248}"/>
              </a:ext>
            </a:extLst>
          </p:cNvPr>
          <p:cNvSpPr txBox="1"/>
          <p:nvPr/>
        </p:nvSpPr>
        <p:spPr>
          <a:xfrm>
            <a:off x="64617" y="70115"/>
            <a:ext cx="24014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Diseño del Formulario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52FD9B-0D58-7F33-6F9C-D28FAD433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31" y="564980"/>
            <a:ext cx="9857265" cy="61446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1972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082648-CC01-8A3E-A497-48743750181B}"/>
              </a:ext>
            </a:extLst>
          </p:cNvPr>
          <p:cNvSpPr txBox="1"/>
          <p:nvPr/>
        </p:nvSpPr>
        <p:spPr>
          <a:xfrm>
            <a:off x="4628966" y="878279"/>
            <a:ext cx="29340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Propiedades del Formulario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0C559CE-F21C-3645-2B4F-DC7B8FD8F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225159"/>
              </p:ext>
            </p:extLst>
          </p:nvPr>
        </p:nvGraphicFramePr>
        <p:xfrm>
          <a:off x="285564" y="1340029"/>
          <a:ext cx="11620870" cy="1706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698811">
                  <a:extLst>
                    <a:ext uri="{9D8B030D-6E8A-4147-A177-3AD203B41FA5}">
                      <a16:colId xmlns:a16="http://schemas.microsoft.com/office/drawing/2014/main" val="2769210365"/>
                    </a:ext>
                  </a:extLst>
                </a:gridCol>
                <a:gridCol w="8922059">
                  <a:extLst>
                    <a:ext uri="{9D8B030D-6E8A-4147-A177-3AD203B41FA5}">
                      <a16:colId xmlns:a16="http://schemas.microsoft.com/office/drawing/2014/main" val="3966414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Propiedad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Valor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3477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Name 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frmlistado01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256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LISTADO DE LA TABLA ALUMNO</a:t>
                      </a:r>
                      <a:endParaRPr lang="es-PE" sz="2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489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StartPosition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CenterScreen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8104509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F10C036E-8322-87B8-F77A-D2038B0431ED}"/>
              </a:ext>
            </a:extLst>
          </p:cNvPr>
          <p:cNvSpPr txBox="1"/>
          <p:nvPr/>
        </p:nvSpPr>
        <p:spPr>
          <a:xfrm>
            <a:off x="4551284" y="3189059"/>
            <a:ext cx="30894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Propiedades del DataGridView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E3A3DD2-C79F-88F2-0C1A-B5C4D4EFE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396250"/>
              </p:ext>
            </p:extLst>
          </p:nvPr>
        </p:nvGraphicFramePr>
        <p:xfrm>
          <a:off x="2977185" y="3650809"/>
          <a:ext cx="6237628" cy="8534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384719">
                  <a:extLst>
                    <a:ext uri="{9D8B030D-6E8A-4147-A177-3AD203B41FA5}">
                      <a16:colId xmlns:a16="http://schemas.microsoft.com/office/drawing/2014/main" val="2769210365"/>
                    </a:ext>
                  </a:extLst>
                </a:gridCol>
                <a:gridCol w="3852909">
                  <a:extLst>
                    <a:ext uri="{9D8B030D-6E8A-4147-A177-3AD203B41FA5}">
                      <a16:colId xmlns:a16="http://schemas.microsoft.com/office/drawing/2014/main" val="3966414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Propiedad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Valor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3477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Name 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dgvlistado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25670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71C2AF1-B573-CE15-186F-723BB2291037}"/>
              </a:ext>
            </a:extLst>
          </p:cNvPr>
          <p:cNvSpPr txBox="1"/>
          <p:nvPr/>
        </p:nvSpPr>
        <p:spPr>
          <a:xfrm>
            <a:off x="4693330" y="4688893"/>
            <a:ext cx="28053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Propiedades del Button 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97F665E-4C5E-D09C-7A5E-289EB3B37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550701"/>
              </p:ext>
            </p:extLst>
          </p:nvPr>
        </p:nvGraphicFramePr>
        <p:xfrm>
          <a:off x="905414" y="5136334"/>
          <a:ext cx="10381171" cy="609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35166">
                  <a:extLst>
                    <a:ext uri="{9D8B030D-6E8A-4147-A177-3AD203B41FA5}">
                      <a16:colId xmlns:a16="http://schemas.microsoft.com/office/drawing/2014/main" val="2769210365"/>
                    </a:ext>
                  </a:extLst>
                </a:gridCol>
                <a:gridCol w="2223560">
                  <a:extLst>
                    <a:ext uri="{9D8B030D-6E8A-4147-A177-3AD203B41FA5}">
                      <a16:colId xmlns:a16="http://schemas.microsoft.com/office/drawing/2014/main" val="3966414506"/>
                    </a:ext>
                  </a:extLst>
                </a:gridCol>
                <a:gridCol w="2149442">
                  <a:extLst>
                    <a:ext uri="{9D8B030D-6E8A-4147-A177-3AD203B41FA5}">
                      <a16:colId xmlns:a16="http://schemas.microsoft.com/office/drawing/2014/main" val="2076280323"/>
                    </a:ext>
                  </a:extLst>
                </a:gridCol>
                <a:gridCol w="4373003">
                  <a:extLst>
                    <a:ext uri="{9D8B030D-6E8A-4147-A177-3AD203B41FA5}">
                      <a16:colId xmlns:a16="http://schemas.microsoft.com/office/drawing/2014/main" val="2238004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Objeto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s-PE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3477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btnsalir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15,75pt; style=Bold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7865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738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4F45AD9-30BB-3DA2-0BEE-811201F66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20" y="466807"/>
            <a:ext cx="11857757" cy="5765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80DEB23-E837-9E2C-37FB-8B9379926D53}"/>
              </a:ext>
            </a:extLst>
          </p:cNvPr>
          <p:cNvSpPr txBox="1"/>
          <p:nvPr/>
        </p:nvSpPr>
        <p:spPr>
          <a:xfrm>
            <a:off x="5700019" y="1348056"/>
            <a:ext cx="4136994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Se Importa el espacio de nombres System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AFAEDC-6478-BE38-B32E-2FA64D4B48DC}"/>
              </a:ext>
            </a:extLst>
          </p:cNvPr>
          <p:cNvSpPr txBox="1"/>
          <p:nvPr/>
        </p:nvSpPr>
        <p:spPr>
          <a:xfrm>
            <a:off x="6945301" y="2961254"/>
            <a:ext cx="4766755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Se Importa el espacio de nombres System.Data</a:t>
            </a:r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9B543E4-5E68-C0CC-FBBD-CF9C225508CA}"/>
              </a:ext>
            </a:extLst>
          </p:cNvPr>
          <p:cNvSpPr txBox="1"/>
          <p:nvPr/>
        </p:nvSpPr>
        <p:spPr>
          <a:xfrm>
            <a:off x="3831282" y="6180432"/>
            <a:ext cx="5659860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Se Importa el espacio de nombres </a:t>
            </a:r>
            <a:r>
              <a:rPr lang="es-PE" dirty="0"/>
              <a:t>System.Windows.Forms</a:t>
            </a:r>
          </a:p>
        </p:txBody>
      </p:sp>
    </p:spTree>
    <p:extLst>
      <p:ext uri="{BB962C8B-B14F-4D97-AF65-F5344CB8AC3E}">
        <p14:creationId xmlns:p14="http://schemas.microsoft.com/office/powerpoint/2010/main" val="2794504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49C0B09-0CB3-F186-FC84-9293DCCCC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8" y="469270"/>
            <a:ext cx="11808195" cy="58427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7E5DCD0-1582-A24D-D221-2EF1202ADD78}"/>
              </a:ext>
            </a:extLst>
          </p:cNvPr>
          <p:cNvSpPr txBox="1"/>
          <p:nvPr/>
        </p:nvSpPr>
        <p:spPr>
          <a:xfrm>
            <a:off x="9386226" y="5490979"/>
            <a:ext cx="225239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Se Importa el espacio de nombres </a:t>
            </a:r>
            <a:r>
              <a:rPr lang="es-PE" b="0" i="0" dirty="0">
                <a:effectLst/>
                <a:latin typeface="Söhne Mono"/>
              </a:rPr>
              <a:t>System.Data.SqlClient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5656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6B9E34AC-FF0D-37CC-80BB-92FD100CC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6565D02-DD54-0870-5C9F-D0E3672EFAB3}"/>
              </a:ext>
            </a:extLst>
          </p:cNvPr>
          <p:cNvSpPr txBox="1"/>
          <p:nvPr/>
        </p:nvSpPr>
        <p:spPr>
          <a:xfrm>
            <a:off x="972844" y="1201070"/>
            <a:ext cx="10441623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4800" dirty="0">
                <a:solidFill>
                  <a:schemeClr val="bg1"/>
                </a:solidFill>
              </a:rPr>
              <a:t>Ejercicio 012</a:t>
            </a:r>
          </a:p>
          <a:p>
            <a:pPr algn="just"/>
            <a:endParaRPr lang="es-ES" sz="1200" dirty="0">
              <a:solidFill>
                <a:schemeClr val="bg1"/>
              </a:solidFill>
            </a:endParaRPr>
          </a:p>
          <a:p>
            <a:pPr algn="just"/>
            <a:r>
              <a:rPr lang="es-ES" sz="4800" dirty="0">
                <a:solidFill>
                  <a:schemeClr val="bg1"/>
                </a:solidFill>
              </a:rPr>
              <a:t>Crear una aplicación, que imprima los datos de una tabla, hacia el componente: DatagridView con datos desconectados.</a:t>
            </a:r>
            <a:endParaRPr lang="es-P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377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D728DE6-B8D7-1E9D-2030-C7B21DD11C3D}"/>
              </a:ext>
            </a:extLst>
          </p:cNvPr>
          <p:cNvSpPr txBox="1"/>
          <p:nvPr/>
        </p:nvSpPr>
        <p:spPr>
          <a:xfrm>
            <a:off x="5956173" y="4140958"/>
            <a:ext cx="593102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declara una variable cadena de tipo string, la cual contiene la cadena de conexión a la base de datos: Northwind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22241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BC49BDA8-898B-FB8B-B790-01B5EAC0F4FC}"/>
              </a:ext>
            </a:extLst>
          </p:cNvPr>
          <p:cNvSpPr txBox="1"/>
          <p:nvPr/>
        </p:nvSpPr>
        <p:spPr>
          <a:xfrm>
            <a:off x="7513467" y="4057093"/>
            <a:ext cx="303320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 declara un objeto: conectar de tipo SqlConnection</a:t>
            </a:r>
          </a:p>
        </p:txBody>
      </p:sp>
    </p:spTree>
    <p:extLst>
      <p:ext uri="{BB962C8B-B14F-4D97-AF65-F5344CB8AC3E}">
        <p14:creationId xmlns:p14="http://schemas.microsoft.com/office/powerpoint/2010/main" val="1263159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D8E65540-6694-F279-4416-29B12D9040B4}"/>
              </a:ext>
            </a:extLst>
          </p:cNvPr>
          <p:cNvSpPr txBox="1"/>
          <p:nvPr/>
        </p:nvSpPr>
        <p:spPr>
          <a:xfrm>
            <a:off x="7770919" y="3390899"/>
            <a:ext cx="317524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 declara un objeto: adaptador de tipo SqlDataAdapter</a:t>
            </a:r>
          </a:p>
        </p:txBody>
      </p:sp>
    </p:spTree>
    <p:extLst>
      <p:ext uri="{BB962C8B-B14F-4D97-AF65-F5344CB8AC3E}">
        <p14:creationId xmlns:p14="http://schemas.microsoft.com/office/powerpoint/2010/main" val="1171114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16DB3994-EDA3-17DC-4A2B-1F5480A770F1}"/>
              </a:ext>
            </a:extLst>
          </p:cNvPr>
          <p:cNvSpPr txBox="1"/>
          <p:nvPr/>
        </p:nvSpPr>
        <p:spPr>
          <a:xfrm>
            <a:off x="6936418" y="3852536"/>
            <a:ext cx="46933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 declara un objeto: dtlistado de tipo DataTable</a:t>
            </a:r>
          </a:p>
        </p:txBody>
      </p:sp>
    </p:spTree>
    <p:extLst>
      <p:ext uri="{BB962C8B-B14F-4D97-AF65-F5344CB8AC3E}">
        <p14:creationId xmlns:p14="http://schemas.microsoft.com/office/powerpoint/2010/main" val="1815039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F9B806A0-13E7-6B71-26D2-C06BF2A5E9C3}"/>
              </a:ext>
            </a:extLst>
          </p:cNvPr>
          <p:cNvSpPr txBox="1"/>
          <p:nvPr/>
        </p:nvSpPr>
        <p:spPr>
          <a:xfrm>
            <a:off x="3637124" y="4196574"/>
            <a:ext cx="34531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En el evento: Load, del formulario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7B3E88A-C580-9731-BC90-73F45E903C30}"/>
              </a:ext>
            </a:extLst>
          </p:cNvPr>
          <p:cNvSpPr txBox="1"/>
          <p:nvPr/>
        </p:nvSpPr>
        <p:spPr>
          <a:xfrm>
            <a:off x="7081213" y="5187729"/>
            <a:ext cx="44891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utiliza al método: Cargar_Datos_Customers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94008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2379917-61AF-83C4-FBEC-C545CCF34471}"/>
              </a:ext>
            </a:extLst>
          </p:cNvPr>
          <p:cNvSpPr txBox="1"/>
          <p:nvPr/>
        </p:nvSpPr>
        <p:spPr>
          <a:xfrm>
            <a:off x="4156148" y="5083924"/>
            <a:ext cx="45442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crea un método: Cargar_Datos_Customers()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9675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82F7FF9-9474-8F3C-00CD-E46D7F0A8F81}"/>
              </a:ext>
            </a:extLst>
          </p:cNvPr>
          <p:cNvSpPr txBox="1"/>
          <p:nvPr/>
        </p:nvSpPr>
        <p:spPr>
          <a:xfrm>
            <a:off x="4119235" y="3208822"/>
            <a:ext cx="49359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Se utiliza try…catch, para el manejo de excepciones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83715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F7B057C-465E-D0F2-449A-67F3232F4377}"/>
              </a:ext>
            </a:extLst>
          </p:cNvPr>
          <p:cNvSpPr txBox="1"/>
          <p:nvPr/>
        </p:nvSpPr>
        <p:spPr>
          <a:xfrm>
            <a:off x="5871414" y="1692802"/>
            <a:ext cx="494158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dirty="0"/>
              <a:t>Se crea un objeto: conectar de tipo SqlConnection, contiene como argumento a la variable: cadena, que permite realizar la conexión a la base de datos.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36011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61AB275-8F8C-550B-5A64-B5B4BA32FDA0}"/>
              </a:ext>
            </a:extLst>
          </p:cNvPr>
          <p:cNvSpPr txBox="1"/>
          <p:nvPr/>
        </p:nvSpPr>
        <p:spPr>
          <a:xfrm>
            <a:off x="4596850" y="3690411"/>
            <a:ext cx="368601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Por medio del método: Open, se abre la conexión a la base de datos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52846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9686457E-68BC-0ED2-7722-E7CD6628FC22}"/>
              </a:ext>
            </a:extLst>
          </p:cNvPr>
          <p:cNvSpPr txBox="1"/>
          <p:nvPr/>
        </p:nvSpPr>
        <p:spPr>
          <a:xfrm>
            <a:off x="6081203" y="3767313"/>
            <a:ext cx="45187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declara una variable consulta de tipo string, la cual contiene la sentencia Transact SQL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7942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AA1C51D-0B0E-F7FC-F664-A53138FB7317}"/>
              </a:ext>
            </a:extLst>
          </p:cNvPr>
          <p:cNvSpPr txBox="1"/>
          <p:nvPr/>
        </p:nvSpPr>
        <p:spPr>
          <a:xfrm>
            <a:off x="31208" y="2847553"/>
            <a:ext cx="3954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Crear una sub carpeta: Proyecto012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P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Crear una sub carpeta: Aplicacion012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P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Crear una sub carpeta: Data012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4C69861-F80D-2516-A32C-E8CA1489A6E9}"/>
              </a:ext>
            </a:extLst>
          </p:cNvPr>
          <p:cNvSpPr txBox="1"/>
          <p:nvPr/>
        </p:nvSpPr>
        <p:spPr>
          <a:xfrm>
            <a:off x="142043" y="52651"/>
            <a:ext cx="2055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 012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88B5AD-E9EC-3DDF-6B9E-3F9C8CED9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485" y="1117862"/>
            <a:ext cx="7938974" cy="49367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0133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5F85B29-4AEA-E9F9-7F74-E51B7C0B25D2}"/>
              </a:ext>
            </a:extLst>
          </p:cNvPr>
          <p:cNvSpPr txBox="1"/>
          <p:nvPr/>
        </p:nvSpPr>
        <p:spPr>
          <a:xfrm>
            <a:off x="7155399" y="3916790"/>
            <a:ext cx="407485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dirty="0"/>
              <a:t>Se crea un objeto: adaptador de tipo SqlDataAdapter, tiene como primer argumento a la variable: consulta y como segundo argumento al objeto: conectar.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76851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F540E3BE-D4F8-F804-7562-3419D31DF5AE}"/>
              </a:ext>
            </a:extLst>
          </p:cNvPr>
          <p:cNvSpPr txBox="1"/>
          <p:nvPr/>
        </p:nvSpPr>
        <p:spPr>
          <a:xfrm>
            <a:off x="8452718" y="3526656"/>
            <a:ext cx="274202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Se crea un objeto: dtlistado de tipo DataTable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17929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EC0854E-0242-E331-A4E0-085565E47C51}"/>
              </a:ext>
            </a:extLst>
          </p:cNvPr>
          <p:cNvSpPr txBox="1"/>
          <p:nvPr/>
        </p:nvSpPr>
        <p:spPr>
          <a:xfrm>
            <a:off x="8227817" y="3601632"/>
            <a:ext cx="334866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b="0" i="0" dirty="0">
                <a:effectLst/>
                <a:latin typeface="Söhne Mono"/>
              </a:rPr>
              <a:t>Por medio del método Fill, se obtiene los resultados de la base de datos y lo almacena hacia una tabla: dtlistado (DataTable).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07126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994BBFF-C7CD-BDE0-42B4-03D7EF6141EF}"/>
              </a:ext>
            </a:extLst>
          </p:cNvPr>
          <p:cNvSpPr txBox="1"/>
          <p:nvPr/>
        </p:nvSpPr>
        <p:spPr>
          <a:xfrm>
            <a:off x="967666" y="3597222"/>
            <a:ext cx="30539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just">
              <a:defRPr b="0" i="0">
                <a:solidFill>
                  <a:schemeClr val="dk1"/>
                </a:solidFill>
                <a:effectLst/>
                <a:latin typeface="Söhne Mono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s-ES" dirty="0"/>
              <a:t>Asigna el DataTable (dtlistado), como origen de datos del DataGridView (dgvlistado).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23005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19063B7-785A-8E52-8DDC-D0F0FD2E527B}"/>
              </a:ext>
            </a:extLst>
          </p:cNvPr>
          <p:cNvSpPr txBox="1"/>
          <p:nvPr/>
        </p:nvSpPr>
        <p:spPr>
          <a:xfrm>
            <a:off x="7233519" y="4489398"/>
            <a:ext cx="29225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Se envía un mensaje de error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87897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CE706D-69F2-2571-C1BB-5935893A4044}"/>
              </a:ext>
            </a:extLst>
          </p:cNvPr>
          <p:cNvSpPr txBox="1"/>
          <p:nvPr/>
        </p:nvSpPr>
        <p:spPr>
          <a:xfrm>
            <a:off x="7022230" y="5322140"/>
            <a:ext cx="300953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b="0" i="0">
                <a:solidFill>
                  <a:schemeClr val="dk1"/>
                </a:solidFill>
                <a:effectLst/>
                <a:latin typeface="Söhne Mono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Se crea un método: Cerrar_Conexion, de tipo void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35874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F1CCA0B-1BC7-C0AC-76F7-DC5D273BFC4B}"/>
              </a:ext>
            </a:extLst>
          </p:cNvPr>
          <p:cNvSpPr txBox="1"/>
          <p:nvPr/>
        </p:nvSpPr>
        <p:spPr>
          <a:xfrm>
            <a:off x="5406500" y="4294118"/>
            <a:ext cx="447434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Verifica si la conexión no es nula y además, se comprueba el estado de la conexión para asegurarse de que esté abierta.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01019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4926F816-FD23-41A4-3CD7-D06AFE724C87}"/>
              </a:ext>
            </a:extLst>
          </p:cNvPr>
          <p:cNvSpPr txBox="1"/>
          <p:nvPr/>
        </p:nvSpPr>
        <p:spPr>
          <a:xfrm>
            <a:off x="6210666" y="4560445"/>
            <a:ext cx="316415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Con el método: Close, se cierra la conexión a la base de datos.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52095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D952293-2946-A4A3-54EE-2C26DCE7B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30" y="120504"/>
            <a:ext cx="1285875" cy="438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006C9C2-676A-8EC7-07E8-62D5477ECEF9}"/>
              </a:ext>
            </a:extLst>
          </p:cNvPr>
          <p:cNvSpPr txBox="1"/>
          <p:nvPr/>
        </p:nvSpPr>
        <p:spPr>
          <a:xfrm>
            <a:off x="1528670" y="163791"/>
            <a:ext cx="2455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Söhne Mono"/>
              </a:rPr>
              <a:t>Código del botón: SALIR</a:t>
            </a:r>
            <a:endParaRPr lang="es-PE" dirty="0">
              <a:latin typeface="Söhne Mono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929ADDC-85E3-B2E6-44E4-797751A2E81B}"/>
              </a:ext>
            </a:extLst>
          </p:cNvPr>
          <p:cNvSpPr txBox="1"/>
          <p:nvPr/>
        </p:nvSpPr>
        <p:spPr>
          <a:xfrm>
            <a:off x="5624740" y="2052961"/>
            <a:ext cx="38388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utiliza al método: Cerrar_Conexion</a:t>
            </a:r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AAF293E-18E6-3121-15B6-A6CD4017BEDF}"/>
              </a:ext>
            </a:extLst>
          </p:cNvPr>
          <p:cNvSpPr txBox="1"/>
          <p:nvPr/>
        </p:nvSpPr>
        <p:spPr>
          <a:xfrm>
            <a:off x="4800329" y="6167525"/>
            <a:ext cx="30973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atin typeface="Söhne Mono"/>
              </a:rPr>
              <a:t>Grabar el proyecto</a:t>
            </a:r>
            <a:endParaRPr lang="es-PE" sz="2800" b="1" dirty="0">
              <a:latin typeface="Söhne Mono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C58577E-0523-5C41-7CDB-2A8A6829D58B}"/>
              </a:ext>
            </a:extLst>
          </p:cNvPr>
          <p:cNvSpPr txBox="1"/>
          <p:nvPr/>
        </p:nvSpPr>
        <p:spPr>
          <a:xfrm>
            <a:off x="5825577" y="4360927"/>
            <a:ext cx="2331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>
                <a:latin typeface="Söhne Mono"/>
              </a:rPr>
              <a:t>Se cierra la aplicación</a:t>
            </a:r>
            <a:endParaRPr lang="es-PE" dirty="0"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2058064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4295193-C497-DC4B-BB0D-933D12F07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38" y="118139"/>
            <a:ext cx="1216010" cy="594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9900B51-A64F-3375-3766-AD4A7D59E11E}"/>
              </a:ext>
            </a:extLst>
          </p:cNvPr>
          <p:cNvSpPr txBox="1"/>
          <p:nvPr/>
        </p:nvSpPr>
        <p:spPr>
          <a:xfrm>
            <a:off x="1220011" y="299108"/>
            <a:ext cx="2331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>
                <a:latin typeface="Söhne Mono"/>
              </a:rPr>
              <a:t>Clic en el botón: Iniciar</a:t>
            </a:r>
            <a:endParaRPr lang="es-PE" dirty="0"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374886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FB89977-E825-0DFF-6C5A-8D585475793C}"/>
              </a:ext>
            </a:extLst>
          </p:cNvPr>
          <p:cNvSpPr txBox="1"/>
          <p:nvPr/>
        </p:nvSpPr>
        <p:spPr>
          <a:xfrm>
            <a:off x="177553" y="140862"/>
            <a:ext cx="421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Abrir el programa: Microsoft SQL Server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0476B7-75B8-D822-E37B-349767D23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66" y="601935"/>
            <a:ext cx="11647111" cy="61152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9719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862EF3F9-562C-6A0C-7F68-4AA28DC4C4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419D4F6-E5EF-62DE-5D55-28E30079A166}"/>
              </a:ext>
            </a:extLst>
          </p:cNvPr>
          <p:cNvSpPr txBox="1"/>
          <p:nvPr/>
        </p:nvSpPr>
        <p:spPr>
          <a:xfrm>
            <a:off x="461638" y="813882"/>
            <a:ext cx="341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 Calificado 01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C0E1C1E-5B8E-D8AD-3D39-62C2E57D5623}"/>
              </a:ext>
            </a:extLst>
          </p:cNvPr>
          <p:cNvSpPr txBox="1"/>
          <p:nvPr/>
        </p:nvSpPr>
        <p:spPr>
          <a:xfrm>
            <a:off x="712432" y="1905506"/>
            <a:ext cx="107930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4800" dirty="0">
                <a:solidFill>
                  <a:schemeClr val="bg1"/>
                </a:solidFill>
              </a:rPr>
              <a:t>Crear una aplicación, que imprima los datos de La tabla: Orders, hacia el componente: DatagridView con datos conectados.</a:t>
            </a:r>
          </a:p>
        </p:txBody>
      </p:sp>
    </p:spTree>
    <p:extLst>
      <p:ext uri="{BB962C8B-B14F-4D97-AF65-F5344CB8AC3E}">
        <p14:creationId xmlns:p14="http://schemas.microsoft.com/office/powerpoint/2010/main" val="2282618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7364CDE5-202E-BC96-121D-27D7532AB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8879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7D5A1A7-10A2-7B80-A4E8-C8038F72234B}"/>
              </a:ext>
            </a:extLst>
          </p:cNvPr>
          <p:cNvSpPr txBox="1"/>
          <p:nvPr/>
        </p:nvSpPr>
        <p:spPr>
          <a:xfrm>
            <a:off x="461638" y="813882"/>
            <a:ext cx="341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 Calificado 02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2530723-3396-3573-6090-9B4B9605506B}"/>
              </a:ext>
            </a:extLst>
          </p:cNvPr>
          <p:cNvSpPr txBox="1"/>
          <p:nvPr/>
        </p:nvSpPr>
        <p:spPr>
          <a:xfrm>
            <a:off x="730188" y="1923262"/>
            <a:ext cx="107930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4800" dirty="0">
                <a:solidFill>
                  <a:schemeClr val="bg1"/>
                </a:solidFill>
              </a:rPr>
              <a:t>Crear una aplicación, que imprima los datos de La tabla: Suppliers, hacia el componente: DatagridView con datos conectados.</a:t>
            </a:r>
          </a:p>
        </p:txBody>
      </p:sp>
    </p:spTree>
    <p:extLst>
      <p:ext uri="{BB962C8B-B14F-4D97-AF65-F5344CB8AC3E}">
        <p14:creationId xmlns:p14="http://schemas.microsoft.com/office/powerpoint/2010/main" val="6911852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ondo De Borde De Estilo De Pizarra De Vector | Fondos Plantilla AI  Descarga Gratuita - Pikbest | Pizarra fondo, Imágenes de pizarra, Diseño de  hojas membretadas">
            <a:extLst>
              <a:ext uri="{FF2B5EF4-FFF2-40B4-BE49-F238E27FC236}">
                <a16:creationId xmlns:a16="http://schemas.microsoft.com/office/drawing/2014/main" id="{C1B3DF19-7C5C-1CD3-FCC9-6D6BEEB1F6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t="1101" r="3087" b="6220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EDCB955-969C-AEA1-56F4-C5D9431DC808}"/>
              </a:ext>
            </a:extLst>
          </p:cNvPr>
          <p:cNvSpPr txBox="1"/>
          <p:nvPr/>
        </p:nvSpPr>
        <p:spPr>
          <a:xfrm>
            <a:off x="461638" y="813882"/>
            <a:ext cx="341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 Calificado 03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FA93914-F9B2-11AE-4D8A-969E37EA87E3}"/>
              </a:ext>
            </a:extLst>
          </p:cNvPr>
          <p:cNvSpPr txBox="1"/>
          <p:nvPr/>
        </p:nvSpPr>
        <p:spPr>
          <a:xfrm>
            <a:off x="730188" y="1985408"/>
            <a:ext cx="107930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4800" dirty="0">
                <a:solidFill>
                  <a:schemeClr val="bg1"/>
                </a:solidFill>
              </a:rPr>
              <a:t>Crear una aplicación, que imprima los datos de La tabla: [Order Details], hacia el componente: DatagridView con datos conectados.</a:t>
            </a:r>
          </a:p>
        </p:txBody>
      </p:sp>
    </p:spTree>
    <p:extLst>
      <p:ext uri="{BB962C8B-B14F-4D97-AF65-F5344CB8AC3E}">
        <p14:creationId xmlns:p14="http://schemas.microsoft.com/office/powerpoint/2010/main" val="299359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1CF2938-6A92-1E77-164E-7C5319233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733" y="132700"/>
            <a:ext cx="9920495" cy="6543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6754908-685E-1913-A130-399C3CD4F393}"/>
              </a:ext>
            </a:extLst>
          </p:cNvPr>
          <p:cNvSpPr txBox="1"/>
          <p:nvPr/>
        </p:nvSpPr>
        <p:spPr>
          <a:xfrm>
            <a:off x="5508729" y="2945574"/>
            <a:ext cx="41856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PE" dirty="0"/>
              <a:t>Nombre del servidor: (local) o . (punto)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34A3CEE-D992-044C-1466-36F796CA4D4F}"/>
              </a:ext>
            </a:extLst>
          </p:cNvPr>
          <p:cNvSpPr txBox="1"/>
          <p:nvPr/>
        </p:nvSpPr>
        <p:spPr>
          <a:xfrm>
            <a:off x="4835505" y="4482889"/>
            <a:ext cx="44239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PE" dirty="0"/>
              <a:t>Seleccionar la autenticación de SQL Server</a:t>
            </a:r>
          </a:p>
        </p:txBody>
      </p:sp>
    </p:spTree>
    <p:extLst>
      <p:ext uri="{BB962C8B-B14F-4D97-AF65-F5344CB8AC3E}">
        <p14:creationId xmlns:p14="http://schemas.microsoft.com/office/powerpoint/2010/main" val="183860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39A4FFE-AAD8-BEB7-E86C-5F3D76E1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41" y="136402"/>
            <a:ext cx="9944979" cy="6567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911FCA8-D142-845A-6AA4-AB948AA2AE7D}"/>
              </a:ext>
            </a:extLst>
          </p:cNvPr>
          <p:cNvSpPr txBox="1"/>
          <p:nvPr/>
        </p:nvSpPr>
        <p:spPr>
          <a:xfrm>
            <a:off x="5490970" y="3993138"/>
            <a:ext cx="48337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PE" dirty="0"/>
              <a:t>En Login, digitar: sa (Sistema Administrativo)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301F395-E80C-BF08-E99C-1E0B3C2FF0B9}"/>
              </a:ext>
            </a:extLst>
          </p:cNvPr>
          <p:cNvSpPr txBox="1"/>
          <p:nvPr/>
        </p:nvSpPr>
        <p:spPr>
          <a:xfrm>
            <a:off x="5572349" y="4509522"/>
            <a:ext cx="29147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PE" dirty="0"/>
              <a:t>Digitar la contraseña: 123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EDD55F3-6E6B-082D-AF63-670EAD32A1A9}"/>
              </a:ext>
            </a:extLst>
          </p:cNvPr>
          <p:cNvSpPr txBox="1"/>
          <p:nvPr/>
        </p:nvSpPr>
        <p:spPr>
          <a:xfrm>
            <a:off x="1756432" y="5568785"/>
            <a:ext cx="39252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PE" dirty="0"/>
              <a:t>Clic en el botón: Connect (Conectar)</a:t>
            </a:r>
          </a:p>
        </p:txBody>
      </p:sp>
    </p:spTree>
    <p:extLst>
      <p:ext uri="{BB962C8B-B14F-4D97-AF65-F5344CB8AC3E}">
        <p14:creationId xmlns:p14="http://schemas.microsoft.com/office/powerpoint/2010/main" val="44313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D169D4C-6803-27E5-7520-282E9F9F6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9" y="136754"/>
            <a:ext cx="2514524" cy="8760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D53A352-6E53-2654-BB8A-70741120FB3E}"/>
              </a:ext>
            </a:extLst>
          </p:cNvPr>
          <p:cNvSpPr txBox="1"/>
          <p:nvPr/>
        </p:nvSpPr>
        <p:spPr>
          <a:xfrm>
            <a:off x="2627787" y="304870"/>
            <a:ext cx="242360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icono: New Query (Nueva Consulta)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77568A3-4D10-7593-7B43-D3088CB79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66" y="1708486"/>
            <a:ext cx="11701448" cy="41596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709F35F-AB58-7F12-F83F-EBF1B76BE44E}"/>
              </a:ext>
            </a:extLst>
          </p:cNvPr>
          <p:cNvSpPr txBox="1"/>
          <p:nvPr/>
        </p:nvSpPr>
        <p:spPr>
          <a:xfrm>
            <a:off x="5878493" y="1717364"/>
            <a:ext cx="3833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 crea una base de datos: SISTEMA04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C485439-C572-93EE-7AA4-6B1A96CB932B}"/>
              </a:ext>
            </a:extLst>
          </p:cNvPr>
          <p:cNvSpPr txBox="1"/>
          <p:nvPr/>
        </p:nvSpPr>
        <p:spPr>
          <a:xfrm>
            <a:off x="6652329" y="4568883"/>
            <a:ext cx="3833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 activa la base de datos: SISTEMA04</a:t>
            </a:r>
          </a:p>
        </p:txBody>
      </p:sp>
    </p:spTree>
    <p:extLst>
      <p:ext uri="{BB962C8B-B14F-4D97-AF65-F5344CB8AC3E}">
        <p14:creationId xmlns:p14="http://schemas.microsoft.com/office/powerpoint/2010/main" val="70501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A754505-3634-A298-AB0B-5E0E1145E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3" y="1012059"/>
            <a:ext cx="11904956" cy="5178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4CFDBAE-33DF-7427-1548-6DF1ADE179FF}"/>
              </a:ext>
            </a:extLst>
          </p:cNvPr>
          <p:cNvSpPr txBox="1"/>
          <p:nvPr/>
        </p:nvSpPr>
        <p:spPr>
          <a:xfrm>
            <a:off x="3660555" y="3315356"/>
            <a:ext cx="58829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 crea una tabla alumno con sus campos correspondientes.</a:t>
            </a:r>
          </a:p>
        </p:txBody>
      </p:sp>
    </p:spTree>
    <p:extLst>
      <p:ext uri="{BB962C8B-B14F-4D97-AF65-F5344CB8AC3E}">
        <p14:creationId xmlns:p14="http://schemas.microsoft.com/office/powerpoint/2010/main" val="3822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CEA2A9A-F72C-7287-0B69-14884FF85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8" y="1162976"/>
            <a:ext cx="11904955" cy="5027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4B9F9E1-8A55-28E8-B319-B3713E4E9E40}"/>
              </a:ext>
            </a:extLst>
          </p:cNvPr>
          <p:cNvSpPr txBox="1"/>
          <p:nvPr/>
        </p:nvSpPr>
        <p:spPr>
          <a:xfrm>
            <a:off x="3761171" y="676807"/>
            <a:ext cx="46311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 insertan los registros hacia la tabla: Alumno</a:t>
            </a:r>
          </a:p>
        </p:txBody>
      </p:sp>
    </p:spTree>
    <p:extLst>
      <p:ext uri="{BB962C8B-B14F-4D97-AF65-F5344CB8AC3E}">
        <p14:creationId xmlns:p14="http://schemas.microsoft.com/office/powerpoint/2010/main" val="2962037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7144</TotalTime>
  <Words>727</Words>
  <Application>Microsoft Office PowerPoint</Application>
  <PresentationFormat>Panorámica</PresentationFormat>
  <Paragraphs>96</Paragraphs>
  <Slides>42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Söhne Mono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christian loza</cp:lastModifiedBy>
  <cp:revision>1642</cp:revision>
  <dcterms:created xsi:type="dcterms:W3CDTF">2019-07-10T17:30:38Z</dcterms:created>
  <dcterms:modified xsi:type="dcterms:W3CDTF">2023-09-07T04:11:00Z</dcterms:modified>
</cp:coreProperties>
</file>