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10" r:id="rId2"/>
    <p:sldId id="312" r:id="rId3"/>
    <p:sldId id="313" r:id="rId4"/>
    <p:sldId id="337" r:id="rId5"/>
    <p:sldId id="338" r:id="rId6"/>
    <p:sldId id="340" r:id="rId7"/>
    <p:sldId id="316" r:id="rId8"/>
    <p:sldId id="315" r:id="rId9"/>
    <p:sldId id="317" r:id="rId10"/>
    <p:sldId id="318" r:id="rId11"/>
    <p:sldId id="347" r:id="rId12"/>
    <p:sldId id="346" r:id="rId13"/>
    <p:sldId id="345" r:id="rId14"/>
    <p:sldId id="320" r:id="rId15"/>
    <p:sldId id="349" r:id="rId16"/>
    <p:sldId id="354" r:id="rId17"/>
    <p:sldId id="353" r:id="rId18"/>
    <p:sldId id="352" r:id="rId19"/>
    <p:sldId id="351" r:id="rId20"/>
    <p:sldId id="350" r:id="rId21"/>
    <p:sldId id="386" r:id="rId22"/>
    <p:sldId id="388" r:id="rId23"/>
    <p:sldId id="387" r:id="rId24"/>
    <p:sldId id="348" r:id="rId25"/>
    <p:sldId id="385" r:id="rId26"/>
    <p:sldId id="375" r:id="rId27"/>
    <p:sldId id="322" r:id="rId28"/>
    <p:sldId id="334" r:id="rId29"/>
    <p:sldId id="342" r:id="rId30"/>
    <p:sldId id="358" r:id="rId31"/>
    <p:sldId id="357" r:id="rId32"/>
    <p:sldId id="356" r:id="rId33"/>
    <p:sldId id="376" r:id="rId34"/>
    <p:sldId id="359" r:id="rId35"/>
    <p:sldId id="361" r:id="rId36"/>
    <p:sldId id="362" r:id="rId37"/>
    <p:sldId id="379" r:id="rId38"/>
    <p:sldId id="378" r:id="rId39"/>
    <p:sldId id="377" r:id="rId40"/>
    <p:sldId id="381" r:id="rId41"/>
    <p:sldId id="380" r:id="rId42"/>
    <p:sldId id="384" r:id="rId43"/>
    <p:sldId id="360" r:id="rId44"/>
    <p:sldId id="383" r:id="rId45"/>
    <p:sldId id="382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83" autoAdjust="0"/>
  </p:normalViewPr>
  <p:slideViewPr>
    <p:cSldViewPr snapToGrid="0">
      <p:cViewPr varScale="1">
        <p:scale>
          <a:sx n="108" d="100"/>
          <a:sy n="108" d="100"/>
        </p:scale>
        <p:origin x="22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8D890-C22B-46CC-8C26-35422BEC9A37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339EA-75E9-4985-89F9-E06940F51D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273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E2FE0-8495-91D9-08BC-DD528A752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17E210-4003-BBB3-6FEB-0ED683467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F006DD-3B74-E85E-5BD5-46B29569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DA45E4-2F6B-B1B8-5E65-397E26F1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6BAD11-6D0C-A1C6-FDA0-3B5E4E1D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855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2DCFA-2BAE-9B49-2649-FED2182D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9FA605-407C-6BA9-5A09-BF02B9117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39F85A-3E55-817F-1682-D8557014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B9FB64-2F97-4BC7-6385-2B45B866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9D89FA-6418-FC15-29E6-431A9091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233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8EE2AA-9861-EF6A-2D0E-9C33D4456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85AA8E-FA78-D51E-AC6B-DC37909B8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ECFCF-2AC1-7365-ECE7-D4ACE1CC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4CD0D1-100D-E3FA-97F7-CF92F095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13265E-F8B1-9D66-AE38-FE6E55FB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785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C8F7F-82A1-F197-1790-AED7106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DB7551-EBBF-2FAD-6A67-D3434F63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227082-3538-3334-0459-70E8E421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A59913-C5BA-3AF2-1358-22C593AF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9CEA07-8161-9B84-A8DD-47471275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889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C471D-9340-F0D2-F015-ABA2047E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3B8380-2100-D334-F59B-E2DDD6804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CE0E79-5B4B-F3BB-73AD-FE0BEEBE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D489EE-42AE-F44F-E68C-228AE189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7E4771-CDA7-E08B-6788-6ED8C604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093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929C-B287-43F0-A824-7072EF53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4DEA5B-0BBD-492C-DE81-6164F8D84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CF48B2-47A0-123F-992E-EFA01894B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76E00E-270B-4E5C-DAFA-FD92FF0E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35481E-7F38-C063-4CE6-D735D6B0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9FA423-7F3A-EE30-C953-4BE7E936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970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3F00D-A21C-24FF-10A9-58090A73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0EC030-4469-2114-78B5-5F87022A5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5536C6-DCEC-9DBA-47D5-613226D2E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A32CD3-4D7A-FCD1-3DD8-7AA915551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CC7D33-F611-1A3A-CA76-A5AD3F6A8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8575DC-C055-C956-8BBE-D594078B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F0BD66-2B64-7FCE-03A0-016AF0A1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57043F-151B-86EB-E3C1-3AD22264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259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79FF1-A796-5B00-6A2D-2E4EE6A6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B6DE6B-2D78-7271-C759-373656AC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87EC68-A01D-70F1-2A1D-CCC01249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89CAC9-218E-0F7A-248C-C7021396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010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900A9D-D76A-9D5B-A12E-9E75C632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9D821F-6E04-6CB6-6FC2-15995CDA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6F8D96-7F66-4659-578F-FC862E98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664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2AF0D-2B5B-386D-42EF-B659DEF5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32CF1E-F762-6107-B2BD-FE17CE09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5B2C06-76F4-5416-0327-D9FE6CEE2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AFA250-8727-2ECE-1F6E-CEFD9A47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82E364-A773-E120-70BE-D0F1D37F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CEDE4C-6BBA-329F-C58C-2CBDB66D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179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697E8-6C69-D0AB-32E5-89278C5D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4D7B0A-295B-6851-4AE9-BED0DD5FD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E910E9-481E-C826-AD4B-960D35E3B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BFB485-761B-2B81-F0BF-C80D59DF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9E261B-1C6A-172A-2CDA-8F172D9F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4F80A4-6D97-31F5-6A17-070631CA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555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BAF1BA-A24A-DF08-66BD-2E62BBCC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17018C-A88F-750F-766E-DEE022247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B7C648-9F59-E2C2-F229-CAB00E95C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32182-B42E-474E-BE73-59818FBACC2D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98C3D-A303-D677-EF4D-58D1D2F4E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F8703-E3F7-2697-183C-E4EE6C5B0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642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sv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sv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sv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581196" y="896647"/>
            <a:ext cx="8841187" cy="49182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9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APLICACIÓN CON DATAGRIDVIEW</a:t>
            </a:r>
          </a:p>
        </p:txBody>
      </p:sp>
    </p:spTree>
    <p:extLst>
      <p:ext uri="{BB962C8B-B14F-4D97-AF65-F5344CB8AC3E}">
        <p14:creationId xmlns:p14="http://schemas.microsoft.com/office/powerpoint/2010/main" val="3371555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B162B25-9189-D917-C43C-A6ED0CCA7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4" y="74766"/>
            <a:ext cx="6650762" cy="38521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C4E01C2-7FFA-00BB-35AD-E25FB88FFC6E}"/>
              </a:ext>
            </a:extLst>
          </p:cNvPr>
          <p:cNvSpPr txBox="1"/>
          <p:nvPr/>
        </p:nvSpPr>
        <p:spPr>
          <a:xfrm>
            <a:off x="6473193" y="1535910"/>
            <a:ext cx="220028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ComboBox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525067F-D8EF-709D-BA79-A401C0C62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44" y="2245725"/>
            <a:ext cx="7609551" cy="1980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00E970F-CDE6-068C-9A58-AF39A265B931}"/>
              </a:ext>
            </a:extLst>
          </p:cNvPr>
          <p:cNvSpPr txBox="1"/>
          <p:nvPr/>
        </p:nvSpPr>
        <p:spPr>
          <a:xfrm>
            <a:off x="2020990" y="3510205"/>
            <a:ext cx="562994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En la propiedad Items, clic en los tres puntos consecutivos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6CE941E-E6B2-ACD3-816B-3E0086D7A83F}"/>
              </a:ext>
            </a:extLst>
          </p:cNvPr>
          <p:cNvSpPr txBox="1"/>
          <p:nvPr/>
        </p:nvSpPr>
        <p:spPr>
          <a:xfrm>
            <a:off x="6005746" y="4187521"/>
            <a:ext cx="1744461" cy="263149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PE" sz="1100" dirty="0"/>
              <a:t>Editorial....</a:t>
            </a:r>
          </a:p>
          <a:p>
            <a:r>
              <a:rPr lang="es-PE" sz="1100" dirty="0"/>
              <a:t>Ediciones Peisa</a:t>
            </a:r>
          </a:p>
          <a:p>
            <a:r>
              <a:rPr lang="es-PE" sz="1100" dirty="0"/>
              <a:t>Editorial Planeta Perú</a:t>
            </a:r>
          </a:p>
          <a:p>
            <a:r>
              <a:rPr lang="es-PE" sz="1100" dirty="0"/>
              <a:t>Editorial San Marcos</a:t>
            </a:r>
          </a:p>
          <a:p>
            <a:r>
              <a:rPr lang="es-PE" sz="1100" dirty="0"/>
              <a:t>Editorial Estruendomudo</a:t>
            </a:r>
          </a:p>
          <a:p>
            <a:r>
              <a:rPr lang="es-PE" sz="1100" dirty="0"/>
              <a:t>Penguin Random House</a:t>
            </a:r>
          </a:p>
          <a:p>
            <a:r>
              <a:rPr lang="es-PE" sz="1100" dirty="0"/>
              <a:t>HarperCollins</a:t>
            </a:r>
          </a:p>
          <a:p>
            <a:r>
              <a:rPr lang="es-PE" sz="1100" dirty="0"/>
              <a:t>Simon &amp; Schuster</a:t>
            </a:r>
          </a:p>
          <a:p>
            <a:r>
              <a:rPr lang="es-PE" sz="1100" dirty="0"/>
              <a:t>Macmillan Publishers</a:t>
            </a:r>
          </a:p>
          <a:p>
            <a:r>
              <a:rPr lang="es-PE" sz="1100" dirty="0"/>
              <a:t>Hachette Livre</a:t>
            </a:r>
          </a:p>
          <a:p>
            <a:r>
              <a:rPr lang="es-PE" sz="1100" dirty="0"/>
              <a:t>Scholastic Corporation</a:t>
            </a:r>
          </a:p>
          <a:p>
            <a:r>
              <a:rPr lang="es-PE" sz="1100" dirty="0"/>
              <a:t>Bloomsbury Publishing</a:t>
            </a:r>
          </a:p>
          <a:p>
            <a:r>
              <a:rPr lang="es-PE" sz="1100" dirty="0"/>
              <a:t>Oxford University Press</a:t>
            </a:r>
          </a:p>
          <a:p>
            <a:r>
              <a:rPr lang="es-PE" sz="1100" dirty="0"/>
              <a:t>Cambridge University Press</a:t>
            </a:r>
          </a:p>
          <a:p>
            <a:r>
              <a:rPr lang="es-PE" sz="1100" dirty="0"/>
              <a:t>Vintage Books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2C13656-A609-C614-80FE-02C23909F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177" y="3798712"/>
            <a:ext cx="4287680" cy="29759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478DF9A-438C-2A96-01F4-3CFCA48D3F0A}"/>
              </a:ext>
            </a:extLst>
          </p:cNvPr>
          <p:cNvSpPr txBox="1"/>
          <p:nvPr/>
        </p:nvSpPr>
        <p:spPr>
          <a:xfrm>
            <a:off x="8371642" y="3455634"/>
            <a:ext cx="332010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Agregar los siguientes elementos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44703C0-6AFB-22E0-B3D6-3F9E473EF1C8}"/>
              </a:ext>
            </a:extLst>
          </p:cNvPr>
          <p:cNvSpPr txBox="1"/>
          <p:nvPr/>
        </p:nvSpPr>
        <p:spPr>
          <a:xfrm>
            <a:off x="9623421" y="5780582"/>
            <a:ext cx="1597981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Aceptar</a:t>
            </a:r>
          </a:p>
        </p:txBody>
      </p:sp>
    </p:spTree>
    <p:extLst>
      <p:ext uri="{BB962C8B-B14F-4D97-AF65-F5344CB8AC3E}">
        <p14:creationId xmlns:p14="http://schemas.microsoft.com/office/powerpoint/2010/main" val="87830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36A6E4B-A0C7-C548-8159-B41E3F250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8" y="65239"/>
            <a:ext cx="5782001" cy="33637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425E9D3-EF64-85B3-2796-0A5EB54FC68E}"/>
              </a:ext>
            </a:extLst>
          </p:cNvPr>
          <p:cNvSpPr txBox="1"/>
          <p:nvPr/>
        </p:nvSpPr>
        <p:spPr>
          <a:xfrm>
            <a:off x="4765128" y="1606929"/>
            <a:ext cx="220028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ComboBox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38D73B0-05B8-9D6D-EBBC-6D06FF200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0" y="2066001"/>
            <a:ext cx="7906631" cy="20421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A1543E3-5A21-672D-0E0B-237002C1A32A}"/>
              </a:ext>
            </a:extLst>
          </p:cNvPr>
          <p:cNvSpPr txBox="1"/>
          <p:nvPr/>
        </p:nvSpPr>
        <p:spPr>
          <a:xfrm>
            <a:off x="2251813" y="3421425"/>
            <a:ext cx="562994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En la propiedad Items, clic en los tres puntos consecutivos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05759ED-C356-89BE-FAB3-F23D0A0B4C18}"/>
              </a:ext>
            </a:extLst>
          </p:cNvPr>
          <p:cNvSpPr txBox="1"/>
          <p:nvPr/>
        </p:nvSpPr>
        <p:spPr>
          <a:xfrm>
            <a:off x="5772704" y="4423548"/>
            <a:ext cx="2208321" cy="2123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PE" sz="1200" dirty="0"/>
              <a:t>Imprenta...</a:t>
            </a:r>
          </a:p>
          <a:p>
            <a:r>
              <a:rPr lang="es-PE" sz="1200" dirty="0"/>
              <a:t>Imprenta y Editorial San Marcos</a:t>
            </a:r>
          </a:p>
          <a:p>
            <a:r>
              <a:rPr lang="es-PE" sz="1200" dirty="0"/>
              <a:t>Gráfica Biblos</a:t>
            </a:r>
          </a:p>
          <a:p>
            <a:r>
              <a:rPr lang="es-PE" sz="1200" dirty="0"/>
              <a:t>Imprenta Quezada</a:t>
            </a:r>
          </a:p>
          <a:p>
            <a:r>
              <a:rPr lang="es-PE" sz="1200" dirty="0"/>
              <a:t>Imprenta y Litografía GIL</a:t>
            </a:r>
          </a:p>
          <a:p>
            <a:r>
              <a:rPr lang="es-PE" sz="1200" dirty="0"/>
              <a:t>Imprenta Industrial</a:t>
            </a:r>
          </a:p>
          <a:p>
            <a:r>
              <a:rPr lang="es-PE" sz="1200" dirty="0"/>
              <a:t>RR Donnelley (Estados Unidos)</a:t>
            </a:r>
          </a:p>
          <a:p>
            <a:r>
              <a:rPr lang="es-PE" sz="1200" dirty="0"/>
              <a:t>Quad/Graphics (Estados Unidos)</a:t>
            </a:r>
          </a:p>
          <a:p>
            <a:r>
              <a:rPr lang="es-PE" sz="1200" dirty="0"/>
              <a:t>Grafica Veneta (Italia)</a:t>
            </a:r>
          </a:p>
          <a:p>
            <a:r>
              <a:rPr lang="es-PE" sz="1200" dirty="0"/>
              <a:t>CPI Group (Francia)</a:t>
            </a:r>
          </a:p>
          <a:p>
            <a:r>
              <a:rPr lang="es-PE" sz="1200" dirty="0"/>
              <a:t>Book Printing UK (Reino Unido)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2D41ECE-50DC-2C36-D8C8-9F6DE4675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733" y="4190261"/>
            <a:ext cx="4045418" cy="2590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2C4D404-36FD-D9DC-6EE5-F1C6BA746424}"/>
              </a:ext>
            </a:extLst>
          </p:cNvPr>
          <p:cNvSpPr txBox="1"/>
          <p:nvPr/>
        </p:nvSpPr>
        <p:spPr>
          <a:xfrm>
            <a:off x="8363606" y="3790757"/>
            <a:ext cx="332010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Agregar los siguientes elementos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8B31FD2-D12A-1655-F985-440141F0CD52}"/>
              </a:ext>
            </a:extLst>
          </p:cNvPr>
          <p:cNvSpPr txBox="1"/>
          <p:nvPr/>
        </p:nvSpPr>
        <p:spPr>
          <a:xfrm>
            <a:off x="9676689" y="5833850"/>
            <a:ext cx="1597981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Aceptar</a:t>
            </a:r>
          </a:p>
        </p:txBody>
      </p:sp>
    </p:spTree>
    <p:extLst>
      <p:ext uri="{BB962C8B-B14F-4D97-AF65-F5344CB8AC3E}">
        <p14:creationId xmlns:p14="http://schemas.microsoft.com/office/powerpoint/2010/main" val="86382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01B6092-90EA-FB45-8987-E8E595187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4" y="124287"/>
            <a:ext cx="11780668" cy="65428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1277ED6-FF86-70E8-55E4-DFE0D3FEF081}"/>
              </a:ext>
            </a:extLst>
          </p:cNvPr>
          <p:cNvSpPr txBox="1"/>
          <p:nvPr/>
        </p:nvSpPr>
        <p:spPr>
          <a:xfrm>
            <a:off x="240536" y="5246695"/>
            <a:ext cx="2476028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Agregar el componente: DataGridview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D6AF8C-725D-C29C-468E-9163902FE222}"/>
              </a:ext>
            </a:extLst>
          </p:cNvPr>
          <p:cNvSpPr txBox="1"/>
          <p:nvPr/>
        </p:nvSpPr>
        <p:spPr>
          <a:xfrm>
            <a:off x="3260423" y="4120708"/>
            <a:ext cx="211944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Nombre: dgvlistado</a:t>
            </a:r>
          </a:p>
        </p:txBody>
      </p:sp>
    </p:spTree>
    <p:extLst>
      <p:ext uri="{BB962C8B-B14F-4D97-AF65-F5344CB8AC3E}">
        <p14:creationId xmlns:p14="http://schemas.microsoft.com/office/powerpoint/2010/main" val="2329463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A00C2B7-ED7E-2290-0018-877E55F03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81" y="80371"/>
            <a:ext cx="8570934" cy="66577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1520106-5C14-F669-B9AD-0D97E38824ED}"/>
              </a:ext>
            </a:extLst>
          </p:cNvPr>
          <p:cNvSpPr txBox="1"/>
          <p:nvPr/>
        </p:nvSpPr>
        <p:spPr>
          <a:xfrm>
            <a:off x="2718889" y="6064918"/>
            <a:ext cx="196852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Nombre: btnnuevo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112F03F-C1E8-C328-248D-4E5AA6FA3DCF}"/>
              </a:ext>
            </a:extLst>
          </p:cNvPr>
          <p:cNvSpPr txBox="1"/>
          <p:nvPr/>
        </p:nvSpPr>
        <p:spPr>
          <a:xfrm>
            <a:off x="5373474" y="6437880"/>
            <a:ext cx="21192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Nombre: btnagregar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35B509B-2E52-676D-DDFA-E16EF1D62DFB}"/>
              </a:ext>
            </a:extLst>
          </p:cNvPr>
          <p:cNvSpPr txBox="1"/>
          <p:nvPr/>
        </p:nvSpPr>
        <p:spPr>
          <a:xfrm>
            <a:off x="8443853" y="6056040"/>
            <a:ext cx="182761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Nombre: btnsalir</a:t>
            </a:r>
          </a:p>
        </p:txBody>
      </p:sp>
    </p:spTree>
    <p:extLst>
      <p:ext uri="{BB962C8B-B14F-4D97-AF65-F5344CB8AC3E}">
        <p14:creationId xmlns:p14="http://schemas.microsoft.com/office/powerpoint/2010/main" val="2921197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9D07B3D-3582-F225-2FEC-720B4DA0B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57" y="128111"/>
            <a:ext cx="10779898" cy="66097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9181569-783A-4ADE-2C3E-B6FD4B271A42}"/>
              </a:ext>
            </a:extLst>
          </p:cNvPr>
          <p:cNvSpPr txBox="1"/>
          <p:nvPr/>
        </p:nvSpPr>
        <p:spPr>
          <a:xfrm>
            <a:off x="6347537" y="2887878"/>
            <a:ext cx="252323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flecha derecha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5F6BBF0-4359-7678-E0A1-9D4AF3FE05E5}"/>
              </a:ext>
            </a:extLst>
          </p:cNvPr>
          <p:cNvSpPr txBox="1"/>
          <p:nvPr/>
        </p:nvSpPr>
        <p:spPr>
          <a:xfrm>
            <a:off x="8373125" y="3679468"/>
            <a:ext cx="252323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en: Editar columnas</a:t>
            </a:r>
          </a:p>
        </p:txBody>
      </p:sp>
    </p:spTree>
    <p:extLst>
      <p:ext uri="{BB962C8B-B14F-4D97-AF65-F5344CB8AC3E}">
        <p14:creationId xmlns:p14="http://schemas.microsoft.com/office/powerpoint/2010/main" val="3962226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AA9A67A-9858-6F94-E8B8-4C3749FB9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73" y="91784"/>
            <a:ext cx="10869844" cy="66374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B2C1B1B-5BF7-62ED-79C7-C01E9A758AA8}"/>
              </a:ext>
            </a:extLst>
          </p:cNvPr>
          <p:cNvSpPr txBox="1"/>
          <p:nvPr/>
        </p:nvSpPr>
        <p:spPr>
          <a:xfrm>
            <a:off x="4178423" y="4842441"/>
            <a:ext cx="252323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Agregar</a:t>
            </a:r>
          </a:p>
        </p:txBody>
      </p:sp>
    </p:spTree>
    <p:extLst>
      <p:ext uri="{BB962C8B-B14F-4D97-AF65-F5344CB8AC3E}">
        <p14:creationId xmlns:p14="http://schemas.microsoft.com/office/powerpoint/2010/main" val="2822957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1EFAAE7-9F61-4AC5-1E39-0897B65FD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1" y="91180"/>
            <a:ext cx="5864952" cy="4987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EABED16-8EB5-F976-61E3-7C9C9FF0D34B}"/>
              </a:ext>
            </a:extLst>
          </p:cNvPr>
          <p:cNvSpPr txBox="1"/>
          <p:nvPr/>
        </p:nvSpPr>
        <p:spPr>
          <a:xfrm>
            <a:off x="2778712" y="3011421"/>
            <a:ext cx="195308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Nombre: t_codigo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746093-BD3E-9DE9-DB38-8D6039C8E9FE}"/>
              </a:ext>
            </a:extLst>
          </p:cNvPr>
          <p:cNvSpPr txBox="1"/>
          <p:nvPr/>
        </p:nvSpPr>
        <p:spPr>
          <a:xfrm>
            <a:off x="2752078" y="3677565"/>
            <a:ext cx="166012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Texto: CODIGO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B691085-F5D1-F256-D50B-0A71AA86C3FE}"/>
              </a:ext>
            </a:extLst>
          </p:cNvPr>
          <p:cNvSpPr txBox="1"/>
          <p:nvPr/>
        </p:nvSpPr>
        <p:spPr>
          <a:xfrm>
            <a:off x="1003179" y="4519497"/>
            <a:ext cx="248574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Agregar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19F350D-43FF-9EBD-44BE-19418917C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14" y="1786544"/>
            <a:ext cx="5864952" cy="4987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2380077-D348-343C-E282-7B91A62CD678}"/>
              </a:ext>
            </a:extLst>
          </p:cNvPr>
          <p:cNvSpPr txBox="1"/>
          <p:nvPr/>
        </p:nvSpPr>
        <p:spPr>
          <a:xfrm>
            <a:off x="8635088" y="4674301"/>
            <a:ext cx="1810480" cy="3757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Nombre: t_libro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4EB7CF9-58C0-3ADB-DC22-1E7D1C1F92D6}"/>
              </a:ext>
            </a:extLst>
          </p:cNvPr>
          <p:cNvSpPr txBox="1"/>
          <p:nvPr/>
        </p:nvSpPr>
        <p:spPr>
          <a:xfrm>
            <a:off x="8643966" y="5383645"/>
            <a:ext cx="1432190" cy="3757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Texto: LIBRO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6F66B9B-71BD-A22C-5986-F301ADA66C83}"/>
              </a:ext>
            </a:extLst>
          </p:cNvPr>
          <p:cNvSpPr txBox="1"/>
          <p:nvPr/>
        </p:nvSpPr>
        <p:spPr>
          <a:xfrm>
            <a:off x="6913881" y="6218470"/>
            <a:ext cx="2597445" cy="3757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Agregar</a:t>
            </a:r>
          </a:p>
        </p:txBody>
      </p:sp>
    </p:spTree>
    <p:extLst>
      <p:ext uri="{BB962C8B-B14F-4D97-AF65-F5344CB8AC3E}">
        <p14:creationId xmlns:p14="http://schemas.microsoft.com/office/powerpoint/2010/main" val="905076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18EC0D6-3236-D910-2E59-6764D4D25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48" y="91000"/>
            <a:ext cx="5589857" cy="47531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E683333-D002-DFA4-7512-7F665080B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12" y="1964191"/>
            <a:ext cx="5589857" cy="47531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89956ED-221A-34BF-3DB7-E984A2446B0E}"/>
              </a:ext>
            </a:extLst>
          </p:cNvPr>
          <p:cNvSpPr txBox="1"/>
          <p:nvPr/>
        </p:nvSpPr>
        <p:spPr>
          <a:xfrm>
            <a:off x="2829094" y="2836623"/>
            <a:ext cx="1810480" cy="3757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Nombre: t_autor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2277424-5F15-2446-2A94-AE4CAB28B8EA}"/>
              </a:ext>
            </a:extLst>
          </p:cNvPr>
          <p:cNvSpPr txBox="1"/>
          <p:nvPr/>
        </p:nvSpPr>
        <p:spPr>
          <a:xfrm>
            <a:off x="996571" y="4300500"/>
            <a:ext cx="2597445" cy="3757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Agregar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A391B62-4D68-AB20-D0B8-13F5D5D9C273}"/>
              </a:ext>
            </a:extLst>
          </p:cNvPr>
          <p:cNvSpPr txBox="1"/>
          <p:nvPr/>
        </p:nvSpPr>
        <p:spPr>
          <a:xfrm>
            <a:off x="2829094" y="3526768"/>
            <a:ext cx="152984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Texto: AUTOR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E07CF49-36FB-47F9-AAD4-F07AC72FB994}"/>
              </a:ext>
            </a:extLst>
          </p:cNvPr>
          <p:cNvSpPr txBox="1"/>
          <p:nvPr/>
        </p:nvSpPr>
        <p:spPr>
          <a:xfrm>
            <a:off x="8654324" y="4714017"/>
            <a:ext cx="189234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Nombre: t_precio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8C99B5D-289F-589E-F91B-211F7127AFDC}"/>
              </a:ext>
            </a:extLst>
          </p:cNvPr>
          <p:cNvSpPr txBox="1"/>
          <p:nvPr/>
        </p:nvSpPr>
        <p:spPr>
          <a:xfrm>
            <a:off x="6777412" y="6177894"/>
            <a:ext cx="2597445" cy="3757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Agregar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3FD59B0-5214-DBF3-82C7-C32AEBF089C1}"/>
              </a:ext>
            </a:extLst>
          </p:cNvPr>
          <p:cNvSpPr txBox="1"/>
          <p:nvPr/>
        </p:nvSpPr>
        <p:spPr>
          <a:xfrm>
            <a:off x="8654325" y="5386406"/>
            <a:ext cx="152984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Texto: PRECIO</a:t>
            </a:r>
          </a:p>
        </p:txBody>
      </p:sp>
    </p:spTree>
    <p:extLst>
      <p:ext uri="{BB962C8B-B14F-4D97-AF65-F5344CB8AC3E}">
        <p14:creationId xmlns:p14="http://schemas.microsoft.com/office/powerpoint/2010/main" val="2800595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9458E02-D6F2-6C78-5923-09E309489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5" y="79528"/>
            <a:ext cx="5940979" cy="5051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47EBD83-D0F2-D417-980E-C95306FD4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302" y="1721899"/>
            <a:ext cx="5940979" cy="5051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81CEF88-54A1-830C-E2CB-3F4267CFD57E}"/>
              </a:ext>
            </a:extLst>
          </p:cNvPr>
          <p:cNvSpPr txBox="1"/>
          <p:nvPr/>
        </p:nvSpPr>
        <p:spPr>
          <a:xfrm>
            <a:off x="2775826" y="2996422"/>
            <a:ext cx="195597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Nombre: t_edicion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EDE3033-F122-1D64-C855-5F745A84655D}"/>
              </a:ext>
            </a:extLst>
          </p:cNvPr>
          <p:cNvSpPr txBox="1"/>
          <p:nvPr/>
        </p:nvSpPr>
        <p:spPr>
          <a:xfrm>
            <a:off x="863408" y="4566831"/>
            <a:ext cx="2597445" cy="3757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Agregar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7A09DBE-C277-D7D8-782B-7264C098789C}"/>
              </a:ext>
            </a:extLst>
          </p:cNvPr>
          <p:cNvSpPr txBox="1"/>
          <p:nvPr/>
        </p:nvSpPr>
        <p:spPr>
          <a:xfrm>
            <a:off x="2749191" y="3739835"/>
            <a:ext cx="165412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Texto: EDICION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E875059-2767-80E7-36E0-616E32EDF2C8}"/>
              </a:ext>
            </a:extLst>
          </p:cNvPr>
          <p:cNvSpPr txBox="1"/>
          <p:nvPr/>
        </p:nvSpPr>
        <p:spPr>
          <a:xfrm>
            <a:off x="8894019" y="4640269"/>
            <a:ext cx="204326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Nombre: t_editorial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8BC008A-4688-A304-65A6-1B2C24DB6A70}"/>
              </a:ext>
            </a:extLst>
          </p:cNvPr>
          <p:cNvSpPr txBox="1"/>
          <p:nvPr/>
        </p:nvSpPr>
        <p:spPr>
          <a:xfrm>
            <a:off x="6910576" y="6219556"/>
            <a:ext cx="2597445" cy="3757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Agregar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8B41CC3-C89B-4AE0-6D94-C05F9E9DB7FA}"/>
              </a:ext>
            </a:extLst>
          </p:cNvPr>
          <p:cNvSpPr txBox="1"/>
          <p:nvPr/>
        </p:nvSpPr>
        <p:spPr>
          <a:xfrm>
            <a:off x="8920651" y="5392560"/>
            <a:ext cx="187459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Texto: EDITORIAL</a:t>
            </a:r>
          </a:p>
        </p:txBody>
      </p:sp>
    </p:spTree>
    <p:extLst>
      <p:ext uri="{BB962C8B-B14F-4D97-AF65-F5344CB8AC3E}">
        <p14:creationId xmlns:p14="http://schemas.microsoft.com/office/powerpoint/2010/main" val="3783471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363E1C7-0070-48A8-AD4E-DE4D72DB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7" y="70650"/>
            <a:ext cx="5606888" cy="47676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E51BCE8-5EFB-87A8-E201-97FBC167A953}"/>
              </a:ext>
            </a:extLst>
          </p:cNvPr>
          <p:cNvSpPr txBox="1"/>
          <p:nvPr/>
        </p:nvSpPr>
        <p:spPr>
          <a:xfrm>
            <a:off x="2732915" y="2820347"/>
            <a:ext cx="212316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Nombre: t_imprenta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0E9762-42F0-C90F-CA7F-3ECBED0858CD}"/>
              </a:ext>
            </a:extLst>
          </p:cNvPr>
          <p:cNvSpPr txBox="1"/>
          <p:nvPr/>
        </p:nvSpPr>
        <p:spPr>
          <a:xfrm>
            <a:off x="660697" y="4293101"/>
            <a:ext cx="2597445" cy="3757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Agregar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6F9FA40-A1D6-DEBA-7D09-8440FF137547}"/>
              </a:ext>
            </a:extLst>
          </p:cNvPr>
          <p:cNvSpPr txBox="1"/>
          <p:nvPr/>
        </p:nvSpPr>
        <p:spPr>
          <a:xfrm>
            <a:off x="2724037" y="3528249"/>
            <a:ext cx="187459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Texto: IMPRENTA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9DFE81-8CFB-1975-7191-8C28598568A0}"/>
              </a:ext>
            </a:extLst>
          </p:cNvPr>
          <p:cNvSpPr txBox="1"/>
          <p:nvPr/>
        </p:nvSpPr>
        <p:spPr>
          <a:xfrm>
            <a:off x="3981816" y="4660011"/>
            <a:ext cx="1708161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Cerrar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3DAB706-56B3-BFA7-DB13-A52230C24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145" y="2423604"/>
            <a:ext cx="6279010" cy="4350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033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23287" y="142043"/>
            <a:ext cx="1820923" cy="5452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/>
              <a:t>Ejercicio 1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2209539" y="466444"/>
            <a:ext cx="9526740" cy="592511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2800" dirty="0"/>
              <a:t>Crear una aplicación con datagridview, que permita agregar los siguientes datos:</a:t>
            </a:r>
          </a:p>
          <a:p>
            <a:pPr algn="l"/>
            <a:endParaRPr lang="es-PE" sz="1200" dirty="0"/>
          </a:p>
          <a:p>
            <a:pPr marL="3319463" indent="-631825" algn="l">
              <a:buFont typeface="Wingdings" panose="05000000000000000000" pitchFamily="2" charset="2"/>
              <a:buChar char="q"/>
            </a:pPr>
            <a:r>
              <a:rPr lang="es-PE" sz="2800" dirty="0"/>
              <a:t>Código del Libro</a:t>
            </a:r>
          </a:p>
          <a:p>
            <a:pPr marL="3319463" indent="-631825" algn="l">
              <a:buFont typeface="Wingdings" panose="05000000000000000000" pitchFamily="2" charset="2"/>
              <a:buChar char="q"/>
            </a:pPr>
            <a:r>
              <a:rPr lang="es-PE" sz="2800" dirty="0"/>
              <a:t>Nombre del Libro</a:t>
            </a:r>
          </a:p>
          <a:p>
            <a:pPr marL="3319463" indent="-631825" algn="l">
              <a:buFont typeface="Wingdings" panose="05000000000000000000" pitchFamily="2" charset="2"/>
              <a:buChar char="q"/>
            </a:pPr>
            <a:r>
              <a:rPr lang="es-PE" sz="2800" dirty="0"/>
              <a:t>Autor del libro</a:t>
            </a:r>
          </a:p>
          <a:p>
            <a:pPr marL="3319463" indent="-631825" algn="l">
              <a:buFont typeface="Wingdings" panose="05000000000000000000" pitchFamily="2" charset="2"/>
              <a:buChar char="q"/>
            </a:pPr>
            <a:r>
              <a:rPr lang="es-PE" sz="2800" dirty="0"/>
              <a:t>Precio del libro</a:t>
            </a:r>
          </a:p>
          <a:p>
            <a:pPr marL="3319463" indent="-631825" algn="l">
              <a:buFont typeface="Wingdings" panose="05000000000000000000" pitchFamily="2" charset="2"/>
              <a:buChar char="q"/>
            </a:pPr>
            <a:r>
              <a:rPr lang="es-PE" sz="2800" dirty="0"/>
              <a:t>Edición del libro</a:t>
            </a:r>
          </a:p>
          <a:p>
            <a:pPr marL="3319463" indent="-631825" algn="l">
              <a:buFont typeface="Wingdings" panose="05000000000000000000" pitchFamily="2" charset="2"/>
              <a:buChar char="q"/>
            </a:pPr>
            <a:r>
              <a:rPr lang="es-PE" sz="2800" dirty="0"/>
              <a:t>Editorial del libro</a:t>
            </a:r>
          </a:p>
          <a:p>
            <a:pPr marL="3319463" indent="-631825" algn="l">
              <a:buFont typeface="Wingdings" panose="05000000000000000000" pitchFamily="2" charset="2"/>
              <a:buChar char="q"/>
            </a:pPr>
            <a:r>
              <a:rPr lang="es-PE" sz="2800" dirty="0"/>
              <a:t>Imprenta del libro</a:t>
            </a:r>
          </a:p>
          <a:p>
            <a:pPr marL="3319463" indent="-631825" algn="l">
              <a:buFont typeface="Wingdings" panose="05000000000000000000" pitchFamily="2" charset="2"/>
              <a:buChar char="q"/>
            </a:pPr>
            <a:endParaRPr lang="es-PE" sz="2800" dirty="0"/>
          </a:p>
          <a:p>
            <a:pPr marL="88900" algn="just"/>
            <a:r>
              <a:rPr lang="es-PE" sz="2800" dirty="0"/>
              <a:t>Luego de haber registrado los datos del libro hacia el datagridview, se selecciona una fila al azar y los datos se deben que mostrar en otro formulario detalle.</a:t>
            </a:r>
          </a:p>
          <a:p>
            <a:pPr marL="2687638" algn="l"/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212720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4508D62-2C5B-B637-7FE6-7F0DCD8F3FC5}"/>
              </a:ext>
            </a:extLst>
          </p:cNvPr>
          <p:cNvSpPr txBox="1"/>
          <p:nvPr/>
        </p:nvSpPr>
        <p:spPr>
          <a:xfrm>
            <a:off x="53270" y="35511"/>
            <a:ext cx="2769830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Propiedades de las columnas</a:t>
            </a:r>
            <a:endParaRPr lang="es-PE" sz="1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3F2FA3D-9497-BF86-DAF0-C58AA51FF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2" y="470424"/>
            <a:ext cx="5942819" cy="54554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4080CC7-D915-E2AE-6DF3-F0152E908B11}"/>
              </a:ext>
            </a:extLst>
          </p:cNvPr>
          <p:cNvSpPr txBox="1"/>
          <p:nvPr/>
        </p:nvSpPr>
        <p:spPr>
          <a:xfrm>
            <a:off x="933639" y="2611514"/>
            <a:ext cx="1507721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Resizable : False</a:t>
            </a:r>
            <a:endParaRPr lang="es-PE"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6765BF0-FF21-4667-FA71-40A34CA4C230}"/>
              </a:ext>
            </a:extLst>
          </p:cNvPr>
          <p:cNvSpPr txBox="1"/>
          <p:nvPr/>
        </p:nvSpPr>
        <p:spPr>
          <a:xfrm>
            <a:off x="1199970" y="4557206"/>
            <a:ext cx="124138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Width: 100</a:t>
            </a:r>
            <a:endParaRPr lang="es-PE" sz="16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DA42A3A-8E97-5EC4-56F0-BC6CEAD11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268" y="1322680"/>
            <a:ext cx="5942818" cy="54554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CFD31F7-7BFE-72FA-6446-9248F97CC10C}"/>
              </a:ext>
            </a:extLst>
          </p:cNvPr>
          <p:cNvSpPr txBox="1"/>
          <p:nvPr/>
        </p:nvSpPr>
        <p:spPr>
          <a:xfrm>
            <a:off x="6989690" y="3474126"/>
            <a:ext cx="1507721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Resizable : False</a:t>
            </a:r>
            <a:endParaRPr lang="es-PE" sz="1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BD5E8F-ED3A-A711-59D7-E8432C7C178A}"/>
              </a:ext>
            </a:extLst>
          </p:cNvPr>
          <p:cNvSpPr txBox="1"/>
          <p:nvPr/>
        </p:nvSpPr>
        <p:spPr>
          <a:xfrm>
            <a:off x="7256021" y="5419818"/>
            <a:ext cx="124138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Width: 250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3887721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443F8C1-AAC4-4209-2248-F6F15B6F3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61" y="88683"/>
            <a:ext cx="5821934" cy="53444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136EEE0-11CC-427B-762B-2CB45B2AB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007" y="1384826"/>
            <a:ext cx="5821934" cy="53444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5D0F11C-AC34-A067-51BD-642B9DC10F3D}"/>
              </a:ext>
            </a:extLst>
          </p:cNvPr>
          <p:cNvSpPr txBox="1"/>
          <p:nvPr/>
        </p:nvSpPr>
        <p:spPr>
          <a:xfrm>
            <a:off x="995783" y="2153668"/>
            <a:ext cx="1507721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Resizable : False</a:t>
            </a:r>
            <a:endParaRPr lang="es-PE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57777F1-7BB4-1970-CD05-996A54BED1F5}"/>
              </a:ext>
            </a:extLst>
          </p:cNvPr>
          <p:cNvSpPr txBox="1"/>
          <p:nvPr/>
        </p:nvSpPr>
        <p:spPr>
          <a:xfrm>
            <a:off x="1262116" y="4065929"/>
            <a:ext cx="124138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Width: 250</a:t>
            </a:r>
            <a:endParaRPr lang="es-PE" sz="1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9DACC92-0119-1D41-6AC5-378AF412DA22}"/>
              </a:ext>
            </a:extLst>
          </p:cNvPr>
          <p:cNvSpPr txBox="1"/>
          <p:nvPr/>
        </p:nvSpPr>
        <p:spPr>
          <a:xfrm>
            <a:off x="6960259" y="3476483"/>
            <a:ext cx="1507721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Resizable : False</a:t>
            </a:r>
            <a:endParaRPr lang="es-PE"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1191A6F-5E47-9136-1E0E-46A19A203A67}"/>
              </a:ext>
            </a:extLst>
          </p:cNvPr>
          <p:cNvSpPr txBox="1"/>
          <p:nvPr/>
        </p:nvSpPr>
        <p:spPr>
          <a:xfrm>
            <a:off x="7226592" y="5388744"/>
            <a:ext cx="124138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Width: 150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289491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851431E-435A-BCE0-1C3B-0631CB959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17" y="88684"/>
            <a:ext cx="5899298" cy="5415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1EE586E-9E7D-0FE9-188B-1D53D8D3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943" y="1340436"/>
            <a:ext cx="5899298" cy="5415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7D7B508-A760-8985-E9C1-03B2C6733842}"/>
              </a:ext>
            </a:extLst>
          </p:cNvPr>
          <p:cNvSpPr txBox="1"/>
          <p:nvPr/>
        </p:nvSpPr>
        <p:spPr>
          <a:xfrm>
            <a:off x="958954" y="2198099"/>
            <a:ext cx="1507721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Resizable : False</a:t>
            </a:r>
            <a:endParaRPr lang="es-PE" sz="1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2155766-3138-EF1A-DB15-874DB43A5773}"/>
              </a:ext>
            </a:extLst>
          </p:cNvPr>
          <p:cNvSpPr txBox="1"/>
          <p:nvPr/>
        </p:nvSpPr>
        <p:spPr>
          <a:xfrm>
            <a:off x="1225287" y="4110360"/>
            <a:ext cx="124138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Width: 100</a:t>
            </a:r>
            <a:endParaRPr lang="es-PE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5620367-CE1E-92EA-1CA6-3371948DB253}"/>
              </a:ext>
            </a:extLst>
          </p:cNvPr>
          <p:cNvSpPr txBox="1"/>
          <p:nvPr/>
        </p:nvSpPr>
        <p:spPr>
          <a:xfrm>
            <a:off x="6995770" y="3467604"/>
            <a:ext cx="1507721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Resizable : False</a:t>
            </a:r>
            <a:endParaRPr lang="es-PE" sz="1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69AFF63-BD80-55F1-BC0E-52687BF261CF}"/>
              </a:ext>
            </a:extLst>
          </p:cNvPr>
          <p:cNvSpPr txBox="1"/>
          <p:nvPr/>
        </p:nvSpPr>
        <p:spPr>
          <a:xfrm>
            <a:off x="7262103" y="5379865"/>
            <a:ext cx="124138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Width: 250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424728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8197264-A78F-21DF-519B-7E120CC4C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355013"/>
            <a:ext cx="6619875" cy="6076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7068EEC-F719-4D21-F887-0BC22A1D87C8}"/>
              </a:ext>
            </a:extLst>
          </p:cNvPr>
          <p:cNvSpPr txBox="1"/>
          <p:nvPr/>
        </p:nvSpPr>
        <p:spPr>
          <a:xfrm>
            <a:off x="3924096" y="2757390"/>
            <a:ext cx="1507721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Resizable : False</a:t>
            </a:r>
            <a:endParaRPr lang="es-PE" sz="1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2D0DF1-F600-17B8-DB3A-EF7819228247}"/>
              </a:ext>
            </a:extLst>
          </p:cNvPr>
          <p:cNvSpPr txBox="1"/>
          <p:nvPr/>
        </p:nvSpPr>
        <p:spPr>
          <a:xfrm>
            <a:off x="4190429" y="4900471"/>
            <a:ext cx="124138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Width: 250</a:t>
            </a:r>
            <a:endParaRPr lang="es-PE" sz="1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22981EA-03A6-AB83-08FB-D3B55A861E8A}"/>
              </a:ext>
            </a:extLst>
          </p:cNvPr>
          <p:cNvSpPr txBox="1"/>
          <p:nvPr/>
        </p:nvSpPr>
        <p:spPr>
          <a:xfrm>
            <a:off x="6010184" y="5981463"/>
            <a:ext cx="15093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Clic en Aceptar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1098961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EBBFB1FC-7CDD-C61E-3594-8FC950A8E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5" y="161648"/>
            <a:ext cx="11872912" cy="6595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D5C3697-91A9-8BDA-041A-4DC18A8F992F}"/>
              </a:ext>
            </a:extLst>
          </p:cNvPr>
          <p:cNvSpPr txBox="1"/>
          <p:nvPr/>
        </p:nvSpPr>
        <p:spPr>
          <a:xfrm>
            <a:off x="4968522" y="3701810"/>
            <a:ext cx="29503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Columnas del DataGridView</a:t>
            </a:r>
          </a:p>
        </p:txBody>
      </p:sp>
    </p:spTree>
    <p:extLst>
      <p:ext uri="{BB962C8B-B14F-4D97-AF65-F5344CB8AC3E}">
        <p14:creationId xmlns:p14="http://schemas.microsoft.com/office/powerpoint/2010/main" val="93131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2F0FF36-5F9B-FCD5-E7FE-BC64CBF40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45" y="131397"/>
            <a:ext cx="11799827" cy="65002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9C4C199-BDAA-4279-162E-9CCC7D8089C7}"/>
              </a:ext>
            </a:extLst>
          </p:cNvPr>
          <p:cNvSpPr txBox="1"/>
          <p:nvPr/>
        </p:nvSpPr>
        <p:spPr>
          <a:xfrm>
            <a:off x="4598634" y="3346883"/>
            <a:ext cx="4953738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1600" dirty="0"/>
              <a:t>Con el método: InitializeComponent, se inicializan los controles visuales y sus propiedades en el formulario.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508D62-2C5B-B637-7FE6-7F0DCD8F3FC5}"/>
              </a:ext>
            </a:extLst>
          </p:cNvPr>
          <p:cNvSpPr txBox="1"/>
          <p:nvPr/>
        </p:nvSpPr>
        <p:spPr>
          <a:xfrm>
            <a:off x="967669" y="4918231"/>
            <a:ext cx="380112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Se establece la selección en los ComboBox de edición, editorial e imprenta, al primer elemento de la lista desplegable.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2779486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30406AC-8261-C535-194C-67A5F7B95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37" y="571682"/>
            <a:ext cx="11859506" cy="61220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F98057A-F31E-CB1D-AD10-D732F8B7DFF1}"/>
              </a:ext>
            </a:extLst>
          </p:cNvPr>
          <p:cNvSpPr txBox="1"/>
          <p:nvPr/>
        </p:nvSpPr>
        <p:spPr>
          <a:xfrm>
            <a:off x="112436" y="61965"/>
            <a:ext cx="266429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Código del botón: Nuevo</a:t>
            </a:r>
          </a:p>
        </p:txBody>
      </p:sp>
    </p:spTree>
    <p:extLst>
      <p:ext uri="{BB962C8B-B14F-4D97-AF65-F5344CB8AC3E}">
        <p14:creationId xmlns:p14="http://schemas.microsoft.com/office/powerpoint/2010/main" val="2691061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890B10B-915B-EB08-FF09-943E598BC610}"/>
              </a:ext>
            </a:extLst>
          </p:cNvPr>
          <p:cNvSpPr txBox="1"/>
          <p:nvPr/>
        </p:nvSpPr>
        <p:spPr>
          <a:xfrm>
            <a:off x="112436" y="61965"/>
            <a:ext cx="266429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Código del botón: Agregar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2AAB581-38C9-1CB1-E38B-7330188D1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1" y="967665"/>
            <a:ext cx="11807302" cy="4651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02D2D40-5A9B-B8A2-9C6B-AEE6E9E85A4A}"/>
              </a:ext>
            </a:extLst>
          </p:cNvPr>
          <p:cNvSpPr txBox="1"/>
          <p:nvPr/>
        </p:nvSpPr>
        <p:spPr>
          <a:xfrm>
            <a:off x="6852065" y="2647283"/>
            <a:ext cx="2868981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 envían los valores de los objetos hacia las variables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F350BEA-F2D0-1E6B-09A9-4CED28174221}"/>
              </a:ext>
            </a:extLst>
          </p:cNvPr>
          <p:cNvSpPr txBox="1"/>
          <p:nvPr/>
        </p:nvSpPr>
        <p:spPr>
          <a:xfrm>
            <a:off x="656932" y="5241480"/>
            <a:ext cx="2868981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 agregan los valores de las variables hacia el objeto: DataGridView (dgvlistado)</a:t>
            </a:r>
          </a:p>
        </p:txBody>
      </p:sp>
    </p:spTree>
    <p:extLst>
      <p:ext uri="{BB962C8B-B14F-4D97-AF65-F5344CB8AC3E}">
        <p14:creationId xmlns:p14="http://schemas.microsoft.com/office/powerpoint/2010/main" val="2368490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03F81F1-5261-D935-2C76-6BD70FC9D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82" y="2376023"/>
            <a:ext cx="11577050" cy="24889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A63BAFC-AC90-F3D2-1AE0-CD79BBBB37B8}"/>
              </a:ext>
            </a:extLst>
          </p:cNvPr>
          <p:cNvSpPr txBox="1"/>
          <p:nvPr/>
        </p:nvSpPr>
        <p:spPr>
          <a:xfrm>
            <a:off x="254481" y="1588924"/>
            <a:ext cx="266429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Código del botón: Salir</a:t>
            </a:r>
          </a:p>
        </p:txBody>
      </p:sp>
    </p:spTree>
    <p:extLst>
      <p:ext uri="{BB962C8B-B14F-4D97-AF65-F5344CB8AC3E}">
        <p14:creationId xmlns:p14="http://schemas.microsoft.com/office/powerpoint/2010/main" val="930268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D18F7B5-6FCA-99F7-AF0F-55D40841B964}"/>
              </a:ext>
            </a:extLst>
          </p:cNvPr>
          <p:cNvSpPr txBox="1"/>
          <p:nvPr/>
        </p:nvSpPr>
        <p:spPr>
          <a:xfrm>
            <a:off x="467544" y="26452"/>
            <a:ext cx="409557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 agrega un segundo Formulario detalle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29ABCC-9E4D-BBED-2B39-1A79CABE7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756" y="475970"/>
            <a:ext cx="7736657" cy="6299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74AB034-6874-5D83-24A0-70BBF733B7AA}"/>
              </a:ext>
            </a:extLst>
          </p:cNvPr>
          <p:cNvSpPr txBox="1"/>
          <p:nvPr/>
        </p:nvSpPr>
        <p:spPr>
          <a:xfrm>
            <a:off x="2768342" y="1253050"/>
            <a:ext cx="30998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derecho en: Aplicacion011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3B6B7F-3E14-8213-711C-EC0D13408E99}"/>
              </a:ext>
            </a:extLst>
          </p:cNvPr>
          <p:cNvSpPr txBox="1"/>
          <p:nvPr/>
        </p:nvSpPr>
        <p:spPr>
          <a:xfrm>
            <a:off x="7602244" y="3212105"/>
            <a:ext cx="255529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opción: Agregar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4C0EA07-83F5-361D-0537-345CED4324CA}"/>
              </a:ext>
            </a:extLst>
          </p:cNvPr>
          <p:cNvSpPr txBox="1"/>
          <p:nvPr/>
        </p:nvSpPr>
        <p:spPr>
          <a:xfrm>
            <a:off x="5177157" y="5400037"/>
            <a:ext cx="309980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opción:</a:t>
            </a:r>
          </a:p>
          <a:p>
            <a:pPr algn="ctr"/>
            <a:r>
              <a:rPr lang="es-PE" dirty="0"/>
              <a:t>Formulario (Windows Forms)…</a:t>
            </a:r>
          </a:p>
        </p:txBody>
      </p:sp>
    </p:spTree>
    <p:extLst>
      <p:ext uri="{BB962C8B-B14F-4D97-AF65-F5344CB8AC3E}">
        <p14:creationId xmlns:p14="http://schemas.microsoft.com/office/powerpoint/2010/main" val="428218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52280" y="41254"/>
            <a:ext cx="377399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Abrir el programa Visual Studio 2022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5846BFB-447F-EF0B-56E1-94EE513E8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54" y="513469"/>
            <a:ext cx="10120814" cy="62246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9139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2DD5D7D-0F45-9BD7-A78A-6DEAA3104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323" y="114900"/>
            <a:ext cx="9518793" cy="6605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90B9DEC-2476-CCA3-79FD-7A55F7A5505E}"/>
              </a:ext>
            </a:extLst>
          </p:cNvPr>
          <p:cNvSpPr txBox="1"/>
          <p:nvPr/>
        </p:nvSpPr>
        <p:spPr>
          <a:xfrm>
            <a:off x="1623365" y="5733364"/>
            <a:ext cx="284677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Nombre: Frmdetallelibros.cs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2349205-1F6B-E5D5-AC88-3426FC1B0295}"/>
              </a:ext>
            </a:extLst>
          </p:cNvPr>
          <p:cNvSpPr txBox="1"/>
          <p:nvPr/>
        </p:nvSpPr>
        <p:spPr>
          <a:xfrm>
            <a:off x="7457243" y="6026691"/>
            <a:ext cx="257179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Agregar</a:t>
            </a:r>
          </a:p>
        </p:txBody>
      </p:sp>
    </p:spTree>
    <p:extLst>
      <p:ext uri="{BB962C8B-B14F-4D97-AF65-F5344CB8AC3E}">
        <p14:creationId xmlns:p14="http://schemas.microsoft.com/office/powerpoint/2010/main" val="1425295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7B6F5F-B53B-B28F-D732-62E1B7124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57" y="1016957"/>
            <a:ext cx="11649937" cy="54459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A8921DD-67ED-6FB8-6886-7ED500E1A738}"/>
              </a:ext>
            </a:extLst>
          </p:cNvPr>
          <p:cNvSpPr txBox="1"/>
          <p:nvPr/>
        </p:nvSpPr>
        <p:spPr>
          <a:xfrm>
            <a:off x="4073569" y="563736"/>
            <a:ext cx="409131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Diseño del formulario: Frmdetallelibros.cs</a:t>
            </a:r>
          </a:p>
        </p:txBody>
      </p:sp>
    </p:spTree>
    <p:extLst>
      <p:ext uri="{BB962C8B-B14F-4D97-AF65-F5344CB8AC3E}">
        <p14:creationId xmlns:p14="http://schemas.microsoft.com/office/powerpoint/2010/main" val="232009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7C62382-5AF9-EB78-A3CE-01A5DDAEE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27" y="108307"/>
            <a:ext cx="9395769" cy="66298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8BF9E54-D0CD-EBEA-A560-CB34CA5F6ECF}"/>
              </a:ext>
            </a:extLst>
          </p:cNvPr>
          <p:cNvSpPr txBox="1"/>
          <p:nvPr/>
        </p:nvSpPr>
        <p:spPr>
          <a:xfrm>
            <a:off x="3594174" y="386182"/>
            <a:ext cx="299305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ficha: Frmdata02.cs</a:t>
            </a:r>
          </a:p>
        </p:txBody>
      </p:sp>
    </p:spTree>
    <p:extLst>
      <p:ext uri="{BB962C8B-B14F-4D97-AF65-F5344CB8AC3E}">
        <p14:creationId xmlns:p14="http://schemas.microsoft.com/office/powerpoint/2010/main" val="2719793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1ED058D-211A-36B8-DC3A-46AFECAB2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9" y="96774"/>
            <a:ext cx="9982200" cy="3095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20E4262-103F-7067-CB08-FAFB7E127C8C}"/>
              </a:ext>
            </a:extLst>
          </p:cNvPr>
          <p:cNvSpPr txBox="1"/>
          <p:nvPr/>
        </p:nvSpPr>
        <p:spPr>
          <a:xfrm>
            <a:off x="3718462" y="598327"/>
            <a:ext cx="221182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en: DatagridView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0BFACDB-7543-E5D6-134D-7E901BFBA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439" y="1526427"/>
            <a:ext cx="5081399" cy="5234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6F57385-753A-AD80-4DFD-6A55C82C6A79}"/>
              </a:ext>
            </a:extLst>
          </p:cNvPr>
          <p:cNvSpPr txBox="1"/>
          <p:nvPr/>
        </p:nvSpPr>
        <p:spPr>
          <a:xfrm>
            <a:off x="3861786" y="5438136"/>
            <a:ext cx="313381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En la propiedad SelectionMode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D17E401-5022-CAA0-7967-780C1E0463F3}"/>
              </a:ext>
            </a:extLst>
          </p:cNvPr>
          <p:cNvSpPr txBox="1"/>
          <p:nvPr/>
        </p:nvSpPr>
        <p:spPr>
          <a:xfrm>
            <a:off x="9516862" y="5051021"/>
            <a:ext cx="227416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flecha abajo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8B46D7-F3E9-5A46-67EF-5947A2BD7B02}"/>
              </a:ext>
            </a:extLst>
          </p:cNvPr>
          <p:cNvSpPr txBox="1"/>
          <p:nvPr/>
        </p:nvSpPr>
        <p:spPr>
          <a:xfrm>
            <a:off x="7147999" y="6179964"/>
            <a:ext cx="313233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opción: FullRowSelect</a:t>
            </a:r>
          </a:p>
        </p:txBody>
      </p:sp>
    </p:spTree>
    <p:extLst>
      <p:ext uri="{BB962C8B-B14F-4D97-AF65-F5344CB8AC3E}">
        <p14:creationId xmlns:p14="http://schemas.microsoft.com/office/powerpoint/2010/main" val="2910625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799363D-B607-E816-D89A-0A1B94319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8" y="69595"/>
            <a:ext cx="6590965" cy="4521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45E3122-7B1A-7680-3196-EFB4164D2B63}"/>
              </a:ext>
            </a:extLst>
          </p:cNvPr>
          <p:cNvSpPr txBox="1"/>
          <p:nvPr/>
        </p:nvSpPr>
        <p:spPr>
          <a:xfrm>
            <a:off x="4233367" y="2258452"/>
            <a:ext cx="221182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en: DatagridView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2258F68-CE99-231D-1556-7C5F49515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214" y="1400174"/>
            <a:ext cx="5150528" cy="53646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1001486-DC86-586F-53D2-47B8A62EBE85}"/>
              </a:ext>
            </a:extLst>
          </p:cNvPr>
          <p:cNvSpPr txBox="1"/>
          <p:nvPr/>
        </p:nvSpPr>
        <p:spPr>
          <a:xfrm>
            <a:off x="8259336" y="1959950"/>
            <a:ext cx="243228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icono: Eventos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5C3B969-44EF-6601-7D53-126822BBEFAD}"/>
              </a:ext>
            </a:extLst>
          </p:cNvPr>
          <p:cNvSpPr txBox="1"/>
          <p:nvPr/>
        </p:nvSpPr>
        <p:spPr>
          <a:xfrm>
            <a:off x="7787394" y="5985472"/>
            <a:ext cx="327418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Doble clic en el evento: CellClick</a:t>
            </a:r>
          </a:p>
        </p:txBody>
      </p:sp>
    </p:spTree>
    <p:extLst>
      <p:ext uri="{BB962C8B-B14F-4D97-AF65-F5344CB8AC3E}">
        <p14:creationId xmlns:p14="http://schemas.microsoft.com/office/powerpoint/2010/main" val="3418343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644B1D6-B37A-8E14-11B8-561A1E117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" y="230819"/>
            <a:ext cx="11913833" cy="6462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7714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D39888-B2F4-13B3-E660-033D7D483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9" y="574940"/>
            <a:ext cx="11807302" cy="5725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05FEEAC-9625-6773-1169-B64619641EA2}"/>
              </a:ext>
            </a:extLst>
          </p:cNvPr>
          <p:cNvSpPr txBox="1"/>
          <p:nvPr/>
        </p:nvSpPr>
        <p:spPr>
          <a:xfrm>
            <a:off x="4849427" y="4833866"/>
            <a:ext cx="4933765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just"/>
            <a:r>
              <a:rPr lang="es-ES" dirty="0"/>
              <a:t>Verifica que el índice de fila (RowIndex), sea mayor o igual a cero, lo que significa que se hizo clic en una celda válida y no en la cabecera de la columna.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05932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8BE11E-A5E8-3A73-39FB-D9B85044B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9" y="1773110"/>
            <a:ext cx="11754036" cy="26725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F2F9BB4-5BC5-4CA3-7017-CFEE72C31FCD}"/>
              </a:ext>
            </a:extLst>
          </p:cNvPr>
          <p:cNvSpPr txBox="1"/>
          <p:nvPr/>
        </p:nvSpPr>
        <p:spPr>
          <a:xfrm>
            <a:off x="3109404" y="3957398"/>
            <a:ext cx="6070107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just"/>
            <a:r>
              <a:rPr lang="es-ES" dirty="0"/>
              <a:t>Se obtiene la fila seleccionada (la que se ha clickeado) usando SelectedRows[0]. Si se hace clic en varias celdas a la vez, esta línea tomará solo la primera fila seleccionada.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35285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641F046-D0F4-06CB-8E0C-3CA94D308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2" y="257450"/>
            <a:ext cx="11825056" cy="5250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483D4F7-D3C5-028E-8F9D-4A6745B316CF}"/>
              </a:ext>
            </a:extLst>
          </p:cNvPr>
          <p:cNvSpPr txBox="1"/>
          <p:nvPr/>
        </p:nvSpPr>
        <p:spPr>
          <a:xfrm>
            <a:off x="3357979" y="4979449"/>
            <a:ext cx="7126548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just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En la primera línea se  obtiene el valor de la celda en la columna con el nombre "t_codigo" en la fila seleccionada.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Luego, el método .ToString() se usa para convertir ese valor en una cadena y lo almacena hacia una variable: mcodigo, para las siguientes columnas es el mismo procedimiento.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10929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8632DEF-38C5-AB06-69C9-E4A252212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3" y="837772"/>
            <a:ext cx="11833934" cy="5146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C4DF802-4C05-AFA2-C94C-EBF0A7CB837A}"/>
              </a:ext>
            </a:extLst>
          </p:cNvPr>
          <p:cNvSpPr txBox="1"/>
          <p:nvPr/>
        </p:nvSpPr>
        <p:spPr>
          <a:xfrm>
            <a:off x="3348362" y="5194582"/>
            <a:ext cx="5513032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just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s-ES" dirty="0"/>
              <a:t>Crea una instancia del formulario: Frmdetallelibro y  pasa los valores que has obtenido de la fila seleccionada.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5036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8FDF88-6D26-A485-B660-88EF807CD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44" y="116080"/>
            <a:ext cx="9953796" cy="66258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D52E2E3-B4BF-BA87-14F4-A49D1014F081}"/>
              </a:ext>
            </a:extLst>
          </p:cNvPr>
          <p:cNvSpPr txBox="1"/>
          <p:nvPr/>
        </p:nvSpPr>
        <p:spPr>
          <a:xfrm>
            <a:off x="6471823" y="5536538"/>
            <a:ext cx="304504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en: Continuar sin código</a:t>
            </a:r>
          </a:p>
        </p:txBody>
      </p:sp>
    </p:spTree>
    <p:extLst>
      <p:ext uri="{BB962C8B-B14F-4D97-AF65-F5344CB8AC3E}">
        <p14:creationId xmlns:p14="http://schemas.microsoft.com/office/powerpoint/2010/main" val="3622287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96AE59-E595-7277-F55D-B9DA5965E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9" y="763492"/>
            <a:ext cx="11913832" cy="52614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5BE8290-A1D7-8F70-3367-9E7C32D7BF44}"/>
              </a:ext>
            </a:extLst>
          </p:cNvPr>
          <p:cNvSpPr txBox="1"/>
          <p:nvPr/>
        </p:nvSpPr>
        <p:spPr>
          <a:xfrm>
            <a:off x="1271725" y="5336345"/>
            <a:ext cx="63275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Muestra el formulario de detalles, en un cuadro de diálogo modal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685272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2228C24-E5E0-85A2-3577-84DCAA258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67" y="908481"/>
            <a:ext cx="11752709" cy="53058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C73C478-4076-161E-21FC-AF61C98E593A}"/>
              </a:ext>
            </a:extLst>
          </p:cNvPr>
          <p:cNvSpPr txBox="1"/>
          <p:nvPr/>
        </p:nvSpPr>
        <p:spPr>
          <a:xfrm>
            <a:off x="4074850" y="6020824"/>
            <a:ext cx="446546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Doble clic en el formulario: Frmdetallelibro.cs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645947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31F4F1D-05BD-8E76-6765-78538F101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1" y="1118590"/>
            <a:ext cx="11958221" cy="4625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0841915-E547-2C74-0CB8-EBA11D1B241B}"/>
              </a:ext>
            </a:extLst>
          </p:cNvPr>
          <p:cNvSpPr txBox="1"/>
          <p:nvPr/>
        </p:nvSpPr>
        <p:spPr>
          <a:xfrm>
            <a:off x="5293310" y="4403300"/>
            <a:ext cx="6087863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El constructor Frmdetallelibro, recibe siete parámetros de tipo String: vcodlibro, vnomlibro, vautorlibro, vpreciolibro, vedicionlibro, veditoriallibro y vimprentalibro.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510375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DC81049B-2CEE-5375-DB45-1CB220ED0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6" y="684562"/>
            <a:ext cx="11842812" cy="54178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646FD8E-98BC-DD35-6304-5FDAC6815B58}"/>
              </a:ext>
            </a:extLst>
          </p:cNvPr>
          <p:cNvSpPr txBox="1"/>
          <p:nvPr/>
        </p:nvSpPr>
        <p:spPr>
          <a:xfrm>
            <a:off x="7064406" y="4566526"/>
            <a:ext cx="4494319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Los valores de los parámetros (vcodlibro, vnomlibro, etc.), se utilizan para imprimir hacia los cuadros de textos.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64748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2EA12E9-7799-5522-1E5D-BEE665A5F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40" y="69864"/>
            <a:ext cx="10334625" cy="4410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86D8179-95CA-7009-2810-7E0247BDF504}"/>
              </a:ext>
            </a:extLst>
          </p:cNvPr>
          <p:cNvSpPr txBox="1"/>
          <p:nvPr/>
        </p:nvSpPr>
        <p:spPr>
          <a:xfrm>
            <a:off x="7108795" y="3776412"/>
            <a:ext cx="297623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Doble clic en el botón: Cerrar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561C8F-746A-A34E-3E3D-F89F532A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324" y="4576964"/>
            <a:ext cx="8844656" cy="21773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C3F2BC0-FFC2-AB66-6421-F9E1D013BFB4}"/>
              </a:ext>
            </a:extLst>
          </p:cNvPr>
          <p:cNvSpPr txBox="1"/>
          <p:nvPr/>
        </p:nvSpPr>
        <p:spPr>
          <a:xfrm>
            <a:off x="5379129" y="5701164"/>
            <a:ext cx="258414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Código del botón: Cerrar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15231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69242AD-F54F-88A0-26F9-F5153767C598}"/>
              </a:ext>
            </a:extLst>
          </p:cNvPr>
          <p:cNvSpPr txBox="1"/>
          <p:nvPr/>
        </p:nvSpPr>
        <p:spPr>
          <a:xfrm>
            <a:off x="43647" y="28331"/>
            <a:ext cx="301914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Grabar y ejecutar el proyecto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77D272-E31B-BA9D-CA58-1BBA0D576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629" y="523837"/>
            <a:ext cx="9018957" cy="6192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75951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619A276-0AB9-684D-A233-9E0FD37D2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88" y="101325"/>
            <a:ext cx="9693660" cy="66553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00696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899ECA-7676-04BF-1DDF-503B857BA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629" y="98278"/>
            <a:ext cx="9702537" cy="66614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0211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F587955-5F85-6DCF-A2CC-463BD8642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40" y="104902"/>
            <a:ext cx="9631516" cy="66126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áfico 4" descr="Mano con dedo índice apuntando a la derecha con relleno sólido">
            <a:extLst>
              <a:ext uri="{FF2B5EF4-FFF2-40B4-BE49-F238E27FC236}">
                <a16:creationId xmlns:a16="http://schemas.microsoft.com/office/drawing/2014/main" id="{F5861C86-CAEE-408F-1B0E-46098D094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268461" y="3202620"/>
            <a:ext cx="914400" cy="9144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7718C2E-6273-9BB5-35B3-AE132411FD0C}"/>
              </a:ext>
            </a:extLst>
          </p:cNvPr>
          <p:cNvSpPr txBox="1"/>
          <p:nvPr/>
        </p:nvSpPr>
        <p:spPr>
          <a:xfrm>
            <a:off x="2791666" y="4076549"/>
            <a:ext cx="228636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Clic en la primera fila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837533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E4E4666-8729-CAB5-DF6B-C345BB1DE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34" y="77768"/>
            <a:ext cx="9733902" cy="66648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F6F13D5-9499-F921-06F6-7BB314FA3A8D}"/>
              </a:ext>
            </a:extLst>
          </p:cNvPr>
          <p:cNvSpPr txBox="1"/>
          <p:nvPr/>
        </p:nvSpPr>
        <p:spPr>
          <a:xfrm>
            <a:off x="9352264" y="1359982"/>
            <a:ext cx="2286361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Se muestran los datos, de la fila seleccionada en otro formulario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36E0B17-7E35-852B-504F-C6F5F57E83F6}"/>
              </a:ext>
            </a:extLst>
          </p:cNvPr>
          <p:cNvSpPr txBox="1"/>
          <p:nvPr/>
        </p:nvSpPr>
        <p:spPr>
          <a:xfrm>
            <a:off x="6663809" y="4681711"/>
            <a:ext cx="240917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Clic en el botón: Cerrar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0213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008C277-D28E-D03E-48DB-DC148B69B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81" y="78787"/>
            <a:ext cx="11578541" cy="17411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3F623CF-DD8A-0098-B516-8C554541C192}"/>
              </a:ext>
            </a:extLst>
          </p:cNvPr>
          <p:cNvSpPr txBox="1"/>
          <p:nvPr/>
        </p:nvSpPr>
        <p:spPr>
          <a:xfrm>
            <a:off x="1669003" y="78787"/>
            <a:ext cx="260115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opción: Archivo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4C89DCF-DDD9-9EB6-3206-7CC078016E44}"/>
              </a:ext>
            </a:extLst>
          </p:cNvPr>
          <p:cNvSpPr txBox="1"/>
          <p:nvPr/>
        </p:nvSpPr>
        <p:spPr>
          <a:xfrm>
            <a:off x="368425" y="791322"/>
            <a:ext cx="260115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opción: Nuevo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6E46E45-1F6C-3485-978F-601CA0179F7B}"/>
              </a:ext>
            </a:extLst>
          </p:cNvPr>
          <p:cNvSpPr txBox="1"/>
          <p:nvPr/>
        </p:nvSpPr>
        <p:spPr>
          <a:xfrm>
            <a:off x="7751686" y="456997"/>
            <a:ext cx="264406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opción: Proyecto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098E21B-C42C-38A1-055C-88C87A057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591" y="1298341"/>
            <a:ext cx="8170138" cy="5438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0025E14-54C1-AC61-6EEB-AFC68B479927}"/>
              </a:ext>
            </a:extLst>
          </p:cNvPr>
          <p:cNvSpPr txBox="1"/>
          <p:nvPr/>
        </p:nvSpPr>
        <p:spPr>
          <a:xfrm>
            <a:off x="6027939" y="1552764"/>
            <a:ext cx="141302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Digitar: C#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70693E6-E34F-8C55-074F-ACB10321924C}"/>
              </a:ext>
            </a:extLst>
          </p:cNvPr>
          <p:cNvSpPr txBox="1"/>
          <p:nvPr/>
        </p:nvSpPr>
        <p:spPr>
          <a:xfrm>
            <a:off x="1029811" y="3650136"/>
            <a:ext cx="4731798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opción:</a:t>
            </a:r>
          </a:p>
          <a:p>
            <a:pPr algn="ctr"/>
            <a:r>
              <a:rPr lang="es-PE" dirty="0"/>
              <a:t>Aplicación de Windows Forms (NET .Framework)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E308F7-371E-3974-CA50-4FEF492AC0AC}"/>
              </a:ext>
            </a:extLst>
          </p:cNvPr>
          <p:cNvSpPr txBox="1"/>
          <p:nvPr/>
        </p:nvSpPr>
        <p:spPr>
          <a:xfrm>
            <a:off x="6738150" y="6260727"/>
            <a:ext cx="263666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Siguiente</a:t>
            </a:r>
          </a:p>
        </p:txBody>
      </p:sp>
    </p:spTree>
    <p:extLst>
      <p:ext uri="{BB962C8B-B14F-4D97-AF65-F5344CB8AC3E}">
        <p14:creationId xmlns:p14="http://schemas.microsoft.com/office/powerpoint/2010/main" val="37084706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28E3D15-5CDA-4868-C116-1702B40F9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922" y="97655"/>
            <a:ext cx="9604883" cy="65943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E73C53AB-977D-7286-F642-CCD72D664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206317" y="3411244"/>
            <a:ext cx="914400" cy="9144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58E04C1-E155-971E-D713-BFA5DAB90FFE}"/>
              </a:ext>
            </a:extLst>
          </p:cNvPr>
          <p:cNvSpPr txBox="1"/>
          <p:nvPr/>
        </p:nvSpPr>
        <p:spPr>
          <a:xfrm>
            <a:off x="2729522" y="4285173"/>
            <a:ext cx="228636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Clic en la segunda fila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717054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047CDDA-E9DF-47CF-5579-EC967C1C2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44" y="124089"/>
            <a:ext cx="9617560" cy="66098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B95E2E9-2118-DFA2-F915-00C3A0BFA828}"/>
              </a:ext>
            </a:extLst>
          </p:cNvPr>
          <p:cNvSpPr txBox="1"/>
          <p:nvPr/>
        </p:nvSpPr>
        <p:spPr>
          <a:xfrm>
            <a:off x="9352264" y="1351104"/>
            <a:ext cx="2286361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Se muestran los datos, de la fila seleccionada en otro formulario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6176051-AC29-6F19-BD4F-1F543F9552F1}"/>
              </a:ext>
            </a:extLst>
          </p:cNvPr>
          <p:cNvSpPr txBox="1"/>
          <p:nvPr/>
        </p:nvSpPr>
        <p:spPr>
          <a:xfrm>
            <a:off x="6761466" y="4690589"/>
            <a:ext cx="240917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Clic en el botón: Cerrar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702994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18460AC-A435-6744-4885-DBE8BE70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03" y="95853"/>
            <a:ext cx="9635859" cy="66156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BACE32FC-539E-1C91-681A-9F5B9F01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922232" y="3642063"/>
            <a:ext cx="914400" cy="9144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B4DFFFA-CBD9-4770-FE3F-1A0F936BF85D}"/>
              </a:ext>
            </a:extLst>
          </p:cNvPr>
          <p:cNvSpPr txBox="1"/>
          <p:nvPr/>
        </p:nvSpPr>
        <p:spPr>
          <a:xfrm>
            <a:off x="2445437" y="4515992"/>
            <a:ext cx="228636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Clic en la tercera fila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620514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37A6BC5-BEE1-A749-5237-911116618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43" y="97655"/>
            <a:ext cx="9724992" cy="6635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07041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F1B139FF-B1EF-93C3-99F5-6307504D67E8}"/>
              </a:ext>
            </a:extLst>
          </p:cNvPr>
          <p:cNvSpPr txBox="1">
            <a:spLocks/>
          </p:cNvSpPr>
          <p:nvPr/>
        </p:nvSpPr>
        <p:spPr>
          <a:xfrm>
            <a:off x="105531" y="79897"/>
            <a:ext cx="3241350" cy="5452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/>
              <a:t>Ejercicio Calificado</a:t>
            </a:r>
          </a:p>
        </p:txBody>
      </p:sp>
      <p:sp>
        <p:nvSpPr>
          <p:cNvPr id="3" name="1 Título">
            <a:extLst>
              <a:ext uri="{FF2B5EF4-FFF2-40B4-BE49-F238E27FC236}">
                <a16:creationId xmlns:a16="http://schemas.microsoft.com/office/drawing/2014/main" id="{52A7E1CE-90F6-D203-AAC9-7DAAB50895E7}"/>
              </a:ext>
            </a:extLst>
          </p:cNvPr>
          <p:cNvSpPr txBox="1">
            <a:spLocks/>
          </p:cNvSpPr>
          <p:nvPr/>
        </p:nvSpPr>
        <p:spPr>
          <a:xfrm>
            <a:off x="1412529" y="1949015"/>
            <a:ext cx="9526740" cy="27561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s-PE" sz="2800" dirty="0"/>
              <a:t>Crear una aplicación con datagridview, que permita agregar diez características de un celular.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s-PE" sz="2800" dirty="0"/>
          </a:p>
          <a:p>
            <a:pPr marL="546100" indent="-457200" algn="just">
              <a:buFont typeface="Wingdings" panose="05000000000000000000" pitchFamily="2" charset="2"/>
              <a:buChar char="q"/>
            </a:pPr>
            <a:r>
              <a:rPr lang="es-PE" sz="2800" dirty="0"/>
              <a:t>Luego de haber registrado los datos del celular hacia el datagridview, se selecciona una fila al azar y los datos se deben que mostrar en otro formulario detalle.</a:t>
            </a:r>
          </a:p>
        </p:txBody>
      </p:sp>
    </p:spTree>
    <p:extLst>
      <p:ext uri="{BB962C8B-B14F-4D97-AF65-F5344CB8AC3E}">
        <p14:creationId xmlns:p14="http://schemas.microsoft.com/office/powerpoint/2010/main" val="330859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928CFB1-7B41-93CB-3276-479AEEF06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98" y="116658"/>
            <a:ext cx="9880273" cy="6577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2E16E66-ACB0-5771-B91A-45D0564E69FF}"/>
              </a:ext>
            </a:extLst>
          </p:cNvPr>
          <p:cNvSpPr txBox="1"/>
          <p:nvPr/>
        </p:nvSpPr>
        <p:spPr>
          <a:xfrm>
            <a:off x="2405846" y="1564440"/>
            <a:ext cx="364872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Nombre del proyecto: Aplicacion011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44F015-3731-0A40-437D-8796CBB657A5}"/>
              </a:ext>
            </a:extLst>
          </p:cNvPr>
          <p:cNvSpPr txBox="1"/>
          <p:nvPr/>
        </p:nvSpPr>
        <p:spPr>
          <a:xfrm>
            <a:off x="2518298" y="2142969"/>
            <a:ext cx="286157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Unidad y carpeta de trabajo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3DC7194-2C27-8F77-57D7-05C1539C1E51}"/>
              </a:ext>
            </a:extLst>
          </p:cNvPr>
          <p:cNvSpPr txBox="1"/>
          <p:nvPr/>
        </p:nvSpPr>
        <p:spPr>
          <a:xfrm>
            <a:off x="2772789" y="3748641"/>
            <a:ext cx="277575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Seleccionar un Framework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8BE56D5-007B-4FC4-74C2-091FE71EEBAC}"/>
              </a:ext>
            </a:extLst>
          </p:cNvPr>
          <p:cNvSpPr txBox="1"/>
          <p:nvPr/>
        </p:nvSpPr>
        <p:spPr>
          <a:xfrm>
            <a:off x="8651290" y="5772829"/>
            <a:ext cx="225936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Crear</a:t>
            </a:r>
          </a:p>
        </p:txBody>
      </p:sp>
    </p:spTree>
    <p:extLst>
      <p:ext uri="{BB962C8B-B14F-4D97-AF65-F5344CB8AC3E}">
        <p14:creationId xmlns:p14="http://schemas.microsoft.com/office/powerpoint/2010/main" val="323266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BA0226E-C359-5580-8453-0B7843014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31" y="80783"/>
            <a:ext cx="5617113" cy="66964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CB8A50C-2233-9FD0-0B62-72AE058744EE}"/>
              </a:ext>
            </a:extLst>
          </p:cNvPr>
          <p:cNvSpPr txBox="1"/>
          <p:nvPr/>
        </p:nvSpPr>
        <p:spPr>
          <a:xfrm>
            <a:off x="2772179" y="1798900"/>
            <a:ext cx="1835327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archivo: Form1.cs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AF11593-9F0B-65F9-1698-58FE56B1D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164" y="80203"/>
            <a:ext cx="4142267" cy="4950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C787F6A-706C-C21D-FE28-2A1DBBB7EC65}"/>
              </a:ext>
            </a:extLst>
          </p:cNvPr>
          <p:cNvSpPr txBox="1"/>
          <p:nvPr/>
        </p:nvSpPr>
        <p:spPr>
          <a:xfrm>
            <a:off x="8035461" y="1163223"/>
            <a:ext cx="2252212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Renombrar el archivo: Form1.cs por Frmdata02.cs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8F89F43-9AD1-3D7A-62C1-B48D51BBD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275" y="5147328"/>
            <a:ext cx="3867150" cy="1514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A7B4276E-B547-51D7-90DE-193243F8D727}"/>
              </a:ext>
            </a:extLst>
          </p:cNvPr>
          <p:cNvSpPr txBox="1"/>
          <p:nvPr/>
        </p:nvSpPr>
        <p:spPr>
          <a:xfrm>
            <a:off x="7180855" y="6274715"/>
            <a:ext cx="201622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Si</a:t>
            </a:r>
          </a:p>
        </p:txBody>
      </p:sp>
    </p:spTree>
    <p:extLst>
      <p:ext uri="{BB962C8B-B14F-4D97-AF65-F5344CB8AC3E}">
        <p14:creationId xmlns:p14="http://schemas.microsoft.com/office/powerpoint/2010/main" val="36278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3557" y="32789"/>
            <a:ext cx="237626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Diseño del Formulario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DFC50B-C1F8-0DF7-873C-FDD0459C1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68" y="490074"/>
            <a:ext cx="10587746" cy="6177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54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12AD200-8D1B-7D98-CB6A-B32B84C73B71}"/>
              </a:ext>
            </a:extLst>
          </p:cNvPr>
          <p:cNvSpPr txBox="1"/>
          <p:nvPr/>
        </p:nvSpPr>
        <p:spPr>
          <a:xfrm>
            <a:off x="50288" y="32789"/>
            <a:ext cx="2799441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Agregando elementos a los objetos de tipo ComboBox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F3A278-B82B-07DC-7B3B-C8CA7280A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19" y="768704"/>
            <a:ext cx="5979759" cy="3326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54F9300-20F2-3452-55CC-2BBE02B52702}"/>
              </a:ext>
            </a:extLst>
          </p:cNvPr>
          <p:cNvSpPr txBox="1"/>
          <p:nvPr/>
        </p:nvSpPr>
        <p:spPr>
          <a:xfrm>
            <a:off x="850759" y="2244808"/>
            <a:ext cx="2141017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ComboBox: cboedicion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BA12CAA-8685-A1F3-EE4D-2198B17C9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632" y="2568001"/>
            <a:ext cx="8934127" cy="11795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602C67C-E439-CA40-FE26-1D7B7FEADC31}"/>
              </a:ext>
            </a:extLst>
          </p:cNvPr>
          <p:cNvSpPr txBox="1"/>
          <p:nvPr/>
        </p:nvSpPr>
        <p:spPr>
          <a:xfrm>
            <a:off x="6354918" y="2999745"/>
            <a:ext cx="562994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En la propiedad Items, clic en los tres puntos consecutivos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7C554FA-CDEC-F001-7386-E0384FE26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186" y="3845211"/>
            <a:ext cx="4544812" cy="29099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C0C7723B-5D53-E3FC-CE3A-1C587D537CF4}"/>
              </a:ext>
            </a:extLst>
          </p:cNvPr>
          <p:cNvSpPr txBox="1"/>
          <p:nvPr/>
        </p:nvSpPr>
        <p:spPr>
          <a:xfrm>
            <a:off x="6383674" y="4652470"/>
            <a:ext cx="338176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 agrega los siguiente elementos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1CC10A8-2526-2B64-50F3-C52B64284C76}"/>
              </a:ext>
            </a:extLst>
          </p:cNvPr>
          <p:cNvSpPr txBox="1"/>
          <p:nvPr/>
        </p:nvSpPr>
        <p:spPr>
          <a:xfrm>
            <a:off x="6961466" y="6036888"/>
            <a:ext cx="248437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Aceptar</a:t>
            </a:r>
          </a:p>
        </p:txBody>
      </p:sp>
    </p:spTree>
    <p:extLst>
      <p:ext uri="{BB962C8B-B14F-4D97-AF65-F5344CB8AC3E}">
        <p14:creationId xmlns:p14="http://schemas.microsoft.com/office/powerpoint/2010/main" val="4248687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1032</Words>
  <Application>Microsoft Office PowerPoint</Application>
  <PresentationFormat>Panorámica</PresentationFormat>
  <Paragraphs>163</Paragraphs>
  <Slides>54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loza</dc:creator>
  <cp:lastModifiedBy>christian loza</cp:lastModifiedBy>
  <cp:revision>462</cp:revision>
  <dcterms:created xsi:type="dcterms:W3CDTF">2023-08-21T18:43:29Z</dcterms:created>
  <dcterms:modified xsi:type="dcterms:W3CDTF">2023-08-26T03:31:19Z</dcterms:modified>
</cp:coreProperties>
</file>