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8" r:id="rId2"/>
    <p:sldId id="393" r:id="rId3"/>
    <p:sldId id="430" r:id="rId4"/>
    <p:sldId id="431" r:id="rId5"/>
    <p:sldId id="432" r:id="rId6"/>
    <p:sldId id="434" r:id="rId7"/>
    <p:sldId id="433" r:id="rId8"/>
    <p:sldId id="435" r:id="rId9"/>
    <p:sldId id="436" r:id="rId10"/>
    <p:sldId id="437"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26/08/2023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26/08/2023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BDFD2-7213-49CF-96EC-CD4F5DF03696}"/>
              </a:ext>
            </a:extLst>
          </p:cNvPr>
          <p:cNvSpPr txBox="1">
            <a:spLocks/>
          </p:cNvSpPr>
          <p:nvPr/>
        </p:nvSpPr>
        <p:spPr>
          <a:xfrm>
            <a:off x="1148751" y="1438014"/>
            <a:ext cx="10574548" cy="349629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E" b="1" dirty="0">
                <a:solidFill>
                  <a:schemeClr val="tx1">
                    <a:lumMod val="95000"/>
                    <a:lumOff val="5000"/>
                  </a:schemeClr>
                </a:solidFill>
                <a:latin typeface="Roboto" pitchFamily="2" charset="0"/>
                <a:ea typeface="Roboto" pitchFamily="2" charset="0"/>
              </a:rPr>
              <a:t>PRACTICA DIRIGIDA</a:t>
            </a:r>
          </a:p>
          <a:p>
            <a:endParaRPr lang="es-PE" sz="2800" b="1" dirty="0">
              <a:solidFill>
                <a:schemeClr val="tx1">
                  <a:lumMod val="95000"/>
                  <a:lumOff val="5000"/>
                </a:schemeClr>
              </a:solidFill>
              <a:latin typeface="Roboto" pitchFamily="2" charset="0"/>
              <a:ea typeface="Roboto" pitchFamily="2" charset="0"/>
            </a:endParaRPr>
          </a:p>
          <a:p>
            <a:pPr marL="571500" indent="-571500">
              <a:lnSpc>
                <a:spcPct val="110000"/>
              </a:lnSpc>
              <a:buFont typeface="Wingdings" panose="05000000000000000000" pitchFamily="2" charset="2"/>
              <a:buChar char="q"/>
            </a:pPr>
            <a:r>
              <a:rPr lang="es-PE" sz="3600" b="1" dirty="0">
                <a:solidFill>
                  <a:schemeClr val="tx1">
                    <a:lumMod val="95000"/>
                    <a:lumOff val="5000"/>
                  </a:schemeClr>
                </a:solidFill>
                <a:latin typeface="Roboto" pitchFamily="2" charset="0"/>
              </a:rPr>
              <a:t>TABLAS RELACIONADAS</a:t>
            </a:r>
          </a:p>
          <a:p>
            <a:pPr marL="571500" indent="-571500">
              <a:lnSpc>
                <a:spcPct val="110000"/>
              </a:lnSpc>
              <a:buFont typeface="Wingdings" panose="05000000000000000000" pitchFamily="2" charset="2"/>
              <a:buChar char="q"/>
            </a:pPr>
            <a:r>
              <a:rPr lang="es-ES" sz="3600" b="1" dirty="0">
                <a:solidFill>
                  <a:schemeClr val="tx1">
                    <a:lumMod val="95000"/>
                    <a:lumOff val="5000"/>
                  </a:schemeClr>
                </a:solidFill>
                <a:latin typeface="Roboto" pitchFamily="2" charset="0"/>
              </a:rPr>
              <a:t>CONSULTAS CON TABLAS RELACIONADAS</a:t>
            </a:r>
          </a:p>
          <a:p>
            <a:pPr marL="571500" indent="-571500">
              <a:lnSpc>
                <a:spcPct val="110000"/>
              </a:lnSpc>
              <a:buFont typeface="Wingdings" panose="05000000000000000000" pitchFamily="2" charset="2"/>
              <a:buChar char="q"/>
            </a:pPr>
            <a:r>
              <a:rPr lang="es-PE" sz="3600" b="1" dirty="0">
                <a:solidFill>
                  <a:schemeClr val="tx1">
                    <a:lumMod val="95000"/>
                    <a:lumOff val="5000"/>
                  </a:schemeClr>
                </a:solidFill>
                <a:latin typeface="Roboto" pitchFamily="2" charset="0"/>
              </a:rPr>
              <a:t>VISTAS</a:t>
            </a:r>
            <a:endParaRPr lang="es-ES" sz="3600" b="1" dirty="0">
              <a:solidFill>
                <a:schemeClr val="tx1">
                  <a:lumMod val="95000"/>
                  <a:lumOff val="5000"/>
                </a:schemeClr>
              </a:solidFill>
              <a:latin typeface="Roboto" pitchFamily="2" charset="0"/>
            </a:endParaRPr>
          </a:p>
          <a:p>
            <a:pPr marL="571500" indent="-571500">
              <a:lnSpc>
                <a:spcPct val="110000"/>
              </a:lnSpc>
              <a:buFont typeface="Wingdings" panose="05000000000000000000" pitchFamily="2" charset="2"/>
              <a:buChar char="q"/>
            </a:pPr>
            <a:r>
              <a:rPr lang="es-ES" sz="3600" b="1" dirty="0">
                <a:solidFill>
                  <a:schemeClr val="tx1">
                    <a:lumMod val="95000"/>
                    <a:lumOff val="5000"/>
                  </a:schemeClr>
                </a:solidFill>
                <a:latin typeface="Roboto" pitchFamily="2" charset="0"/>
              </a:rPr>
              <a:t>PROCEDIMIENTOS ALMACENADOS</a:t>
            </a:r>
          </a:p>
        </p:txBody>
      </p:sp>
    </p:spTree>
    <p:extLst>
      <p:ext uri="{BB962C8B-B14F-4D97-AF65-F5344CB8AC3E}">
        <p14:creationId xmlns:p14="http://schemas.microsoft.com/office/powerpoint/2010/main" val="225824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1144" y="336768"/>
            <a:ext cx="6037028" cy="613505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3" name="Imagen 2"/>
          <p:cNvPicPr>
            <a:picLocks noChangeAspect="1"/>
          </p:cNvPicPr>
          <p:nvPr/>
        </p:nvPicPr>
        <p:blipFill>
          <a:blip r:embed="rId3"/>
          <a:stretch>
            <a:fillRect/>
          </a:stretch>
        </p:blipFill>
        <p:spPr>
          <a:xfrm>
            <a:off x="6162465" y="336768"/>
            <a:ext cx="5952828" cy="613505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960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9587" y="570145"/>
            <a:ext cx="1191352" cy="369332"/>
          </a:xfrm>
          <a:prstGeom prst="rect">
            <a:avLst/>
          </a:prstGeom>
        </p:spPr>
        <p:txBody>
          <a:bodyPr wrap="none">
            <a:spAutoFit/>
          </a:bodyPr>
          <a:lstStyle/>
          <a:p>
            <a:r>
              <a:rPr lang="es-PE" dirty="0">
                <a:latin typeface="Times New Roman" panose="02020603050405020304" pitchFamily="18" charset="0"/>
              </a:rPr>
              <a:t>Ejercicio 1</a:t>
            </a:r>
            <a:endParaRPr lang="es-ES" dirty="0"/>
          </a:p>
        </p:txBody>
      </p:sp>
      <p:sp>
        <p:nvSpPr>
          <p:cNvPr id="3" name="Rectángulo 2"/>
          <p:cNvSpPr/>
          <p:nvPr/>
        </p:nvSpPr>
        <p:spPr>
          <a:xfrm>
            <a:off x="1490939" y="782288"/>
            <a:ext cx="9911751" cy="646331"/>
          </a:xfrm>
          <a:prstGeom prst="rect">
            <a:avLst/>
          </a:prstGeom>
        </p:spPr>
        <p:txBody>
          <a:bodyPr wrap="square">
            <a:spAutoFit/>
          </a:bodyPr>
          <a:lstStyle/>
          <a:p>
            <a:pPr marL="285750" indent="-285750" algn="ctr">
              <a:buFont typeface="Wingdings" panose="05000000000000000000" pitchFamily="2" charset="2"/>
              <a:buChar char="ü"/>
            </a:pPr>
            <a:r>
              <a:rPr lang="es-PE" dirty="0"/>
              <a:t>Crear un objeto vista, que permita mostrar el código del Cliente, Nombre de la Compañía, el Cargo, la Dirección, la Ciudad donde radica, el Código Postal, el Número Telefónico y  su Número de Fax.</a:t>
            </a:r>
            <a:endParaRPr lang="es-ES" dirty="0"/>
          </a:p>
        </p:txBody>
      </p:sp>
      <p:pic>
        <p:nvPicPr>
          <p:cNvPr id="7" name="Imagen 6"/>
          <p:cNvPicPr>
            <a:picLocks noChangeAspect="1"/>
          </p:cNvPicPr>
          <p:nvPr/>
        </p:nvPicPr>
        <p:blipFill>
          <a:blip r:embed="rId2"/>
          <a:stretch>
            <a:fillRect/>
          </a:stretch>
        </p:blipFill>
        <p:spPr>
          <a:xfrm>
            <a:off x="603848" y="2223358"/>
            <a:ext cx="11466537" cy="1555009"/>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p:cNvPicPr>
            <a:picLocks noChangeAspect="1"/>
          </p:cNvPicPr>
          <p:nvPr/>
        </p:nvPicPr>
        <p:blipFill>
          <a:blip r:embed="rId3"/>
          <a:stretch>
            <a:fillRect/>
          </a:stretch>
        </p:blipFill>
        <p:spPr>
          <a:xfrm>
            <a:off x="2166033" y="4555350"/>
            <a:ext cx="8561561" cy="216039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9" name="Rectángulo 8"/>
          <p:cNvSpPr/>
          <p:nvPr/>
        </p:nvSpPr>
        <p:spPr>
          <a:xfrm>
            <a:off x="205794" y="4068857"/>
            <a:ext cx="7367839" cy="369332"/>
          </a:xfrm>
          <a:prstGeom prst="rect">
            <a:avLst/>
          </a:prstGeom>
        </p:spPr>
        <p:txBody>
          <a:bodyPr wrap="square">
            <a:spAutoFit/>
          </a:bodyPr>
          <a:lstStyle/>
          <a:p>
            <a:pPr marL="285750" indent="-285750">
              <a:buFont typeface="Wingdings" panose="05000000000000000000" pitchFamily="2" charset="2"/>
              <a:buChar char="ü"/>
            </a:pPr>
            <a:r>
              <a:rPr lang="es-PE" dirty="0"/>
              <a:t>Se genera un procedimiento almacenado con el nombre: SP_LISTADO_01</a:t>
            </a:r>
            <a:endParaRPr lang="es-ES" dirty="0"/>
          </a:p>
        </p:txBody>
      </p:sp>
      <p:sp>
        <p:nvSpPr>
          <p:cNvPr id="10" name="Rectángulo 9"/>
          <p:cNvSpPr/>
          <p:nvPr/>
        </p:nvSpPr>
        <p:spPr>
          <a:xfrm>
            <a:off x="205794" y="1498510"/>
            <a:ext cx="4961429" cy="646331"/>
          </a:xfrm>
          <a:prstGeom prst="rect">
            <a:avLst/>
          </a:prstGeom>
        </p:spPr>
        <p:txBody>
          <a:bodyPr wrap="square">
            <a:spAutoFit/>
          </a:bodyPr>
          <a:lstStyle/>
          <a:p>
            <a:pPr marL="285750" indent="-285750">
              <a:buFont typeface="Wingdings" panose="05000000000000000000" pitchFamily="2" charset="2"/>
              <a:buChar char="ü"/>
            </a:pPr>
            <a:r>
              <a:rPr lang="es-PE" dirty="0"/>
              <a:t>Se activa la base de datos Northwind</a:t>
            </a:r>
          </a:p>
          <a:p>
            <a:pPr marL="285750" indent="-285750">
              <a:buFont typeface="Wingdings" panose="05000000000000000000" pitchFamily="2" charset="2"/>
              <a:buChar char="ü"/>
            </a:pPr>
            <a:r>
              <a:rPr lang="es-PE" dirty="0"/>
              <a:t>Se genera una vista con el nombre: VISTA_0001</a:t>
            </a:r>
            <a:endParaRPr lang="es-ES" dirty="0"/>
          </a:p>
        </p:txBody>
      </p:sp>
    </p:spTree>
    <p:extLst>
      <p:ext uri="{BB962C8B-B14F-4D97-AF65-F5344CB8AC3E}">
        <p14:creationId xmlns:p14="http://schemas.microsoft.com/office/powerpoint/2010/main" val="13230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6532" y="123987"/>
            <a:ext cx="6970143" cy="369332"/>
          </a:xfrm>
          <a:prstGeom prst="rect">
            <a:avLst/>
          </a:prstGeom>
        </p:spPr>
        <p:txBody>
          <a:bodyPr wrap="square">
            <a:spAutoFit/>
          </a:bodyPr>
          <a:lstStyle/>
          <a:p>
            <a:pPr marL="285750" indent="-285750">
              <a:buFont typeface="Wingdings" panose="05000000000000000000" pitchFamily="2" charset="2"/>
              <a:buChar char="ü"/>
            </a:pPr>
            <a:r>
              <a:rPr lang="es-PE" dirty="0"/>
              <a:t>Se ejecuta el objeto sp_listado_01 de tipo procedimiento almacenado</a:t>
            </a:r>
            <a:endParaRPr lang="es-ES" dirty="0"/>
          </a:p>
        </p:txBody>
      </p:sp>
      <p:pic>
        <p:nvPicPr>
          <p:cNvPr id="3" name="Imagen 2"/>
          <p:cNvPicPr>
            <a:picLocks noChangeAspect="1"/>
          </p:cNvPicPr>
          <p:nvPr/>
        </p:nvPicPr>
        <p:blipFill>
          <a:blip r:embed="rId2"/>
          <a:stretch>
            <a:fillRect/>
          </a:stretch>
        </p:blipFill>
        <p:spPr>
          <a:xfrm>
            <a:off x="2875920" y="670115"/>
            <a:ext cx="7348918" cy="601950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541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8464" y="432256"/>
            <a:ext cx="1191352" cy="369332"/>
          </a:xfrm>
          <a:prstGeom prst="rect">
            <a:avLst/>
          </a:prstGeom>
        </p:spPr>
        <p:txBody>
          <a:bodyPr wrap="none">
            <a:spAutoFit/>
          </a:bodyPr>
          <a:lstStyle/>
          <a:p>
            <a:r>
              <a:rPr lang="es-PE" dirty="0">
                <a:latin typeface="Times New Roman" panose="02020603050405020304" pitchFamily="18" charset="0"/>
              </a:rPr>
              <a:t>Ejercicio 2</a:t>
            </a:r>
            <a:endParaRPr lang="es-ES" dirty="0">
              <a:latin typeface="Times New Roman" panose="02020603050405020304" pitchFamily="18" charset="0"/>
            </a:endParaRPr>
          </a:p>
        </p:txBody>
      </p:sp>
      <p:sp>
        <p:nvSpPr>
          <p:cNvPr id="3" name="Rectángulo 2"/>
          <p:cNvSpPr/>
          <p:nvPr/>
        </p:nvSpPr>
        <p:spPr>
          <a:xfrm>
            <a:off x="1499816" y="644399"/>
            <a:ext cx="9911751" cy="923330"/>
          </a:xfrm>
          <a:prstGeom prst="rect">
            <a:avLst/>
          </a:prstGeom>
        </p:spPr>
        <p:txBody>
          <a:bodyPr wrap="square">
            <a:spAutoFit/>
          </a:bodyPr>
          <a:lstStyle/>
          <a:p>
            <a:pPr marL="285750" lvl="0" indent="-285750" algn="just">
              <a:buFont typeface="Wingdings" panose="05000000000000000000" pitchFamily="2" charset="2"/>
              <a:buChar char="ü"/>
            </a:pPr>
            <a:r>
              <a:rPr lang="es-PE" dirty="0"/>
              <a:t>Crear un objeto vista que permita mostrar el Código del producto, Nombre del Producto, la Categoría, la Descripción del producto, el Precio, el Stock y la Inversión. Ordenar los registros por Categoría y por Inversión de forma ascendente.</a:t>
            </a:r>
          </a:p>
        </p:txBody>
      </p:sp>
      <p:pic>
        <p:nvPicPr>
          <p:cNvPr id="4" name="Imagen 3"/>
          <p:cNvPicPr>
            <a:picLocks noChangeAspect="1"/>
          </p:cNvPicPr>
          <p:nvPr/>
        </p:nvPicPr>
        <p:blipFill>
          <a:blip r:embed="rId2"/>
          <a:stretch>
            <a:fillRect/>
          </a:stretch>
        </p:blipFill>
        <p:spPr>
          <a:xfrm>
            <a:off x="256558" y="2096475"/>
            <a:ext cx="11832566" cy="193633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p:cNvSpPr/>
          <p:nvPr/>
        </p:nvSpPr>
        <p:spPr>
          <a:xfrm>
            <a:off x="76396" y="1642879"/>
            <a:ext cx="4961429" cy="369332"/>
          </a:xfrm>
          <a:prstGeom prst="rect">
            <a:avLst/>
          </a:prstGeom>
        </p:spPr>
        <p:txBody>
          <a:bodyPr wrap="square">
            <a:spAutoFit/>
          </a:bodyPr>
          <a:lstStyle/>
          <a:p>
            <a:pPr marL="285750" indent="-285750">
              <a:buFont typeface="Wingdings" panose="05000000000000000000" pitchFamily="2" charset="2"/>
              <a:buChar char="ü"/>
            </a:pPr>
            <a:r>
              <a:rPr lang="es-PE" dirty="0"/>
              <a:t>Se genera una vista con el nombre: VISTA_0002</a:t>
            </a:r>
            <a:endParaRPr lang="es-ES" dirty="0"/>
          </a:p>
        </p:txBody>
      </p:sp>
      <p:pic>
        <p:nvPicPr>
          <p:cNvPr id="6" name="Imagen 5"/>
          <p:cNvPicPr>
            <a:picLocks noChangeAspect="1"/>
          </p:cNvPicPr>
          <p:nvPr/>
        </p:nvPicPr>
        <p:blipFill>
          <a:blip r:embed="rId3"/>
          <a:stretch>
            <a:fillRect/>
          </a:stretch>
        </p:blipFill>
        <p:spPr>
          <a:xfrm>
            <a:off x="4779391" y="4214295"/>
            <a:ext cx="7280957" cy="1866912"/>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7" name="Rectángulo 6"/>
          <p:cNvSpPr/>
          <p:nvPr/>
        </p:nvSpPr>
        <p:spPr>
          <a:xfrm>
            <a:off x="426639" y="4785690"/>
            <a:ext cx="4278701" cy="646331"/>
          </a:xfrm>
          <a:prstGeom prst="rect">
            <a:avLst/>
          </a:prstGeom>
        </p:spPr>
        <p:txBody>
          <a:bodyPr wrap="square">
            <a:spAutoFit/>
          </a:bodyPr>
          <a:lstStyle/>
          <a:p>
            <a:pPr marL="285750" indent="-285750">
              <a:buFont typeface="Wingdings" panose="05000000000000000000" pitchFamily="2" charset="2"/>
              <a:buChar char="ü"/>
            </a:pPr>
            <a:r>
              <a:rPr lang="es-PE" dirty="0"/>
              <a:t>Se genera un procedimiento almacenado con el nombre: SP_LISTADO_02</a:t>
            </a:r>
            <a:endParaRPr lang="es-ES" dirty="0"/>
          </a:p>
        </p:txBody>
      </p:sp>
    </p:spTree>
    <p:extLst>
      <p:ext uri="{BB962C8B-B14F-4D97-AF65-F5344CB8AC3E}">
        <p14:creationId xmlns:p14="http://schemas.microsoft.com/office/powerpoint/2010/main" val="757556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2027" y="71225"/>
            <a:ext cx="6970143" cy="369332"/>
          </a:xfrm>
          <a:prstGeom prst="rect">
            <a:avLst/>
          </a:prstGeom>
        </p:spPr>
        <p:txBody>
          <a:bodyPr wrap="square">
            <a:spAutoFit/>
          </a:bodyPr>
          <a:lstStyle/>
          <a:p>
            <a:pPr marL="285750" indent="-285750">
              <a:buFont typeface="Wingdings" panose="05000000000000000000" pitchFamily="2" charset="2"/>
              <a:buChar char="ü"/>
            </a:pPr>
            <a:r>
              <a:rPr lang="es-PE" dirty="0"/>
              <a:t>Se ejecuta el objeto sp_listado_02 de tipo procedimiento almacenado</a:t>
            </a:r>
            <a:endParaRPr lang="es-ES" dirty="0"/>
          </a:p>
        </p:txBody>
      </p:sp>
      <p:pic>
        <p:nvPicPr>
          <p:cNvPr id="3" name="Imagen 2"/>
          <p:cNvPicPr>
            <a:picLocks noChangeAspect="1"/>
          </p:cNvPicPr>
          <p:nvPr/>
        </p:nvPicPr>
        <p:blipFill>
          <a:blip r:embed="rId2"/>
          <a:stretch>
            <a:fillRect/>
          </a:stretch>
        </p:blipFill>
        <p:spPr>
          <a:xfrm>
            <a:off x="4135122" y="458313"/>
            <a:ext cx="5088778" cy="622494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744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9587" y="358247"/>
            <a:ext cx="1191352" cy="369332"/>
          </a:xfrm>
          <a:prstGeom prst="rect">
            <a:avLst/>
          </a:prstGeom>
        </p:spPr>
        <p:txBody>
          <a:bodyPr wrap="none">
            <a:spAutoFit/>
          </a:bodyPr>
          <a:lstStyle/>
          <a:p>
            <a:r>
              <a:rPr lang="es-PE" dirty="0">
                <a:latin typeface="Times New Roman" panose="02020603050405020304" pitchFamily="18" charset="0"/>
              </a:rPr>
              <a:t>Ejercicio 3</a:t>
            </a:r>
            <a:endParaRPr lang="es-ES" dirty="0">
              <a:latin typeface="Times New Roman" panose="02020603050405020304" pitchFamily="18" charset="0"/>
            </a:endParaRPr>
          </a:p>
        </p:txBody>
      </p:sp>
      <p:sp>
        <p:nvSpPr>
          <p:cNvPr id="3" name="Rectángulo 2"/>
          <p:cNvSpPr/>
          <p:nvPr/>
        </p:nvSpPr>
        <p:spPr>
          <a:xfrm>
            <a:off x="1572883" y="476752"/>
            <a:ext cx="10219426" cy="1047979"/>
          </a:xfrm>
          <a:prstGeom prst="rect">
            <a:avLst/>
          </a:prstGeom>
        </p:spPr>
        <p:txBody>
          <a:bodyPr wrap="square">
            <a:spAutoFit/>
          </a:bodyPr>
          <a:lstStyle/>
          <a:p>
            <a:pPr marL="285750" lvl="0" indent="-285750" algn="just">
              <a:lnSpc>
                <a:spcPct val="115000"/>
              </a:lnSpc>
              <a:spcAft>
                <a:spcPts val="1000"/>
              </a:spcAft>
              <a:buFont typeface="Wingdings" panose="05000000000000000000" pitchFamily="2" charset="2"/>
              <a:buChar char="ü"/>
            </a:pPr>
            <a:r>
              <a:rPr lang="es-PE" dirty="0"/>
              <a:t>Crear una consulta que permita mostrar el código del Empleado, los Apellidos y Nombres del Empleado, su Cargo, su Fecha de Nacimiento, la Edad que tiene, su Fecha de Contrato, la Dirección, la Ciudad, el País y su Número Telefónico. Ordenar los registros por Cargo, por Empleado.</a:t>
            </a:r>
          </a:p>
        </p:txBody>
      </p:sp>
      <p:pic>
        <p:nvPicPr>
          <p:cNvPr id="4" name="Imagen 3"/>
          <p:cNvPicPr>
            <a:picLocks noChangeAspect="1"/>
          </p:cNvPicPr>
          <p:nvPr/>
        </p:nvPicPr>
        <p:blipFill>
          <a:blip r:embed="rId2"/>
          <a:stretch>
            <a:fillRect/>
          </a:stretch>
        </p:blipFill>
        <p:spPr>
          <a:xfrm>
            <a:off x="237442" y="2013676"/>
            <a:ext cx="11798062" cy="203725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p:cNvSpPr/>
          <p:nvPr/>
        </p:nvSpPr>
        <p:spPr>
          <a:xfrm>
            <a:off x="8878" y="1567190"/>
            <a:ext cx="4961429" cy="369332"/>
          </a:xfrm>
          <a:prstGeom prst="rect">
            <a:avLst/>
          </a:prstGeom>
        </p:spPr>
        <p:txBody>
          <a:bodyPr wrap="square">
            <a:spAutoFit/>
          </a:bodyPr>
          <a:lstStyle/>
          <a:p>
            <a:pPr marL="285750" indent="-285750">
              <a:buFont typeface="Wingdings" panose="05000000000000000000" pitchFamily="2" charset="2"/>
              <a:buChar char="ü"/>
            </a:pPr>
            <a:r>
              <a:rPr lang="es-PE" dirty="0"/>
              <a:t>Se genera una vista con el nombre: VISTA_0003</a:t>
            </a:r>
            <a:endParaRPr lang="es-ES" dirty="0"/>
          </a:p>
        </p:txBody>
      </p:sp>
      <p:pic>
        <p:nvPicPr>
          <p:cNvPr id="6" name="Imagen 5"/>
          <p:cNvPicPr>
            <a:picLocks noChangeAspect="1"/>
          </p:cNvPicPr>
          <p:nvPr/>
        </p:nvPicPr>
        <p:blipFill>
          <a:blip r:embed="rId3"/>
          <a:stretch>
            <a:fillRect/>
          </a:stretch>
        </p:blipFill>
        <p:spPr>
          <a:xfrm>
            <a:off x="4561935" y="4190078"/>
            <a:ext cx="7491795" cy="1828983"/>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7" name="Rectángulo 6"/>
          <p:cNvSpPr/>
          <p:nvPr/>
        </p:nvSpPr>
        <p:spPr>
          <a:xfrm>
            <a:off x="141191" y="4781404"/>
            <a:ext cx="4278701" cy="646331"/>
          </a:xfrm>
          <a:prstGeom prst="rect">
            <a:avLst/>
          </a:prstGeom>
        </p:spPr>
        <p:txBody>
          <a:bodyPr wrap="square">
            <a:spAutoFit/>
          </a:bodyPr>
          <a:lstStyle/>
          <a:p>
            <a:pPr marL="285750" indent="-285750">
              <a:buFont typeface="Wingdings" panose="05000000000000000000" pitchFamily="2" charset="2"/>
              <a:buChar char="ü"/>
            </a:pPr>
            <a:r>
              <a:rPr lang="es-PE" dirty="0"/>
              <a:t>Se genera un procedimiento almacenado con el nombre: SP_LISTADO_03</a:t>
            </a:r>
            <a:endParaRPr lang="es-ES" dirty="0"/>
          </a:p>
        </p:txBody>
      </p:sp>
    </p:spTree>
    <p:extLst>
      <p:ext uri="{BB962C8B-B14F-4D97-AF65-F5344CB8AC3E}">
        <p14:creationId xmlns:p14="http://schemas.microsoft.com/office/powerpoint/2010/main" val="99793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6764" y="1451417"/>
            <a:ext cx="11702310" cy="470139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3" name="Rectángulo 2"/>
          <p:cNvSpPr/>
          <p:nvPr/>
        </p:nvSpPr>
        <p:spPr>
          <a:xfrm>
            <a:off x="0" y="106735"/>
            <a:ext cx="6970143" cy="369332"/>
          </a:xfrm>
          <a:prstGeom prst="rect">
            <a:avLst/>
          </a:prstGeom>
        </p:spPr>
        <p:txBody>
          <a:bodyPr wrap="square">
            <a:spAutoFit/>
          </a:bodyPr>
          <a:lstStyle/>
          <a:p>
            <a:pPr marL="285750" indent="-285750">
              <a:buFont typeface="Wingdings" panose="05000000000000000000" pitchFamily="2" charset="2"/>
              <a:buChar char="ü"/>
            </a:pPr>
            <a:r>
              <a:rPr lang="es-PE" dirty="0"/>
              <a:t>Se ejecuta el objeto sp_listado_03 de tipo procedimiento almacenado</a:t>
            </a:r>
            <a:endParaRPr lang="es-ES" dirty="0"/>
          </a:p>
        </p:txBody>
      </p:sp>
    </p:spTree>
    <p:extLst>
      <p:ext uri="{BB962C8B-B14F-4D97-AF65-F5344CB8AC3E}">
        <p14:creationId xmlns:p14="http://schemas.microsoft.com/office/powerpoint/2010/main" val="108723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9587" y="152894"/>
            <a:ext cx="1191352" cy="369332"/>
          </a:xfrm>
          <a:prstGeom prst="rect">
            <a:avLst/>
          </a:prstGeom>
        </p:spPr>
        <p:txBody>
          <a:bodyPr wrap="none">
            <a:spAutoFit/>
          </a:bodyPr>
          <a:lstStyle/>
          <a:p>
            <a:r>
              <a:rPr lang="es-PE" dirty="0">
                <a:latin typeface="Times New Roman" panose="02020603050405020304" pitchFamily="18" charset="0"/>
              </a:rPr>
              <a:t>Ejercicio 4</a:t>
            </a:r>
            <a:endParaRPr lang="es-ES" dirty="0">
              <a:latin typeface="Times New Roman" panose="02020603050405020304" pitchFamily="18" charset="0"/>
            </a:endParaRPr>
          </a:p>
        </p:txBody>
      </p:sp>
      <p:sp>
        <p:nvSpPr>
          <p:cNvPr id="3" name="Rectángulo 2"/>
          <p:cNvSpPr/>
          <p:nvPr/>
        </p:nvSpPr>
        <p:spPr>
          <a:xfrm>
            <a:off x="1664898" y="232895"/>
            <a:ext cx="10325819" cy="1047979"/>
          </a:xfrm>
          <a:prstGeom prst="rect">
            <a:avLst/>
          </a:prstGeom>
        </p:spPr>
        <p:txBody>
          <a:bodyPr wrap="square">
            <a:spAutoFit/>
          </a:bodyPr>
          <a:lstStyle/>
          <a:p>
            <a:pPr lvl="0">
              <a:lnSpc>
                <a:spcPct val="115000"/>
              </a:lnSpc>
              <a:spcAft>
                <a:spcPts val="1000"/>
              </a:spcAft>
            </a:pPr>
            <a:r>
              <a:rPr lang="es-PE" dirty="0"/>
              <a:t>Crear una Consulta que permita mostrar los siguientes campos: CategoryName y el ProductName.  Así mismo se desea saber cuántos Productos existen por Categoría?, ¿Cuál es el Precio más elevado?, ¿Cuál es el Precio más bajo?, ¿Cuál es el Precio Promedio?, ¿Cuál es el Stock Total de Productos por Categoría?</a:t>
            </a:r>
          </a:p>
        </p:txBody>
      </p:sp>
      <p:pic>
        <p:nvPicPr>
          <p:cNvPr id="4" name="Imagen 3"/>
          <p:cNvPicPr>
            <a:picLocks noChangeAspect="1"/>
          </p:cNvPicPr>
          <p:nvPr/>
        </p:nvPicPr>
        <p:blipFill>
          <a:blip r:embed="rId3"/>
          <a:stretch>
            <a:fillRect/>
          </a:stretch>
        </p:blipFill>
        <p:spPr>
          <a:xfrm>
            <a:off x="299586" y="2159190"/>
            <a:ext cx="11531449" cy="4339265"/>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5" name="Rectángulo 4"/>
          <p:cNvSpPr/>
          <p:nvPr/>
        </p:nvSpPr>
        <p:spPr>
          <a:xfrm>
            <a:off x="115410" y="1499855"/>
            <a:ext cx="4961429" cy="369332"/>
          </a:xfrm>
          <a:prstGeom prst="rect">
            <a:avLst/>
          </a:prstGeom>
        </p:spPr>
        <p:txBody>
          <a:bodyPr wrap="square">
            <a:spAutoFit/>
          </a:bodyPr>
          <a:lstStyle/>
          <a:p>
            <a:pPr marL="285750" indent="-285750">
              <a:buFont typeface="Wingdings" panose="05000000000000000000" pitchFamily="2" charset="2"/>
              <a:buChar char="ü"/>
            </a:pPr>
            <a:r>
              <a:rPr lang="es-PE" dirty="0"/>
              <a:t>Se genera una vista con el nombre: VISTA_0004</a:t>
            </a:r>
            <a:endParaRPr lang="es-ES" dirty="0"/>
          </a:p>
        </p:txBody>
      </p:sp>
    </p:spTree>
    <p:extLst>
      <p:ext uri="{BB962C8B-B14F-4D97-AF65-F5344CB8AC3E}">
        <p14:creationId xmlns:p14="http://schemas.microsoft.com/office/powerpoint/2010/main" val="10645108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472908" y="581168"/>
            <a:ext cx="4825394" cy="1149977"/>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3" name="Rectángulo 2"/>
          <p:cNvSpPr/>
          <p:nvPr/>
        </p:nvSpPr>
        <p:spPr>
          <a:xfrm>
            <a:off x="130638" y="57164"/>
            <a:ext cx="7374343" cy="369332"/>
          </a:xfrm>
          <a:prstGeom prst="rect">
            <a:avLst/>
          </a:prstGeom>
        </p:spPr>
        <p:txBody>
          <a:bodyPr wrap="square">
            <a:spAutoFit/>
          </a:bodyPr>
          <a:lstStyle/>
          <a:p>
            <a:pPr marL="285750" indent="-285750">
              <a:buFont typeface="Wingdings" panose="05000000000000000000" pitchFamily="2" charset="2"/>
              <a:buChar char="ü"/>
            </a:pPr>
            <a:r>
              <a:rPr lang="es-PE" dirty="0"/>
              <a:t>Se genera un procedimiento almacenado con el nombre: SP_LISTADO_04</a:t>
            </a:r>
            <a:endParaRPr lang="es-ES" dirty="0"/>
          </a:p>
        </p:txBody>
      </p:sp>
      <p:pic>
        <p:nvPicPr>
          <p:cNvPr id="4" name="Imagen 3"/>
          <p:cNvPicPr>
            <a:picLocks noChangeAspect="1"/>
          </p:cNvPicPr>
          <p:nvPr/>
        </p:nvPicPr>
        <p:blipFill>
          <a:blip r:embed="rId3"/>
          <a:stretch>
            <a:fillRect/>
          </a:stretch>
        </p:blipFill>
        <p:spPr>
          <a:xfrm>
            <a:off x="7089701" y="1399503"/>
            <a:ext cx="3769327" cy="849216"/>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6" name="Rectángulo 5"/>
          <p:cNvSpPr/>
          <p:nvPr/>
        </p:nvSpPr>
        <p:spPr>
          <a:xfrm>
            <a:off x="130638" y="1974814"/>
            <a:ext cx="6970143" cy="369332"/>
          </a:xfrm>
          <a:prstGeom prst="rect">
            <a:avLst/>
          </a:prstGeom>
        </p:spPr>
        <p:txBody>
          <a:bodyPr wrap="square">
            <a:spAutoFit/>
          </a:bodyPr>
          <a:lstStyle/>
          <a:p>
            <a:pPr marL="285750" indent="-285750">
              <a:buFont typeface="Wingdings" panose="05000000000000000000" pitchFamily="2" charset="2"/>
              <a:buChar char="ü"/>
            </a:pPr>
            <a:r>
              <a:rPr lang="es-PE" dirty="0"/>
              <a:t>Se ejecuta el objeto sp_listado_04 de tipo procedimiento almacenado</a:t>
            </a:r>
            <a:endParaRPr lang="es-ES" dirty="0"/>
          </a:p>
        </p:txBody>
      </p:sp>
      <p:pic>
        <p:nvPicPr>
          <p:cNvPr id="7" name="Imagen 6"/>
          <p:cNvPicPr>
            <a:picLocks noChangeAspect="1"/>
          </p:cNvPicPr>
          <p:nvPr/>
        </p:nvPicPr>
        <p:blipFill>
          <a:blip r:embed="rId4"/>
          <a:stretch>
            <a:fillRect/>
          </a:stretch>
        </p:blipFill>
        <p:spPr>
          <a:xfrm>
            <a:off x="4586377" y="2364162"/>
            <a:ext cx="4806197" cy="441703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
        <p:nvSpPr>
          <p:cNvPr id="9" name="Rectángulo 8"/>
          <p:cNvSpPr/>
          <p:nvPr/>
        </p:nvSpPr>
        <p:spPr>
          <a:xfrm>
            <a:off x="645346" y="4020301"/>
            <a:ext cx="3942273" cy="369332"/>
          </a:xfrm>
          <a:prstGeom prst="rect">
            <a:avLst/>
          </a:prstGeom>
        </p:spPr>
        <p:txBody>
          <a:bodyPr wrap="square">
            <a:spAutoFit/>
          </a:bodyPr>
          <a:lstStyle/>
          <a:p>
            <a:pPr marL="285750" indent="-285750">
              <a:buFont typeface="Wingdings" panose="05000000000000000000" pitchFamily="2" charset="2"/>
              <a:buChar char="ü"/>
            </a:pPr>
            <a:r>
              <a:rPr lang="es-PE" dirty="0"/>
              <a:t>Se imprimen los totales y subtotales</a:t>
            </a:r>
            <a:endParaRPr lang="es-ES" dirty="0"/>
          </a:p>
        </p:txBody>
      </p:sp>
    </p:spTree>
    <p:extLst>
      <p:ext uri="{BB962C8B-B14F-4D97-AF65-F5344CB8AC3E}">
        <p14:creationId xmlns:p14="http://schemas.microsoft.com/office/powerpoint/2010/main" val="15451183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3180</TotalTime>
  <Words>389</Words>
  <Application>Microsoft Office PowerPoint</Application>
  <PresentationFormat>Panorámica</PresentationFormat>
  <Paragraphs>28</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Calibri Light</vt:lpstr>
      <vt:lpstr>Roboto</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818</cp:revision>
  <dcterms:created xsi:type="dcterms:W3CDTF">2019-07-10T17:30:38Z</dcterms:created>
  <dcterms:modified xsi:type="dcterms:W3CDTF">2023-08-26T05:30:57Z</dcterms:modified>
</cp:coreProperties>
</file>