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11" r:id="rId2"/>
    <p:sldId id="351" r:id="rId3"/>
    <p:sldId id="364" r:id="rId4"/>
    <p:sldId id="366" r:id="rId5"/>
    <p:sldId id="367" r:id="rId6"/>
    <p:sldId id="368" r:id="rId7"/>
    <p:sldId id="365" r:id="rId8"/>
    <p:sldId id="317" r:id="rId9"/>
    <p:sldId id="318" r:id="rId10"/>
    <p:sldId id="322" r:id="rId11"/>
    <p:sldId id="323" r:id="rId12"/>
    <p:sldId id="324" r:id="rId13"/>
    <p:sldId id="325" r:id="rId14"/>
    <p:sldId id="326" r:id="rId15"/>
    <p:sldId id="327" r:id="rId16"/>
    <p:sldId id="328" r:id="rId17"/>
    <p:sldId id="329" r:id="rId18"/>
    <p:sldId id="369" r:id="rId19"/>
    <p:sldId id="370" r:id="rId20"/>
    <p:sldId id="371" r:id="rId21"/>
    <p:sldId id="372" r:id="rId22"/>
    <p:sldId id="373" r:id="rId23"/>
    <p:sldId id="374" r:id="rId24"/>
    <p:sldId id="375" r:id="rId25"/>
    <p:sldId id="376" r:id="rId26"/>
    <p:sldId id="377" r:id="rId27"/>
    <p:sldId id="379" r:id="rId28"/>
    <p:sldId id="378" r:id="rId29"/>
    <p:sldId id="380" r:id="rId30"/>
    <p:sldId id="381" r:id="rId31"/>
    <p:sldId id="382" r:id="rId32"/>
    <p:sldId id="383" r:id="rId33"/>
    <p:sldId id="384" r:id="rId34"/>
    <p:sldId id="385" r:id="rId35"/>
    <p:sldId id="386" r:id="rId3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snapToGrid="0">
      <p:cViewPr varScale="1">
        <p:scale>
          <a:sx n="108" d="100"/>
          <a:sy n="108" d="100"/>
        </p:scale>
        <p:origin x="22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29A7A8-D3CB-433C-A60F-88A7F98A76FC}" type="datetimeFigureOut">
              <a:rPr lang="es-PE" smtClean="0"/>
              <a:t>31/08/2023</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A1DA4-D327-4F73-BA68-30977745EDCF}" type="slidenum">
              <a:rPr lang="es-PE" smtClean="0"/>
              <a:t>‹Nº›</a:t>
            </a:fld>
            <a:endParaRPr lang="es-PE"/>
          </a:p>
        </p:txBody>
      </p:sp>
    </p:spTree>
    <p:extLst>
      <p:ext uri="{BB962C8B-B14F-4D97-AF65-F5344CB8AC3E}">
        <p14:creationId xmlns:p14="http://schemas.microsoft.com/office/powerpoint/2010/main" val="561443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B71D8A-D8B8-4490-943A-1DEC423583D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BB53BBB-AFEC-4162-9980-222F5973E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D43DCAB-81C2-482E-8A1C-60E1C2681E66}"/>
              </a:ext>
            </a:extLst>
          </p:cNvPr>
          <p:cNvSpPr>
            <a:spLocks noGrp="1"/>
          </p:cNvSpPr>
          <p:nvPr>
            <p:ph type="dt" sz="half" idx="10"/>
          </p:nvPr>
        </p:nvSpPr>
        <p:spPr/>
        <p:txBody>
          <a:bodyPr/>
          <a:lstStyle/>
          <a:p>
            <a:fld id="{93576F64-078F-4EF1-9AEF-622A81BABF76}" type="datetimeFigureOut">
              <a:rPr lang="es-ES" smtClean="0"/>
              <a:t>31/08/2023</a:t>
            </a:fld>
            <a:endParaRPr lang="es-ES"/>
          </a:p>
        </p:txBody>
      </p:sp>
      <p:sp>
        <p:nvSpPr>
          <p:cNvPr id="5" name="Marcador de pie de página 4">
            <a:extLst>
              <a:ext uri="{FF2B5EF4-FFF2-40B4-BE49-F238E27FC236}">
                <a16:creationId xmlns:a16="http://schemas.microsoft.com/office/drawing/2014/main" id="{86CE6601-3A71-4764-8715-EE06516E24E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AF7B895-526A-4EBB-B667-3E3C1FBCBCEB}"/>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232243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5F95E-E9AB-4966-950D-7B8410A52C0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2164CF2-FCE8-4714-A2EF-10B78A11FC0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37F5681-AE36-441C-80FE-073A8B983313}"/>
              </a:ext>
            </a:extLst>
          </p:cNvPr>
          <p:cNvSpPr>
            <a:spLocks noGrp="1"/>
          </p:cNvSpPr>
          <p:nvPr>
            <p:ph type="dt" sz="half" idx="10"/>
          </p:nvPr>
        </p:nvSpPr>
        <p:spPr/>
        <p:txBody>
          <a:bodyPr/>
          <a:lstStyle/>
          <a:p>
            <a:fld id="{93576F64-078F-4EF1-9AEF-622A81BABF76}" type="datetimeFigureOut">
              <a:rPr lang="es-ES" smtClean="0"/>
              <a:t>31/08/2023</a:t>
            </a:fld>
            <a:endParaRPr lang="es-ES"/>
          </a:p>
        </p:txBody>
      </p:sp>
      <p:sp>
        <p:nvSpPr>
          <p:cNvPr id="5" name="Marcador de pie de página 4">
            <a:extLst>
              <a:ext uri="{FF2B5EF4-FFF2-40B4-BE49-F238E27FC236}">
                <a16:creationId xmlns:a16="http://schemas.microsoft.com/office/drawing/2014/main" id="{3020F98B-693B-40C2-A873-36CCEB0B7A2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26BB5A2-608B-473C-A2CF-CA8E6FCDB262}"/>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92460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D46B1F4-2846-4A0F-BECA-C1FA470141D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8BED728-7419-427F-8BA3-B849F0EE509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7A42526-3AC6-42D0-8353-9DDF9C6E6FF2}"/>
              </a:ext>
            </a:extLst>
          </p:cNvPr>
          <p:cNvSpPr>
            <a:spLocks noGrp="1"/>
          </p:cNvSpPr>
          <p:nvPr>
            <p:ph type="dt" sz="half" idx="10"/>
          </p:nvPr>
        </p:nvSpPr>
        <p:spPr/>
        <p:txBody>
          <a:bodyPr/>
          <a:lstStyle/>
          <a:p>
            <a:fld id="{93576F64-078F-4EF1-9AEF-622A81BABF76}" type="datetimeFigureOut">
              <a:rPr lang="es-ES" smtClean="0"/>
              <a:t>31/08/2023</a:t>
            </a:fld>
            <a:endParaRPr lang="es-ES"/>
          </a:p>
        </p:txBody>
      </p:sp>
      <p:sp>
        <p:nvSpPr>
          <p:cNvPr id="5" name="Marcador de pie de página 4">
            <a:extLst>
              <a:ext uri="{FF2B5EF4-FFF2-40B4-BE49-F238E27FC236}">
                <a16:creationId xmlns:a16="http://schemas.microsoft.com/office/drawing/2014/main" id="{BC1AFF4A-4BDA-4D7D-9F39-D3CF6440255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D35768D-7A35-46BF-9734-B3C76C9196C7}"/>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12396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F8B349-8543-4EC8-9356-2C120C3C4F6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3F42EBB-6EA5-49BF-8AF1-1B851284270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31954D9-D611-48B3-9039-F027F9BDC2E0}"/>
              </a:ext>
            </a:extLst>
          </p:cNvPr>
          <p:cNvSpPr>
            <a:spLocks noGrp="1"/>
          </p:cNvSpPr>
          <p:nvPr>
            <p:ph type="dt" sz="half" idx="10"/>
          </p:nvPr>
        </p:nvSpPr>
        <p:spPr/>
        <p:txBody>
          <a:bodyPr/>
          <a:lstStyle/>
          <a:p>
            <a:fld id="{93576F64-078F-4EF1-9AEF-622A81BABF76}" type="datetimeFigureOut">
              <a:rPr lang="es-ES" smtClean="0"/>
              <a:t>31/08/2023</a:t>
            </a:fld>
            <a:endParaRPr lang="es-ES"/>
          </a:p>
        </p:txBody>
      </p:sp>
      <p:sp>
        <p:nvSpPr>
          <p:cNvPr id="5" name="Marcador de pie de página 4">
            <a:extLst>
              <a:ext uri="{FF2B5EF4-FFF2-40B4-BE49-F238E27FC236}">
                <a16:creationId xmlns:a16="http://schemas.microsoft.com/office/drawing/2014/main" id="{486E70C3-5B91-4E88-8111-4D5CE739220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CFF2C37-D2D9-413A-86D0-44AFE818EC7C}"/>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85817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50B59D-7BF0-410C-A6F5-A6C3A0CC16D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55BCADC-840B-4BCC-BCD4-C26E831537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C83F35A-E3E1-42B7-84E3-6D3662648746}"/>
              </a:ext>
            </a:extLst>
          </p:cNvPr>
          <p:cNvSpPr>
            <a:spLocks noGrp="1"/>
          </p:cNvSpPr>
          <p:nvPr>
            <p:ph type="dt" sz="half" idx="10"/>
          </p:nvPr>
        </p:nvSpPr>
        <p:spPr/>
        <p:txBody>
          <a:bodyPr/>
          <a:lstStyle/>
          <a:p>
            <a:fld id="{93576F64-078F-4EF1-9AEF-622A81BABF76}" type="datetimeFigureOut">
              <a:rPr lang="es-ES" smtClean="0"/>
              <a:t>31/08/2023</a:t>
            </a:fld>
            <a:endParaRPr lang="es-ES"/>
          </a:p>
        </p:txBody>
      </p:sp>
      <p:sp>
        <p:nvSpPr>
          <p:cNvPr id="5" name="Marcador de pie de página 4">
            <a:extLst>
              <a:ext uri="{FF2B5EF4-FFF2-40B4-BE49-F238E27FC236}">
                <a16:creationId xmlns:a16="http://schemas.microsoft.com/office/drawing/2014/main" id="{E9819BED-CCAC-42BC-9ACF-8CFFBEF8573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CBAEB0D-A87D-4E63-9B47-C6A2D436C5A2}"/>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418473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52DF5-4AE5-4076-84E5-9FF62B9E7BC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3FD8F24-9364-49D6-B4D6-47745152C21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F07E408-0B7C-4EEC-8BD0-5838A5B8D58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5596BF6-BBFC-4CA5-9510-37ED9CD97D12}"/>
              </a:ext>
            </a:extLst>
          </p:cNvPr>
          <p:cNvSpPr>
            <a:spLocks noGrp="1"/>
          </p:cNvSpPr>
          <p:nvPr>
            <p:ph type="dt" sz="half" idx="10"/>
          </p:nvPr>
        </p:nvSpPr>
        <p:spPr/>
        <p:txBody>
          <a:bodyPr/>
          <a:lstStyle/>
          <a:p>
            <a:fld id="{93576F64-078F-4EF1-9AEF-622A81BABF76}" type="datetimeFigureOut">
              <a:rPr lang="es-ES" smtClean="0"/>
              <a:t>31/08/2023</a:t>
            </a:fld>
            <a:endParaRPr lang="es-ES"/>
          </a:p>
        </p:txBody>
      </p:sp>
      <p:sp>
        <p:nvSpPr>
          <p:cNvPr id="6" name="Marcador de pie de página 5">
            <a:extLst>
              <a:ext uri="{FF2B5EF4-FFF2-40B4-BE49-F238E27FC236}">
                <a16:creationId xmlns:a16="http://schemas.microsoft.com/office/drawing/2014/main" id="{354A5A24-E843-4E58-A1A8-7733F8854C0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81AE0D5-CFFC-4444-9831-F72AFB818608}"/>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36930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0AC4BF-85E5-4413-90F0-4C6320E5D36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3F91FE6-34FD-4917-B51E-0AB8E4DDED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617208C-D579-45A5-8C81-4EEA28CE3F6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516A1B3-F3D2-4E74-A522-60701BA0FF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B567C01-7C1F-4D3F-AB31-0DC74EBB79E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92021F3-3860-4467-9A5F-2247D39E9652}"/>
              </a:ext>
            </a:extLst>
          </p:cNvPr>
          <p:cNvSpPr>
            <a:spLocks noGrp="1"/>
          </p:cNvSpPr>
          <p:nvPr>
            <p:ph type="dt" sz="half" idx="10"/>
          </p:nvPr>
        </p:nvSpPr>
        <p:spPr/>
        <p:txBody>
          <a:bodyPr/>
          <a:lstStyle/>
          <a:p>
            <a:fld id="{93576F64-078F-4EF1-9AEF-622A81BABF76}" type="datetimeFigureOut">
              <a:rPr lang="es-ES" smtClean="0"/>
              <a:t>31/08/2023</a:t>
            </a:fld>
            <a:endParaRPr lang="es-ES"/>
          </a:p>
        </p:txBody>
      </p:sp>
      <p:sp>
        <p:nvSpPr>
          <p:cNvPr id="8" name="Marcador de pie de página 7">
            <a:extLst>
              <a:ext uri="{FF2B5EF4-FFF2-40B4-BE49-F238E27FC236}">
                <a16:creationId xmlns:a16="http://schemas.microsoft.com/office/drawing/2014/main" id="{4BF6FECA-416A-4E8E-84F7-0A91599A4E0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A618DCB-53F8-4829-BD7F-643442C94FD5}"/>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95193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137A66-AC36-400E-8D1D-B2F29DDC9F2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31FE4DD-B57B-47E4-89D7-F67D4C9876CB}"/>
              </a:ext>
            </a:extLst>
          </p:cNvPr>
          <p:cNvSpPr>
            <a:spLocks noGrp="1"/>
          </p:cNvSpPr>
          <p:nvPr>
            <p:ph type="dt" sz="half" idx="10"/>
          </p:nvPr>
        </p:nvSpPr>
        <p:spPr/>
        <p:txBody>
          <a:bodyPr/>
          <a:lstStyle/>
          <a:p>
            <a:fld id="{93576F64-078F-4EF1-9AEF-622A81BABF76}" type="datetimeFigureOut">
              <a:rPr lang="es-ES" smtClean="0"/>
              <a:t>31/08/2023</a:t>
            </a:fld>
            <a:endParaRPr lang="es-ES"/>
          </a:p>
        </p:txBody>
      </p:sp>
      <p:sp>
        <p:nvSpPr>
          <p:cNvPr id="4" name="Marcador de pie de página 3">
            <a:extLst>
              <a:ext uri="{FF2B5EF4-FFF2-40B4-BE49-F238E27FC236}">
                <a16:creationId xmlns:a16="http://schemas.microsoft.com/office/drawing/2014/main" id="{87ED71E9-6B09-44E1-99F6-2A8C586DB72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34EC71B-E786-402F-8D89-56527F713D80}"/>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4013644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6740327-4E37-4CF6-8877-CC95D5774436}"/>
              </a:ext>
            </a:extLst>
          </p:cNvPr>
          <p:cNvSpPr>
            <a:spLocks noGrp="1"/>
          </p:cNvSpPr>
          <p:nvPr>
            <p:ph type="dt" sz="half" idx="10"/>
          </p:nvPr>
        </p:nvSpPr>
        <p:spPr/>
        <p:txBody>
          <a:bodyPr/>
          <a:lstStyle/>
          <a:p>
            <a:fld id="{93576F64-078F-4EF1-9AEF-622A81BABF76}" type="datetimeFigureOut">
              <a:rPr lang="es-ES" smtClean="0"/>
              <a:t>31/08/2023</a:t>
            </a:fld>
            <a:endParaRPr lang="es-ES"/>
          </a:p>
        </p:txBody>
      </p:sp>
      <p:sp>
        <p:nvSpPr>
          <p:cNvPr id="3" name="Marcador de pie de página 2">
            <a:extLst>
              <a:ext uri="{FF2B5EF4-FFF2-40B4-BE49-F238E27FC236}">
                <a16:creationId xmlns:a16="http://schemas.microsoft.com/office/drawing/2014/main" id="{7D7EFDD7-A801-4121-A541-4460B6A41BC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5F4316B-1751-449D-92A1-DEEBF14BD2C4}"/>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72411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901C46-1EA9-497D-A5B6-07D2373F5DE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03162FA-54A6-4B47-B9C0-1CD1B8211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5A7F7D2-DD02-4ED4-BB8D-DCBD0ADD9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5A98BF8-C70A-440C-9ADC-99C55A0BCA0E}"/>
              </a:ext>
            </a:extLst>
          </p:cNvPr>
          <p:cNvSpPr>
            <a:spLocks noGrp="1"/>
          </p:cNvSpPr>
          <p:nvPr>
            <p:ph type="dt" sz="half" idx="10"/>
          </p:nvPr>
        </p:nvSpPr>
        <p:spPr/>
        <p:txBody>
          <a:bodyPr/>
          <a:lstStyle/>
          <a:p>
            <a:fld id="{93576F64-078F-4EF1-9AEF-622A81BABF76}" type="datetimeFigureOut">
              <a:rPr lang="es-ES" smtClean="0"/>
              <a:t>31/08/2023</a:t>
            </a:fld>
            <a:endParaRPr lang="es-ES"/>
          </a:p>
        </p:txBody>
      </p:sp>
      <p:sp>
        <p:nvSpPr>
          <p:cNvPr id="6" name="Marcador de pie de página 5">
            <a:extLst>
              <a:ext uri="{FF2B5EF4-FFF2-40B4-BE49-F238E27FC236}">
                <a16:creationId xmlns:a16="http://schemas.microsoft.com/office/drawing/2014/main" id="{8C4ADCE9-2308-43CD-B22D-BEA8F731EEC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8132C5B-D7AC-4633-B096-A1D3B528E85D}"/>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236813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9C5F4F-4F56-4F43-8CC1-59A1DA3C0D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BB52ECF-6B56-49DC-A408-E7344A5A4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179ABE14-8536-43B7-8908-48287D93D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62F9C28-A8E4-4048-8636-8DAA139F5424}"/>
              </a:ext>
            </a:extLst>
          </p:cNvPr>
          <p:cNvSpPr>
            <a:spLocks noGrp="1"/>
          </p:cNvSpPr>
          <p:nvPr>
            <p:ph type="dt" sz="half" idx="10"/>
          </p:nvPr>
        </p:nvSpPr>
        <p:spPr/>
        <p:txBody>
          <a:bodyPr/>
          <a:lstStyle/>
          <a:p>
            <a:fld id="{93576F64-078F-4EF1-9AEF-622A81BABF76}" type="datetimeFigureOut">
              <a:rPr lang="es-ES" smtClean="0"/>
              <a:t>31/08/2023</a:t>
            </a:fld>
            <a:endParaRPr lang="es-ES"/>
          </a:p>
        </p:txBody>
      </p:sp>
      <p:sp>
        <p:nvSpPr>
          <p:cNvPr id="6" name="Marcador de pie de página 5">
            <a:extLst>
              <a:ext uri="{FF2B5EF4-FFF2-40B4-BE49-F238E27FC236}">
                <a16:creationId xmlns:a16="http://schemas.microsoft.com/office/drawing/2014/main" id="{2DCF6C7B-37CF-4CD4-9BE6-3D5D8982D61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FFB17C8-45B1-4489-A01F-691E07876A3C}"/>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87448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869F812-2B16-4AB8-8E51-D4C88D250D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FB6F59-0D43-4E6A-AC82-E201BEAB3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90C2C17-D549-45EE-8113-1FCB0A2D6D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76F64-078F-4EF1-9AEF-622A81BABF76}" type="datetimeFigureOut">
              <a:rPr lang="es-ES" smtClean="0"/>
              <a:t>31/08/2023</a:t>
            </a:fld>
            <a:endParaRPr lang="es-ES"/>
          </a:p>
        </p:txBody>
      </p:sp>
      <p:sp>
        <p:nvSpPr>
          <p:cNvPr id="5" name="Marcador de pie de página 4">
            <a:extLst>
              <a:ext uri="{FF2B5EF4-FFF2-40B4-BE49-F238E27FC236}">
                <a16:creationId xmlns:a16="http://schemas.microsoft.com/office/drawing/2014/main" id="{04987E9F-CA74-4A67-8ABC-D070B2AC0A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165FA88-449C-4345-820E-2DC6D64B8B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BB123-49D2-4D1B-973A-8AC9091E1880}" type="slidenum">
              <a:rPr lang="es-ES" smtClean="0"/>
              <a:t>‹Nº›</a:t>
            </a:fld>
            <a:endParaRPr lang="es-ES"/>
          </a:p>
        </p:txBody>
      </p:sp>
    </p:spTree>
    <p:extLst>
      <p:ext uri="{BB962C8B-B14F-4D97-AF65-F5344CB8AC3E}">
        <p14:creationId xmlns:p14="http://schemas.microsoft.com/office/powerpoint/2010/main" val="439809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FC622E2B-EE21-BE02-5B04-B58F1890A207}"/>
              </a:ext>
            </a:extLst>
          </p:cNvPr>
          <p:cNvSpPr txBox="1"/>
          <p:nvPr/>
        </p:nvSpPr>
        <p:spPr>
          <a:xfrm>
            <a:off x="142043" y="168060"/>
            <a:ext cx="1872372" cy="523220"/>
          </a:xfrm>
          <a:prstGeom prst="rect">
            <a:avLst/>
          </a:prstGeom>
          <a:noFill/>
        </p:spPr>
        <p:txBody>
          <a:bodyPr wrap="none" rtlCol="0">
            <a:spAutoFit/>
          </a:bodyPr>
          <a:lstStyle/>
          <a:p>
            <a:r>
              <a:rPr lang="es-PE" sz="2800" b="1" dirty="0">
                <a:effectLst>
                  <a:outerShdw blurRad="38100" dist="38100" dir="2700000" algn="tl">
                    <a:srgbClr val="000000">
                      <a:alpha val="43137"/>
                    </a:srgbClr>
                  </a:outerShdw>
                </a:effectLst>
              </a:rPr>
              <a:t>Ejercicio 03</a:t>
            </a:r>
          </a:p>
        </p:txBody>
      </p:sp>
      <p:sp>
        <p:nvSpPr>
          <p:cNvPr id="10" name="CuadroTexto 9">
            <a:extLst>
              <a:ext uri="{FF2B5EF4-FFF2-40B4-BE49-F238E27FC236}">
                <a16:creationId xmlns:a16="http://schemas.microsoft.com/office/drawing/2014/main" id="{47EE0642-B704-9C31-565A-906A17A08CCF}"/>
              </a:ext>
            </a:extLst>
          </p:cNvPr>
          <p:cNvSpPr txBox="1"/>
          <p:nvPr/>
        </p:nvSpPr>
        <p:spPr>
          <a:xfrm>
            <a:off x="321079" y="1119203"/>
            <a:ext cx="11601636" cy="4992457"/>
          </a:xfrm>
          <a:prstGeom prst="rect">
            <a:avLst/>
          </a:prstGeom>
          <a:noFill/>
        </p:spPr>
        <p:txBody>
          <a:bodyPr wrap="square" rtlCol="0">
            <a:spAutoFit/>
          </a:bodyPr>
          <a:lstStyle/>
          <a:p>
            <a:pPr marL="571500" indent="-571500">
              <a:lnSpc>
                <a:spcPct val="150000"/>
              </a:lnSpc>
              <a:buFont typeface="Wingdings" panose="05000000000000000000" pitchFamily="2" charset="2"/>
              <a:buChar char="q"/>
            </a:pPr>
            <a:r>
              <a:rPr lang="es-PE" sz="3600" dirty="0"/>
              <a:t>Con la base de datos: Northwind.</a:t>
            </a:r>
          </a:p>
          <a:p>
            <a:pPr marL="571500" indent="-571500">
              <a:lnSpc>
                <a:spcPct val="150000"/>
              </a:lnSpc>
              <a:buFont typeface="Wingdings" panose="05000000000000000000" pitchFamily="2" charset="2"/>
              <a:buChar char="q"/>
            </a:pPr>
            <a:r>
              <a:rPr lang="es-PE" sz="3600" dirty="0"/>
              <a:t>Crear una consulta con las tablas: Orders, [Order Details] y  Products.</a:t>
            </a:r>
          </a:p>
          <a:p>
            <a:pPr marL="571500" indent="-571500">
              <a:lnSpc>
                <a:spcPct val="150000"/>
              </a:lnSpc>
              <a:buFont typeface="Wingdings" panose="05000000000000000000" pitchFamily="2" charset="2"/>
              <a:buChar char="q"/>
            </a:pPr>
            <a:r>
              <a:rPr lang="es-PE" sz="3600" dirty="0"/>
              <a:t>Mostrar los datos de la consulta hacia un DataGridView.</a:t>
            </a:r>
          </a:p>
          <a:p>
            <a:pPr marL="571500" indent="-571500">
              <a:lnSpc>
                <a:spcPct val="150000"/>
              </a:lnSpc>
              <a:buFont typeface="Wingdings" panose="05000000000000000000" pitchFamily="2" charset="2"/>
              <a:buChar char="q"/>
            </a:pPr>
            <a:r>
              <a:rPr lang="es-PE" sz="3600" dirty="0"/>
              <a:t>Utilizar la clase SQLCommand.</a:t>
            </a:r>
          </a:p>
          <a:p>
            <a:pPr marL="571500" indent="-571500">
              <a:lnSpc>
                <a:spcPct val="150000"/>
              </a:lnSpc>
              <a:buFont typeface="Wingdings" panose="05000000000000000000" pitchFamily="2" charset="2"/>
              <a:buChar char="q"/>
            </a:pPr>
            <a:r>
              <a:rPr lang="es-PE" sz="3600" dirty="0"/>
              <a:t>Se tiene que utilizar la autenticación de SQL Server.</a:t>
            </a:r>
          </a:p>
        </p:txBody>
      </p:sp>
    </p:spTree>
    <p:extLst>
      <p:ext uri="{BB962C8B-B14F-4D97-AF65-F5344CB8AC3E}">
        <p14:creationId xmlns:p14="http://schemas.microsoft.com/office/powerpoint/2010/main" val="1071875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73473ED-6539-A12F-639C-936EC6448D30}"/>
              </a:ext>
            </a:extLst>
          </p:cNvPr>
          <p:cNvPicPr>
            <a:picLocks noChangeAspect="1"/>
          </p:cNvPicPr>
          <p:nvPr/>
        </p:nvPicPr>
        <p:blipFill>
          <a:blip r:embed="rId2"/>
          <a:stretch>
            <a:fillRect/>
          </a:stretch>
        </p:blipFill>
        <p:spPr>
          <a:xfrm>
            <a:off x="168351" y="87665"/>
            <a:ext cx="11740591" cy="17588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1AA41A52-C2B7-172A-0670-B9F2BB5414FB}"/>
              </a:ext>
            </a:extLst>
          </p:cNvPr>
          <p:cNvSpPr txBox="1"/>
          <p:nvPr/>
        </p:nvSpPr>
        <p:spPr>
          <a:xfrm>
            <a:off x="1509204" y="78787"/>
            <a:ext cx="25567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la opción: Archivo</a:t>
            </a:r>
          </a:p>
        </p:txBody>
      </p:sp>
      <p:sp>
        <p:nvSpPr>
          <p:cNvPr id="5" name="CuadroTexto 4">
            <a:extLst>
              <a:ext uri="{FF2B5EF4-FFF2-40B4-BE49-F238E27FC236}">
                <a16:creationId xmlns:a16="http://schemas.microsoft.com/office/drawing/2014/main" id="{E63B7152-65FD-FCE8-8D39-BEC50B3CDF7D}"/>
              </a:ext>
            </a:extLst>
          </p:cNvPr>
          <p:cNvSpPr txBox="1"/>
          <p:nvPr/>
        </p:nvSpPr>
        <p:spPr>
          <a:xfrm>
            <a:off x="230820" y="769127"/>
            <a:ext cx="25567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la opción: Nuevo</a:t>
            </a:r>
          </a:p>
        </p:txBody>
      </p:sp>
      <p:sp>
        <p:nvSpPr>
          <p:cNvPr id="6" name="CuadroTexto 5">
            <a:extLst>
              <a:ext uri="{FF2B5EF4-FFF2-40B4-BE49-F238E27FC236}">
                <a16:creationId xmlns:a16="http://schemas.microsoft.com/office/drawing/2014/main" id="{C6DBDEDC-6374-BD66-53B5-E2ADBC28F389}"/>
              </a:ext>
            </a:extLst>
          </p:cNvPr>
          <p:cNvSpPr txBox="1"/>
          <p:nvPr/>
        </p:nvSpPr>
        <p:spPr>
          <a:xfrm>
            <a:off x="7733930" y="448119"/>
            <a:ext cx="28393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la opción: Proyecto</a:t>
            </a:r>
          </a:p>
        </p:txBody>
      </p:sp>
      <p:pic>
        <p:nvPicPr>
          <p:cNvPr id="8" name="Imagen 7">
            <a:extLst>
              <a:ext uri="{FF2B5EF4-FFF2-40B4-BE49-F238E27FC236}">
                <a16:creationId xmlns:a16="http://schemas.microsoft.com/office/drawing/2014/main" id="{26BF68F3-D7E9-7325-2C01-9D1FDDFCBD7E}"/>
              </a:ext>
            </a:extLst>
          </p:cNvPr>
          <p:cNvPicPr>
            <a:picLocks noChangeAspect="1"/>
          </p:cNvPicPr>
          <p:nvPr/>
        </p:nvPicPr>
        <p:blipFill>
          <a:blip r:embed="rId3"/>
          <a:stretch>
            <a:fillRect/>
          </a:stretch>
        </p:blipFill>
        <p:spPr>
          <a:xfrm>
            <a:off x="2642866" y="1204539"/>
            <a:ext cx="8347726" cy="55569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uadroTexto 8">
            <a:extLst>
              <a:ext uri="{FF2B5EF4-FFF2-40B4-BE49-F238E27FC236}">
                <a16:creationId xmlns:a16="http://schemas.microsoft.com/office/drawing/2014/main" id="{454AEF57-91B3-56DF-35B8-FC72D917D3A8}"/>
              </a:ext>
            </a:extLst>
          </p:cNvPr>
          <p:cNvSpPr txBox="1"/>
          <p:nvPr/>
        </p:nvSpPr>
        <p:spPr>
          <a:xfrm>
            <a:off x="6329777" y="1468345"/>
            <a:ext cx="12532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Digitar: C#</a:t>
            </a:r>
          </a:p>
        </p:txBody>
      </p:sp>
      <p:sp>
        <p:nvSpPr>
          <p:cNvPr id="10" name="CuadroTexto 9">
            <a:extLst>
              <a:ext uri="{FF2B5EF4-FFF2-40B4-BE49-F238E27FC236}">
                <a16:creationId xmlns:a16="http://schemas.microsoft.com/office/drawing/2014/main" id="{DF7A0056-2496-2B2A-BADE-3551E4E15DC2}"/>
              </a:ext>
            </a:extLst>
          </p:cNvPr>
          <p:cNvSpPr txBox="1"/>
          <p:nvPr/>
        </p:nvSpPr>
        <p:spPr>
          <a:xfrm>
            <a:off x="1589104" y="3599967"/>
            <a:ext cx="472475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la opción:</a:t>
            </a:r>
          </a:p>
          <a:p>
            <a:pPr algn="ctr"/>
            <a:r>
              <a:rPr lang="es-PE" dirty="0"/>
              <a:t>Aplicación de Windows Forms (.NET Framework)</a:t>
            </a:r>
          </a:p>
        </p:txBody>
      </p:sp>
      <p:sp>
        <p:nvSpPr>
          <p:cNvPr id="11" name="CuadroTexto 10">
            <a:extLst>
              <a:ext uri="{FF2B5EF4-FFF2-40B4-BE49-F238E27FC236}">
                <a16:creationId xmlns:a16="http://schemas.microsoft.com/office/drawing/2014/main" id="{FA11E9FA-84D1-D157-64D0-183521FE3357}"/>
              </a:ext>
            </a:extLst>
          </p:cNvPr>
          <p:cNvSpPr txBox="1"/>
          <p:nvPr/>
        </p:nvSpPr>
        <p:spPr>
          <a:xfrm>
            <a:off x="7395102" y="6269605"/>
            <a:ext cx="26189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el botón: Siguiente</a:t>
            </a:r>
          </a:p>
        </p:txBody>
      </p:sp>
    </p:spTree>
    <p:extLst>
      <p:ext uri="{BB962C8B-B14F-4D97-AF65-F5344CB8AC3E}">
        <p14:creationId xmlns:p14="http://schemas.microsoft.com/office/powerpoint/2010/main" val="96846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399DD3-E8E7-CCCA-1CE9-B9A235D59154}"/>
              </a:ext>
            </a:extLst>
          </p:cNvPr>
          <p:cNvPicPr>
            <a:picLocks noChangeAspect="1"/>
          </p:cNvPicPr>
          <p:nvPr/>
        </p:nvPicPr>
        <p:blipFill>
          <a:blip r:embed="rId2"/>
          <a:stretch>
            <a:fillRect/>
          </a:stretch>
        </p:blipFill>
        <p:spPr>
          <a:xfrm>
            <a:off x="1316849" y="96058"/>
            <a:ext cx="10017908" cy="66687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82E62F5F-CF8A-D4A5-64F6-E532ED527B69}"/>
              </a:ext>
            </a:extLst>
          </p:cNvPr>
          <p:cNvSpPr txBox="1"/>
          <p:nvPr/>
        </p:nvSpPr>
        <p:spPr>
          <a:xfrm>
            <a:off x="2681055" y="1540347"/>
            <a:ext cx="403046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Nombre del proyecto: AplicaConexion03</a:t>
            </a:r>
          </a:p>
        </p:txBody>
      </p:sp>
      <p:sp>
        <p:nvSpPr>
          <p:cNvPr id="5" name="CuadroTexto 4">
            <a:extLst>
              <a:ext uri="{FF2B5EF4-FFF2-40B4-BE49-F238E27FC236}">
                <a16:creationId xmlns:a16="http://schemas.microsoft.com/office/drawing/2014/main" id="{82E951E9-85A2-9FE9-E0C8-AA016A6A0233}"/>
              </a:ext>
            </a:extLst>
          </p:cNvPr>
          <p:cNvSpPr txBox="1"/>
          <p:nvPr/>
        </p:nvSpPr>
        <p:spPr>
          <a:xfrm>
            <a:off x="3943160" y="2145509"/>
            <a:ext cx="294294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Unidad y carpeta de trabajo</a:t>
            </a:r>
          </a:p>
        </p:txBody>
      </p:sp>
      <p:sp>
        <p:nvSpPr>
          <p:cNvPr id="6" name="CuadroTexto 5">
            <a:extLst>
              <a:ext uri="{FF2B5EF4-FFF2-40B4-BE49-F238E27FC236}">
                <a16:creationId xmlns:a16="http://schemas.microsoft.com/office/drawing/2014/main" id="{1528F072-3089-6AC9-6A9A-6AA5C202A5FE}"/>
              </a:ext>
            </a:extLst>
          </p:cNvPr>
          <p:cNvSpPr txBox="1"/>
          <p:nvPr/>
        </p:nvSpPr>
        <p:spPr>
          <a:xfrm>
            <a:off x="2826058" y="3746300"/>
            <a:ext cx="283789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Seleccionar un Framework</a:t>
            </a:r>
          </a:p>
        </p:txBody>
      </p:sp>
      <p:sp>
        <p:nvSpPr>
          <p:cNvPr id="7" name="CuadroTexto 6">
            <a:extLst>
              <a:ext uri="{FF2B5EF4-FFF2-40B4-BE49-F238E27FC236}">
                <a16:creationId xmlns:a16="http://schemas.microsoft.com/office/drawing/2014/main" id="{48281EC7-FE24-AC9C-582A-9FBFAF8EA802}"/>
              </a:ext>
            </a:extLst>
          </p:cNvPr>
          <p:cNvSpPr txBox="1"/>
          <p:nvPr/>
        </p:nvSpPr>
        <p:spPr>
          <a:xfrm>
            <a:off x="8685328" y="5824603"/>
            <a:ext cx="236737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el botón: Crear</a:t>
            </a:r>
          </a:p>
        </p:txBody>
      </p:sp>
    </p:spTree>
    <p:extLst>
      <p:ext uri="{BB962C8B-B14F-4D97-AF65-F5344CB8AC3E}">
        <p14:creationId xmlns:p14="http://schemas.microsoft.com/office/powerpoint/2010/main" val="3160962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5580DE5-0CE9-711B-A2E5-2BB2218C270C}"/>
              </a:ext>
            </a:extLst>
          </p:cNvPr>
          <p:cNvSpPr txBox="1"/>
          <p:nvPr/>
        </p:nvSpPr>
        <p:spPr>
          <a:xfrm>
            <a:off x="4891135" y="69609"/>
            <a:ext cx="240140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Diseño del Formulario</a:t>
            </a:r>
          </a:p>
        </p:txBody>
      </p:sp>
      <p:pic>
        <p:nvPicPr>
          <p:cNvPr id="4" name="Imagen 3">
            <a:extLst>
              <a:ext uri="{FF2B5EF4-FFF2-40B4-BE49-F238E27FC236}">
                <a16:creationId xmlns:a16="http://schemas.microsoft.com/office/drawing/2014/main" id="{0BB01A5A-A798-40FC-944E-42665F46076F}"/>
              </a:ext>
            </a:extLst>
          </p:cNvPr>
          <p:cNvPicPr>
            <a:picLocks noChangeAspect="1"/>
          </p:cNvPicPr>
          <p:nvPr/>
        </p:nvPicPr>
        <p:blipFill>
          <a:blip r:embed="rId2"/>
          <a:stretch>
            <a:fillRect/>
          </a:stretch>
        </p:blipFill>
        <p:spPr>
          <a:xfrm>
            <a:off x="1504371" y="520596"/>
            <a:ext cx="9469497" cy="62500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8457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70FEE35-7BFB-2271-551E-A83B3824E458}"/>
              </a:ext>
            </a:extLst>
          </p:cNvPr>
          <p:cNvSpPr txBox="1"/>
          <p:nvPr/>
        </p:nvSpPr>
        <p:spPr>
          <a:xfrm>
            <a:off x="3320254" y="229408"/>
            <a:ext cx="293406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Propiedades del Formulario</a:t>
            </a:r>
          </a:p>
        </p:txBody>
      </p:sp>
      <p:graphicFrame>
        <p:nvGraphicFramePr>
          <p:cNvPr id="11" name="Tabla 10">
            <a:extLst>
              <a:ext uri="{FF2B5EF4-FFF2-40B4-BE49-F238E27FC236}">
                <a16:creationId xmlns:a16="http://schemas.microsoft.com/office/drawing/2014/main" id="{216A5041-F1DE-8D73-321B-6C2D0EDC4893}"/>
              </a:ext>
            </a:extLst>
          </p:cNvPr>
          <p:cNvGraphicFramePr>
            <a:graphicFrameLocks noGrp="1"/>
          </p:cNvGraphicFramePr>
          <p:nvPr>
            <p:extLst>
              <p:ext uri="{D42A27DB-BD31-4B8C-83A1-F6EECF244321}">
                <p14:modId xmlns:p14="http://schemas.microsoft.com/office/powerpoint/2010/main" val="1665163837"/>
              </p:ext>
            </p:extLst>
          </p:nvPr>
        </p:nvGraphicFramePr>
        <p:xfrm>
          <a:off x="3289185" y="691158"/>
          <a:ext cx="8447095" cy="1706880"/>
        </p:xfrm>
        <a:graphic>
          <a:graphicData uri="http://schemas.openxmlformats.org/drawingml/2006/table">
            <a:tbl>
              <a:tblPr bandRow="1">
                <a:tableStyleId>{5940675A-B579-460E-94D1-54222C63F5DA}</a:tableStyleId>
              </a:tblPr>
              <a:tblGrid>
                <a:gridCol w="3229424">
                  <a:extLst>
                    <a:ext uri="{9D8B030D-6E8A-4147-A177-3AD203B41FA5}">
                      <a16:colId xmlns:a16="http://schemas.microsoft.com/office/drawing/2014/main" val="2769210365"/>
                    </a:ext>
                  </a:extLst>
                </a:gridCol>
                <a:gridCol w="5217671">
                  <a:extLst>
                    <a:ext uri="{9D8B030D-6E8A-4147-A177-3AD203B41FA5}">
                      <a16:colId xmlns:a16="http://schemas.microsoft.com/office/drawing/2014/main" val="3966414506"/>
                    </a:ext>
                  </a:extLst>
                </a:gridCol>
              </a:tblGrid>
              <a:tr h="0">
                <a:tc>
                  <a:txBody>
                    <a:bodyPr/>
                    <a:lstStyle/>
                    <a:p>
                      <a:pPr indent="-457200" algn="ctr"/>
                      <a:r>
                        <a:rPr lang="es-ES" sz="2800" dirty="0">
                          <a:effectLst/>
                        </a:rPr>
                        <a:t>Propiedad</a:t>
                      </a:r>
                      <a:endParaRPr lang="es-P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7200" algn="ctr"/>
                      <a:r>
                        <a:rPr lang="es-ES" sz="2800" dirty="0">
                          <a:effectLst/>
                        </a:rPr>
                        <a:t>Valor</a:t>
                      </a:r>
                      <a:endParaRPr lang="es-PE" sz="2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03477825"/>
                  </a:ext>
                </a:extLst>
              </a:tr>
              <a:tr h="0">
                <a:tc>
                  <a:txBody>
                    <a:bodyPr/>
                    <a:lstStyle/>
                    <a:p>
                      <a:pPr indent="-457200" algn="ctr"/>
                      <a:r>
                        <a:rPr lang="es-ES" sz="2800" dirty="0">
                          <a:effectLst/>
                        </a:rPr>
                        <a:t>Name </a:t>
                      </a:r>
                      <a:endParaRPr lang="es-P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7200" algn="ctr"/>
                      <a:r>
                        <a:rPr lang="es-ES" sz="2800" dirty="0">
                          <a:effectLst/>
                        </a:rPr>
                        <a:t>Frmlista03</a:t>
                      </a:r>
                      <a:endParaRPr lang="es-PE" sz="2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06256705"/>
                  </a:ext>
                </a:extLst>
              </a:tr>
              <a:tr h="0">
                <a:tc>
                  <a:txBody>
                    <a:bodyPr/>
                    <a:lstStyle/>
                    <a:p>
                      <a:pPr indent="-457200" algn="ctr"/>
                      <a:r>
                        <a:rPr lang="es-PE" sz="2800" kern="1200" dirty="0">
                          <a:solidFill>
                            <a:schemeClr val="tx1"/>
                          </a:solidFill>
                          <a:effectLst/>
                          <a:latin typeface="+mn-lt"/>
                          <a:ea typeface="+mn-ea"/>
                          <a:cs typeface="+mn-cs"/>
                        </a:rPr>
                        <a:t>Text</a:t>
                      </a:r>
                    </a:p>
                  </a:txBody>
                  <a:tcPr marL="68580" marR="68580" marT="0" marB="0"/>
                </a:tc>
                <a:tc>
                  <a:txBody>
                    <a:bodyPr/>
                    <a:lstStyle/>
                    <a:p>
                      <a:pPr indent="-457200" algn="ctr"/>
                      <a:r>
                        <a:rPr lang="es-PE" sz="2800" kern="1200" dirty="0">
                          <a:solidFill>
                            <a:schemeClr val="tx1"/>
                          </a:solidFill>
                          <a:effectLst/>
                          <a:latin typeface="+mn-lt"/>
                          <a:ea typeface="+mn-ea"/>
                          <a:cs typeface="+mn-cs"/>
                        </a:rPr>
                        <a:t>Consulta con Tablas Relacionadas</a:t>
                      </a:r>
                    </a:p>
                  </a:txBody>
                  <a:tcPr marL="68580" marR="68580" marT="0" marB="0"/>
                </a:tc>
                <a:extLst>
                  <a:ext uri="{0D108BD9-81ED-4DB2-BD59-A6C34878D82A}">
                    <a16:rowId xmlns:a16="http://schemas.microsoft.com/office/drawing/2014/main" val="614896626"/>
                  </a:ext>
                </a:extLst>
              </a:tr>
              <a:tr h="0">
                <a:tc>
                  <a:txBody>
                    <a:bodyPr/>
                    <a:lstStyle/>
                    <a:p>
                      <a:pPr indent="-457200" algn="ctr"/>
                      <a:r>
                        <a:rPr lang="es-PE" sz="2800" kern="1200" dirty="0">
                          <a:solidFill>
                            <a:schemeClr val="tx1"/>
                          </a:solidFill>
                          <a:effectLst/>
                          <a:latin typeface="+mn-lt"/>
                          <a:ea typeface="+mn-ea"/>
                          <a:cs typeface="+mn-cs"/>
                        </a:rPr>
                        <a:t>StartPosition</a:t>
                      </a:r>
                    </a:p>
                  </a:txBody>
                  <a:tcPr marL="68580" marR="68580" marT="0" marB="0"/>
                </a:tc>
                <a:tc>
                  <a:txBody>
                    <a:bodyPr/>
                    <a:lstStyle/>
                    <a:p>
                      <a:pPr indent="-457200" algn="ctr"/>
                      <a:r>
                        <a:rPr lang="es-PE" sz="2800" kern="1200" dirty="0">
                          <a:solidFill>
                            <a:schemeClr val="tx1"/>
                          </a:solidFill>
                          <a:effectLst/>
                          <a:latin typeface="+mn-lt"/>
                          <a:ea typeface="+mn-ea"/>
                          <a:cs typeface="+mn-cs"/>
                        </a:rPr>
                        <a:t>CenterScreen</a:t>
                      </a:r>
                    </a:p>
                  </a:txBody>
                  <a:tcPr marL="68580" marR="68580" marT="0" marB="0"/>
                </a:tc>
                <a:extLst>
                  <a:ext uri="{0D108BD9-81ED-4DB2-BD59-A6C34878D82A}">
                    <a16:rowId xmlns:a16="http://schemas.microsoft.com/office/drawing/2014/main" val="2878104509"/>
                  </a:ext>
                </a:extLst>
              </a:tr>
            </a:tbl>
          </a:graphicData>
        </a:graphic>
      </p:graphicFrame>
      <p:sp>
        <p:nvSpPr>
          <p:cNvPr id="12" name="CuadroTexto 11">
            <a:extLst>
              <a:ext uri="{FF2B5EF4-FFF2-40B4-BE49-F238E27FC236}">
                <a16:creationId xmlns:a16="http://schemas.microsoft.com/office/drawing/2014/main" id="{B79BDDC9-7B38-E22F-1402-B7D7E939FB62}"/>
              </a:ext>
            </a:extLst>
          </p:cNvPr>
          <p:cNvSpPr txBox="1"/>
          <p:nvPr/>
        </p:nvSpPr>
        <p:spPr>
          <a:xfrm>
            <a:off x="3302498" y="2490456"/>
            <a:ext cx="308943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Propiedades del DataGridView</a:t>
            </a:r>
          </a:p>
        </p:txBody>
      </p:sp>
      <p:graphicFrame>
        <p:nvGraphicFramePr>
          <p:cNvPr id="13" name="Tabla 12">
            <a:extLst>
              <a:ext uri="{FF2B5EF4-FFF2-40B4-BE49-F238E27FC236}">
                <a16:creationId xmlns:a16="http://schemas.microsoft.com/office/drawing/2014/main" id="{316E7E74-13E9-CC52-86EA-8C2DFC411553}"/>
              </a:ext>
            </a:extLst>
          </p:cNvPr>
          <p:cNvGraphicFramePr>
            <a:graphicFrameLocks noGrp="1"/>
          </p:cNvGraphicFramePr>
          <p:nvPr>
            <p:extLst>
              <p:ext uri="{D42A27DB-BD31-4B8C-83A1-F6EECF244321}">
                <p14:modId xmlns:p14="http://schemas.microsoft.com/office/powerpoint/2010/main" val="1643020001"/>
              </p:ext>
            </p:extLst>
          </p:nvPr>
        </p:nvGraphicFramePr>
        <p:xfrm>
          <a:off x="3289185" y="2952206"/>
          <a:ext cx="6237628" cy="853440"/>
        </p:xfrm>
        <a:graphic>
          <a:graphicData uri="http://schemas.openxmlformats.org/drawingml/2006/table">
            <a:tbl>
              <a:tblPr bandRow="1">
                <a:tableStyleId>{5940675A-B579-460E-94D1-54222C63F5DA}</a:tableStyleId>
              </a:tblPr>
              <a:tblGrid>
                <a:gridCol w="2384719">
                  <a:extLst>
                    <a:ext uri="{9D8B030D-6E8A-4147-A177-3AD203B41FA5}">
                      <a16:colId xmlns:a16="http://schemas.microsoft.com/office/drawing/2014/main" val="2769210365"/>
                    </a:ext>
                  </a:extLst>
                </a:gridCol>
                <a:gridCol w="3852909">
                  <a:extLst>
                    <a:ext uri="{9D8B030D-6E8A-4147-A177-3AD203B41FA5}">
                      <a16:colId xmlns:a16="http://schemas.microsoft.com/office/drawing/2014/main" val="3966414506"/>
                    </a:ext>
                  </a:extLst>
                </a:gridCol>
              </a:tblGrid>
              <a:tr h="0">
                <a:tc>
                  <a:txBody>
                    <a:bodyPr/>
                    <a:lstStyle/>
                    <a:p>
                      <a:pPr indent="-457200" algn="ctr"/>
                      <a:r>
                        <a:rPr lang="es-ES" sz="2800" dirty="0">
                          <a:effectLst/>
                        </a:rPr>
                        <a:t>Propiedad</a:t>
                      </a:r>
                      <a:endParaRPr lang="es-P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7200" algn="ctr"/>
                      <a:r>
                        <a:rPr lang="es-ES" sz="2800" dirty="0">
                          <a:effectLst/>
                        </a:rPr>
                        <a:t>Valor</a:t>
                      </a:r>
                      <a:endParaRPr lang="es-PE" sz="2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03477825"/>
                  </a:ext>
                </a:extLst>
              </a:tr>
              <a:tr h="0">
                <a:tc>
                  <a:txBody>
                    <a:bodyPr/>
                    <a:lstStyle/>
                    <a:p>
                      <a:pPr indent="-457200" algn="ctr"/>
                      <a:r>
                        <a:rPr lang="es-ES" sz="2800" dirty="0">
                          <a:effectLst/>
                        </a:rPr>
                        <a:t>Name </a:t>
                      </a:r>
                      <a:endParaRPr lang="es-P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7200" algn="ctr"/>
                      <a:r>
                        <a:rPr lang="es-PE" sz="2800" kern="1200" dirty="0">
                          <a:solidFill>
                            <a:schemeClr val="tx1"/>
                          </a:solidFill>
                          <a:effectLst/>
                          <a:latin typeface="+mn-lt"/>
                          <a:ea typeface="+mn-ea"/>
                          <a:cs typeface="+mn-cs"/>
                        </a:rPr>
                        <a:t>dgvlistado</a:t>
                      </a:r>
                    </a:p>
                  </a:txBody>
                  <a:tcPr marL="68580" marR="68580" marT="0" marB="0"/>
                </a:tc>
                <a:extLst>
                  <a:ext uri="{0D108BD9-81ED-4DB2-BD59-A6C34878D82A}">
                    <a16:rowId xmlns:a16="http://schemas.microsoft.com/office/drawing/2014/main" val="4106256705"/>
                  </a:ext>
                </a:extLst>
              </a:tr>
            </a:tbl>
          </a:graphicData>
        </a:graphic>
      </p:graphicFrame>
      <p:sp>
        <p:nvSpPr>
          <p:cNvPr id="14" name="CuadroTexto 13">
            <a:extLst>
              <a:ext uri="{FF2B5EF4-FFF2-40B4-BE49-F238E27FC236}">
                <a16:creationId xmlns:a16="http://schemas.microsoft.com/office/drawing/2014/main" id="{8F8E6813-D572-6854-A5D4-040ADE5493EC}"/>
              </a:ext>
            </a:extLst>
          </p:cNvPr>
          <p:cNvSpPr txBox="1"/>
          <p:nvPr/>
        </p:nvSpPr>
        <p:spPr>
          <a:xfrm>
            <a:off x="3320254" y="3898064"/>
            <a:ext cx="242360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Propiedades del Button</a:t>
            </a:r>
          </a:p>
        </p:txBody>
      </p:sp>
      <p:graphicFrame>
        <p:nvGraphicFramePr>
          <p:cNvPr id="15" name="Tabla 14">
            <a:extLst>
              <a:ext uri="{FF2B5EF4-FFF2-40B4-BE49-F238E27FC236}">
                <a16:creationId xmlns:a16="http://schemas.microsoft.com/office/drawing/2014/main" id="{F82B757A-C60C-5492-55A0-BB13081C032E}"/>
              </a:ext>
            </a:extLst>
          </p:cNvPr>
          <p:cNvGraphicFramePr>
            <a:graphicFrameLocks noGrp="1"/>
          </p:cNvGraphicFramePr>
          <p:nvPr>
            <p:extLst>
              <p:ext uri="{D42A27DB-BD31-4B8C-83A1-F6EECF244321}">
                <p14:modId xmlns:p14="http://schemas.microsoft.com/office/powerpoint/2010/main" val="2148013415"/>
              </p:ext>
            </p:extLst>
          </p:nvPr>
        </p:nvGraphicFramePr>
        <p:xfrm>
          <a:off x="3326381" y="4388355"/>
          <a:ext cx="6200432" cy="2133600"/>
        </p:xfrm>
        <a:graphic>
          <a:graphicData uri="http://schemas.openxmlformats.org/drawingml/2006/table">
            <a:tbl>
              <a:tblPr bandRow="1">
                <a:tableStyleId>{5940675A-B579-460E-94D1-54222C63F5DA}</a:tableStyleId>
              </a:tblPr>
              <a:tblGrid>
                <a:gridCol w="1936377">
                  <a:extLst>
                    <a:ext uri="{9D8B030D-6E8A-4147-A177-3AD203B41FA5}">
                      <a16:colId xmlns:a16="http://schemas.microsoft.com/office/drawing/2014/main" val="2769210365"/>
                    </a:ext>
                  </a:extLst>
                </a:gridCol>
                <a:gridCol w="4264055">
                  <a:extLst>
                    <a:ext uri="{9D8B030D-6E8A-4147-A177-3AD203B41FA5}">
                      <a16:colId xmlns:a16="http://schemas.microsoft.com/office/drawing/2014/main" val="3966414506"/>
                    </a:ext>
                  </a:extLst>
                </a:gridCol>
              </a:tblGrid>
              <a:tr h="0">
                <a:tc>
                  <a:txBody>
                    <a:bodyPr/>
                    <a:lstStyle/>
                    <a:p>
                      <a:pPr indent="-457200" algn="ctr"/>
                      <a:r>
                        <a:rPr lang="es-ES" sz="2800" dirty="0">
                          <a:effectLst/>
                        </a:rPr>
                        <a:t>Propiedad</a:t>
                      </a:r>
                      <a:endParaRPr lang="es-PE"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indent="-457200" algn="ctr"/>
                      <a:r>
                        <a:rPr lang="es-ES" sz="2800" dirty="0">
                          <a:effectLst/>
                        </a:rPr>
                        <a:t>Valor</a:t>
                      </a:r>
                      <a:endParaRPr lang="es-PE" sz="28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603477825"/>
                  </a:ext>
                </a:extLst>
              </a:tr>
              <a:tr h="0">
                <a:tc>
                  <a:txBody>
                    <a:bodyPr/>
                    <a:lstStyle/>
                    <a:p>
                      <a:pPr indent="-457200" algn="ctr"/>
                      <a:r>
                        <a:rPr lang="es-ES" sz="2800" dirty="0">
                          <a:effectLst/>
                        </a:rPr>
                        <a:t>Name </a:t>
                      </a:r>
                      <a:endParaRPr lang="es-PE"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indent="-457200" algn="ctr"/>
                      <a:r>
                        <a:rPr lang="es-PE" sz="2800" kern="1200" dirty="0">
                          <a:solidFill>
                            <a:schemeClr val="tx1"/>
                          </a:solidFill>
                          <a:effectLst/>
                          <a:latin typeface="+mn-lt"/>
                          <a:ea typeface="+mn-ea"/>
                          <a:cs typeface="+mn-cs"/>
                        </a:rPr>
                        <a:t>btnsalir</a:t>
                      </a:r>
                    </a:p>
                  </a:txBody>
                  <a:tcPr marL="68580" marR="68580" marT="0" marB="0" anchor="ctr"/>
                </a:tc>
                <a:extLst>
                  <a:ext uri="{0D108BD9-81ED-4DB2-BD59-A6C34878D82A}">
                    <a16:rowId xmlns:a16="http://schemas.microsoft.com/office/drawing/2014/main" val="4106256705"/>
                  </a:ext>
                </a:extLst>
              </a:tr>
              <a:tr h="0">
                <a:tc>
                  <a:txBody>
                    <a:bodyPr/>
                    <a:lstStyle/>
                    <a:p>
                      <a:pPr indent="-457200" algn="ctr"/>
                      <a:r>
                        <a:rPr lang="es-PE" sz="2800" kern="1200" dirty="0">
                          <a:solidFill>
                            <a:schemeClr val="tx1"/>
                          </a:solidFill>
                          <a:effectLst/>
                          <a:latin typeface="+mn-lt"/>
                          <a:ea typeface="+mn-ea"/>
                          <a:cs typeface="+mn-cs"/>
                        </a:rPr>
                        <a:t>Text</a:t>
                      </a:r>
                    </a:p>
                  </a:txBody>
                  <a:tcPr marL="68580" marR="68580" marT="0" marB="0" anchor="ctr"/>
                </a:tc>
                <a:tc>
                  <a:txBody>
                    <a:bodyPr/>
                    <a:lstStyle/>
                    <a:p>
                      <a:pPr indent="-457200" algn="ctr"/>
                      <a:r>
                        <a:rPr lang="es-PE" sz="2800" kern="1200" dirty="0">
                          <a:solidFill>
                            <a:schemeClr val="tx1"/>
                          </a:solidFill>
                          <a:effectLst/>
                          <a:latin typeface="+mn-lt"/>
                          <a:ea typeface="+mn-ea"/>
                          <a:cs typeface="+mn-cs"/>
                        </a:rPr>
                        <a:t>SALIR</a:t>
                      </a:r>
                    </a:p>
                  </a:txBody>
                  <a:tcPr marL="68580" marR="68580" marT="0" marB="0" anchor="ctr"/>
                </a:tc>
                <a:extLst>
                  <a:ext uri="{0D108BD9-81ED-4DB2-BD59-A6C34878D82A}">
                    <a16:rowId xmlns:a16="http://schemas.microsoft.com/office/drawing/2014/main" val="1026786937"/>
                  </a:ext>
                </a:extLst>
              </a:tr>
              <a:tr h="0">
                <a:tc>
                  <a:txBody>
                    <a:bodyPr/>
                    <a:lstStyle/>
                    <a:p>
                      <a:pPr indent="-457200" algn="ctr"/>
                      <a:r>
                        <a:rPr lang="es-PE" sz="2800" kern="1200" dirty="0">
                          <a:solidFill>
                            <a:schemeClr val="tx1"/>
                          </a:solidFill>
                          <a:effectLst/>
                          <a:latin typeface="+mn-lt"/>
                          <a:ea typeface="+mn-ea"/>
                          <a:cs typeface="+mn-cs"/>
                        </a:rPr>
                        <a:t>Font</a:t>
                      </a:r>
                    </a:p>
                  </a:txBody>
                  <a:tcPr marL="68580" marR="68580" marT="0" marB="0" anchor="ctr"/>
                </a:tc>
                <a:tc>
                  <a:txBody>
                    <a:bodyPr/>
                    <a:lstStyle/>
                    <a:p>
                      <a:pPr indent="-457200" algn="ctr"/>
                      <a:r>
                        <a:rPr lang="es-PE" sz="2800" kern="1200" dirty="0">
                          <a:solidFill>
                            <a:schemeClr val="tx1"/>
                          </a:solidFill>
                          <a:effectLst/>
                          <a:latin typeface="+mn-lt"/>
                          <a:ea typeface="+mn-ea"/>
                          <a:cs typeface="+mn-cs"/>
                        </a:rPr>
                        <a:t>Microsoft Sans Serif; 15,75pt; style=Bold</a:t>
                      </a:r>
                    </a:p>
                  </a:txBody>
                  <a:tcPr marL="68580" marR="68580" marT="0" marB="0" anchor="ctr"/>
                </a:tc>
                <a:extLst>
                  <a:ext uri="{0D108BD9-81ED-4DB2-BD59-A6C34878D82A}">
                    <a16:rowId xmlns:a16="http://schemas.microsoft.com/office/drawing/2014/main" val="475514101"/>
                  </a:ext>
                </a:extLst>
              </a:tr>
            </a:tbl>
          </a:graphicData>
        </a:graphic>
      </p:graphicFrame>
    </p:spTree>
    <p:extLst>
      <p:ext uri="{BB962C8B-B14F-4D97-AF65-F5344CB8AC3E}">
        <p14:creationId xmlns:p14="http://schemas.microsoft.com/office/powerpoint/2010/main" val="823474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CB1D990-6669-6D50-C65C-E019C949F524}"/>
              </a:ext>
            </a:extLst>
          </p:cNvPr>
          <p:cNvSpPr txBox="1"/>
          <p:nvPr/>
        </p:nvSpPr>
        <p:spPr>
          <a:xfrm>
            <a:off x="44389" y="22461"/>
            <a:ext cx="267217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Doble clic en el formulario</a:t>
            </a:r>
          </a:p>
        </p:txBody>
      </p:sp>
      <p:pic>
        <p:nvPicPr>
          <p:cNvPr id="4" name="Imagen 3">
            <a:extLst>
              <a:ext uri="{FF2B5EF4-FFF2-40B4-BE49-F238E27FC236}">
                <a16:creationId xmlns:a16="http://schemas.microsoft.com/office/drawing/2014/main" id="{2A4FE5C0-488F-F621-FB0A-ED6396497851}"/>
              </a:ext>
            </a:extLst>
          </p:cNvPr>
          <p:cNvPicPr>
            <a:picLocks noChangeAspect="1"/>
          </p:cNvPicPr>
          <p:nvPr/>
        </p:nvPicPr>
        <p:blipFill>
          <a:blip r:embed="rId2"/>
          <a:stretch>
            <a:fillRect/>
          </a:stretch>
        </p:blipFill>
        <p:spPr>
          <a:xfrm>
            <a:off x="2327054" y="499020"/>
            <a:ext cx="8938711" cy="62036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49767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20DC6BF-9A95-24E6-478D-209D957D9106}"/>
              </a:ext>
            </a:extLst>
          </p:cNvPr>
          <p:cNvPicPr>
            <a:picLocks noChangeAspect="1"/>
          </p:cNvPicPr>
          <p:nvPr/>
        </p:nvPicPr>
        <p:blipFill>
          <a:blip r:embed="rId2"/>
          <a:stretch>
            <a:fillRect/>
          </a:stretch>
        </p:blipFill>
        <p:spPr>
          <a:xfrm>
            <a:off x="155729" y="239236"/>
            <a:ext cx="11764342" cy="6259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B1D2833A-4C7D-98A7-F971-BF8DF9646EEC}"/>
              </a:ext>
            </a:extLst>
          </p:cNvPr>
          <p:cNvSpPr txBox="1"/>
          <p:nvPr/>
        </p:nvSpPr>
        <p:spPr>
          <a:xfrm>
            <a:off x="5859261" y="1199327"/>
            <a:ext cx="413699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a:t>Se Importa el espacio de nombres System</a:t>
            </a:r>
            <a:endParaRPr lang="es-PE" dirty="0"/>
          </a:p>
        </p:txBody>
      </p:sp>
      <p:sp>
        <p:nvSpPr>
          <p:cNvPr id="5" name="CuadroTexto 4">
            <a:extLst>
              <a:ext uri="{FF2B5EF4-FFF2-40B4-BE49-F238E27FC236}">
                <a16:creationId xmlns:a16="http://schemas.microsoft.com/office/drawing/2014/main" id="{7A71214E-A435-B345-FF8D-297657426226}"/>
              </a:ext>
            </a:extLst>
          </p:cNvPr>
          <p:cNvSpPr txBox="1"/>
          <p:nvPr/>
        </p:nvSpPr>
        <p:spPr>
          <a:xfrm>
            <a:off x="7155402" y="2800428"/>
            <a:ext cx="249462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a:t>Se Importa el espacio de nombres System.Data</a:t>
            </a:r>
            <a:endParaRPr lang="es-PE" dirty="0"/>
          </a:p>
        </p:txBody>
      </p:sp>
      <p:sp>
        <p:nvSpPr>
          <p:cNvPr id="6" name="CuadroTexto 5">
            <a:extLst>
              <a:ext uri="{FF2B5EF4-FFF2-40B4-BE49-F238E27FC236}">
                <a16:creationId xmlns:a16="http://schemas.microsoft.com/office/drawing/2014/main" id="{EE712584-6418-EF61-9F40-5F85B7477B7A}"/>
              </a:ext>
            </a:extLst>
          </p:cNvPr>
          <p:cNvSpPr txBox="1"/>
          <p:nvPr/>
        </p:nvSpPr>
        <p:spPr>
          <a:xfrm>
            <a:off x="9373479" y="5848571"/>
            <a:ext cx="1918822"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t>Se Importa el espacio de nombres </a:t>
            </a:r>
            <a:r>
              <a:rPr lang="es-PE" sz="1400" b="0" i="0" dirty="0">
                <a:effectLst/>
                <a:latin typeface="Söhne Mono"/>
              </a:rPr>
              <a:t>System.Windows.Forms</a:t>
            </a:r>
            <a:endParaRPr lang="es-PE" sz="1400" dirty="0"/>
          </a:p>
        </p:txBody>
      </p:sp>
    </p:spTree>
    <p:extLst>
      <p:ext uri="{BB962C8B-B14F-4D97-AF65-F5344CB8AC3E}">
        <p14:creationId xmlns:p14="http://schemas.microsoft.com/office/powerpoint/2010/main" val="29485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5479F4B-5CC5-7DF0-5B13-258B6330DBCD}"/>
              </a:ext>
            </a:extLst>
          </p:cNvPr>
          <p:cNvPicPr>
            <a:picLocks noChangeAspect="1"/>
          </p:cNvPicPr>
          <p:nvPr/>
        </p:nvPicPr>
        <p:blipFill>
          <a:blip r:embed="rId2"/>
          <a:stretch>
            <a:fillRect/>
          </a:stretch>
        </p:blipFill>
        <p:spPr>
          <a:xfrm>
            <a:off x="245152" y="363385"/>
            <a:ext cx="11680916" cy="59663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96ED2A28-B370-F477-62F7-5374A3D62DD7}"/>
              </a:ext>
            </a:extLst>
          </p:cNvPr>
          <p:cNvSpPr txBox="1"/>
          <p:nvPr/>
        </p:nvSpPr>
        <p:spPr>
          <a:xfrm>
            <a:off x="9610584" y="5550285"/>
            <a:ext cx="230075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a:t>Se Importa el espacio de nombres </a:t>
            </a:r>
            <a:r>
              <a:rPr lang="es-PE" b="0" i="0" dirty="0">
                <a:effectLst/>
                <a:latin typeface="Söhne Mono"/>
              </a:rPr>
              <a:t>System.Data.SqlClient</a:t>
            </a:r>
            <a:endParaRPr lang="es-PE" dirty="0"/>
          </a:p>
        </p:txBody>
      </p:sp>
    </p:spTree>
    <p:extLst>
      <p:ext uri="{BB962C8B-B14F-4D97-AF65-F5344CB8AC3E}">
        <p14:creationId xmlns:p14="http://schemas.microsoft.com/office/powerpoint/2010/main" val="1879143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FBE44293-C8C3-FEB5-B232-F63C59BBD894}"/>
              </a:ext>
            </a:extLst>
          </p:cNvPr>
          <p:cNvPicPr>
            <a:picLocks noChangeAspect="1"/>
          </p:cNvPicPr>
          <p:nvPr/>
        </p:nvPicPr>
        <p:blipFill>
          <a:blip r:embed="rId2"/>
          <a:stretch>
            <a:fillRect/>
          </a:stretch>
        </p:blipFill>
        <p:spPr>
          <a:xfrm>
            <a:off x="133165" y="117358"/>
            <a:ext cx="11835753" cy="65941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uadroTexto 7">
            <a:extLst>
              <a:ext uri="{FF2B5EF4-FFF2-40B4-BE49-F238E27FC236}">
                <a16:creationId xmlns:a16="http://schemas.microsoft.com/office/drawing/2014/main" id="{5924E11E-3E53-EF99-6828-3FABEAE759C7}"/>
              </a:ext>
            </a:extLst>
          </p:cNvPr>
          <p:cNvSpPr txBox="1"/>
          <p:nvPr/>
        </p:nvSpPr>
        <p:spPr>
          <a:xfrm>
            <a:off x="6428915" y="3129753"/>
            <a:ext cx="4928586" cy="923330"/>
          </a:xfrm>
          <a:prstGeom prst="rect">
            <a:avLst/>
          </a:prstGeom>
          <a:noFill/>
        </p:spPr>
        <p:txBody>
          <a:bodyPr wrap="square">
            <a:spAutoFit/>
          </a:bodyPr>
          <a:lstStyle/>
          <a:p>
            <a:pPr algn="ctr"/>
            <a:r>
              <a:rPr lang="es-ES" b="0" i="0" dirty="0">
                <a:effectLst/>
                <a:latin typeface="Söhne Mono"/>
              </a:rPr>
              <a:t>Se declara una cadena: conectar, que contiene la cadena de conexión a la base de datos: Northwind, con autenticación de SQL Server.</a:t>
            </a:r>
            <a:endParaRPr lang="es-PE" dirty="0"/>
          </a:p>
        </p:txBody>
      </p:sp>
    </p:spTree>
    <p:extLst>
      <p:ext uri="{BB962C8B-B14F-4D97-AF65-F5344CB8AC3E}">
        <p14:creationId xmlns:p14="http://schemas.microsoft.com/office/powerpoint/2010/main" val="3662050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CA03F5-6B94-83B1-75AF-E6045591D836}"/>
              </a:ext>
            </a:extLst>
          </p:cNvPr>
          <p:cNvPicPr>
            <a:picLocks noChangeAspect="1"/>
          </p:cNvPicPr>
          <p:nvPr/>
        </p:nvPicPr>
        <p:blipFill>
          <a:blip r:embed="rId2"/>
          <a:stretch>
            <a:fillRect/>
          </a:stretch>
        </p:blipFill>
        <p:spPr>
          <a:xfrm>
            <a:off x="115411" y="292962"/>
            <a:ext cx="11904954" cy="63830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a:extLst>
              <a:ext uri="{FF2B5EF4-FFF2-40B4-BE49-F238E27FC236}">
                <a16:creationId xmlns:a16="http://schemas.microsoft.com/office/drawing/2014/main" id="{B386A7C0-DE4C-8F2D-374F-496C3A676A5F}"/>
              </a:ext>
            </a:extLst>
          </p:cNvPr>
          <p:cNvSpPr txBox="1"/>
          <p:nvPr/>
        </p:nvSpPr>
        <p:spPr>
          <a:xfrm>
            <a:off x="7955873" y="3366854"/>
            <a:ext cx="2954782" cy="646331"/>
          </a:xfrm>
          <a:prstGeom prst="rect">
            <a:avLst/>
          </a:prstGeom>
          <a:noFill/>
        </p:spPr>
        <p:txBody>
          <a:bodyPr wrap="square">
            <a:spAutoFit/>
          </a:bodyPr>
          <a:lstStyle/>
          <a:p>
            <a:pPr algn="ctr"/>
            <a:r>
              <a:rPr lang="es-ES" b="0" i="0" dirty="0">
                <a:effectLst/>
                <a:latin typeface="Söhne Mono"/>
              </a:rPr>
              <a:t>Se crea un método: Cargar_Consulta de tipo void</a:t>
            </a:r>
            <a:endParaRPr lang="es-PE" dirty="0"/>
          </a:p>
        </p:txBody>
      </p:sp>
    </p:spTree>
    <p:extLst>
      <p:ext uri="{BB962C8B-B14F-4D97-AF65-F5344CB8AC3E}">
        <p14:creationId xmlns:p14="http://schemas.microsoft.com/office/powerpoint/2010/main" val="478718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A91B1CE-92F3-6173-90CE-2E2E16F3EC9D}"/>
              </a:ext>
            </a:extLst>
          </p:cNvPr>
          <p:cNvPicPr>
            <a:picLocks noChangeAspect="1"/>
          </p:cNvPicPr>
          <p:nvPr/>
        </p:nvPicPr>
        <p:blipFill>
          <a:blip r:embed="rId2"/>
          <a:stretch>
            <a:fillRect/>
          </a:stretch>
        </p:blipFill>
        <p:spPr>
          <a:xfrm>
            <a:off x="124287" y="452767"/>
            <a:ext cx="11913834" cy="58258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A1CA104A-BA68-07FA-14C8-59D35CCAA723}"/>
              </a:ext>
            </a:extLst>
          </p:cNvPr>
          <p:cNvSpPr txBox="1"/>
          <p:nvPr/>
        </p:nvSpPr>
        <p:spPr>
          <a:xfrm>
            <a:off x="3892118" y="3969188"/>
            <a:ext cx="7515687" cy="369332"/>
          </a:xfrm>
          <a:prstGeom prst="rect">
            <a:avLst/>
          </a:prstGeom>
          <a:noFill/>
        </p:spPr>
        <p:txBody>
          <a:bodyPr wrap="square">
            <a:spAutoFit/>
          </a:bodyPr>
          <a:lstStyle/>
          <a:p>
            <a:pPr algn="ctr"/>
            <a:r>
              <a:rPr lang="es-ES" b="0" i="0" dirty="0">
                <a:effectLst/>
                <a:latin typeface="Söhne Mono"/>
              </a:rPr>
              <a:t>Crea una conexión a la base de datos usando la cadena de conexión: conectar</a:t>
            </a:r>
            <a:endParaRPr lang="es-PE" dirty="0"/>
          </a:p>
        </p:txBody>
      </p:sp>
    </p:spTree>
    <p:extLst>
      <p:ext uri="{BB962C8B-B14F-4D97-AF65-F5344CB8AC3E}">
        <p14:creationId xmlns:p14="http://schemas.microsoft.com/office/powerpoint/2010/main" val="561604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392E4F3-EE06-A19E-CACF-F2A0C55A5B7A}"/>
              </a:ext>
            </a:extLst>
          </p:cNvPr>
          <p:cNvSpPr txBox="1"/>
          <p:nvPr/>
        </p:nvSpPr>
        <p:spPr>
          <a:xfrm>
            <a:off x="93354" y="2759142"/>
            <a:ext cx="3830578" cy="1477328"/>
          </a:xfrm>
          <a:prstGeom prst="rect">
            <a:avLst/>
          </a:prstGeom>
          <a:noFill/>
        </p:spPr>
        <p:txBody>
          <a:bodyPr wrap="square" rtlCol="0">
            <a:spAutoFit/>
          </a:bodyPr>
          <a:lstStyle/>
          <a:p>
            <a:pPr marL="285750" indent="-285750">
              <a:buFont typeface="Wingdings" panose="05000000000000000000" pitchFamily="2" charset="2"/>
              <a:buChar char="ü"/>
            </a:pPr>
            <a:r>
              <a:rPr lang="es-PE" dirty="0"/>
              <a:t>Crear una sub carpeta: Proyecto03</a:t>
            </a:r>
          </a:p>
          <a:p>
            <a:pPr marL="285750" indent="-285750">
              <a:buFont typeface="Wingdings" panose="05000000000000000000" pitchFamily="2" charset="2"/>
              <a:buChar char="ü"/>
            </a:pPr>
            <a:endParaRPr lang="es-PE" dirty="0"/>
          </a:p>
          <a:p>
            <a:pPr marL="285750" indent="-285750">
              <a:buFont typeface="Wingdings" panose="05000000000000000000" pitchFamily="2" charset="2"/>
              <a:buChar char="ü"/>
            </a:pPr>
            <a:r>
              <a:rPr lang="es-PE" dirty="0"/>
              <a:t>Crear una sub carpeta: Aplicacion03</a:t>
            </a:r>
          </a:p>
          <a:p>
            <a:pPr marL="285750" indent="-285750">
              <a:buFont typeface="Wingdings" panose="05000000000000000000" pitchFamily="2" charset="2"/>
              <a:buChar char="ü"/>
            </a:pPr>
            <a:endParaRPr lang="es-PE" dirty="0"/>
          </a:p>
          <a:p>
            <a:pPr marL="285750" indent="-285750">
              <a:buFont typeface="Wingdings" panose="05000000000000000000" pitchFamily="2" charset="2"/>
              <a:buChar char="ü"/>
            </a:pPr>
            <a:r>
              <a:rPr lang="es-PE" dirty="0"/>
              <a:t>Crear una sub carpeta: Data03</a:t>
            </a:r>
          </a:p>
        </p:txBody>
      </p:sp>
      <p:pic>
        <p:nvPicPr>
          <p:cNvPr id="5" name="Imagen 4">
            <a:extLst>
              <a:ext uri="{FF2B5EF4-FFF2-40B4-BE49-F238E27FC236}">
                <a16:creationId xmlns:a16="http://schemas.microsoft.com/office/drawing/2014/main" id="{29F695EF-BE87-4D7A-F66B-78920621810A}"/>
              </a:ext>
            </a:extLst>
          </p:cNvPr>
          <p:cNvPicPr>
            <a:picLocks noChangeAspect="1"/>
          </p:cNvPicPr>
          <p:nvPr/>
        </p:nvPicPr>
        <p:blipFill>
          <a:blip r:embed="rId2"/>
          <a:stretch>
            <a:fillRect/>
          </a:stretch>
        </p:blipFill>
        <p:spPr>
          <a:xfrm>
            <a:off x="4026159" y="1038692"/>
            <a:ext cx="7991711" cy="49182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9562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098298E-6AE8-3292-E452-7A27C3911AC3}"/>
              </a:ext>
            </a:extLst>
          </p:cNvPr>
          <p:cNvPicPr>
            <a:picLocks noChangeAspect="1"/>
          </p:cNvPicPr>
          <p:nvPr/>
        </p:nvPicPr>
        <p:blipFill>
          <a:blip r:embed="rId2"/>
          <a:stretch>
            <a:fillRect/>
          </a:stretch>
        </p:blipFill>
        <p:spPr>
          <a:xfrm>
            <a:off x="-4" y="0"/>
            <a:ext cx="12192004" cy="6858000"/>
          </a:xfrm>
          <a:prstGeom prst="rect">
            <a:avLst/>
          </a:prstGeom>
        </p:spPr>
      </p:pic>
      <p:sp>
        <p:nvSpPr>
          <p:cNvPr id="8" name="CuadroTexto 7">
            <a:extLst>
              <a:ext uri="{FF2B5EF4-FFF2-40B4-BE49-F238E27FC236}">
                <a16:creationId xmlns:a16="http://schemas.microsoft.com/office/drawing/2014/main" id="{2F1543BB-2D24-2DC1-5C94-E1AF79C26C17}"/>
              </a:ext>
            </a:extLst>
          </p:cNvPr>
          <p:cNvSpPr txBox="1"/>
          <p:nvPr/>
        </p:nvSpPr>
        <p:spPr>
          <a:xfrm>
            <a:off x="5244483" y="266334"/>
            <a:ext cx="6775882" cy="230832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PE" altLang="es-PE" sz="2400" b="1" i="0" u="none" strike="noStrike" cap="none" normalizeH="0" baseline="0" dirty="0">
                <a:ln>
                  <a:noFill/>
                </a:ln>
                <a:effectLst/>
                <a:latin typeface="Söhne"/>
              </a:rPr>
              <a:t>El símbolo </a:t>
            </a:r>
            <a:r>
              <a:rPr kumimoji="0" lang="es-PE" altLang="es-PE" sz="2400" b="1" i="0" u="none" strike="noStrike" cap="none" normalizeH="0" baseline="0" dirty="0">
                <a:ln>
                  <a:noFill/>
                </a:ln>
                <a:effectLst/>
                <a:latin typeface="Söhne Mono"/>
              </a:rPr>
              <a:t>@</a:t>
            </a:r>
            <a:r>
              <a:rPr kumimoji="0" lang="es-PE" altLang="es-PE" sz="2400" b="1" i="0" u="none" strike="noStrike" cap="none" normalizeH="0" baseline="0" dirty="0">
                <a:ln>
                  <a:noFill/>
                </a:ln>
                <a:effectLst/>
                <a:latin typeface="Söhne"/>
              </a:rPr>
              <a:t> antes de una cadena en C# se llama "cadena literal verbatim". Cuando se usa un literal verbatim, la cadena se interpreta de manera especial por el compilador y puede ser útil en varias situaciones, como al escribir consultas SQL largas o al trabajar con rutas de archivos.</a:t>
            </a:r>
            <a:r>
              <a:rPr kumimoji="0" lang="es-PE" altLang="es-PE" sz="1000" b="1" i="0" u="none" strike="noStrike" cap="none" normalizeH="0" baseline="0" dirty="0">
                <a:ln>
                  <a:noFill/>
                </a:ln>
                <a:effectLst/>
              </a:rPr>
              <a:t> </a:t>
            </a:r>
            <a:endParaRPr kumimoji="0" lang="es-PE" altLang="es-PE" sz="3600" b="1" i="0" u="none" strike="noStrike" cap="none" normalizeH="0" baseline="0" dirty="0">
              <a:ln>
                <a:noFill/>
              </a:ln>
              <a:effectLst/>
              <a:latin typeface="Arial" panose="020B0604020202020204" pitchFamily="34" charset="0"/>
            </a:endParaRPr>
          </a:p>
        </p:txBody>
      </p:sp>
      <p:sp>
        <p:nvSpPr>
          <p:cNvPr id="10" name="CuadroTexto 9">
            <a:extLst>
              <a:ext uri="{FF2B5EF4-FFF2-40B4-BE49-F238E27FC236}">
                <a16:creationId xmlns:a16="http://schemas.microsoft.com/office/drawing/2014/main" id="{160575C5-6BFD-2A41-9BA2-568E689EAE15}"/>
              </a:ext>
            </a:extLst>
          </p:cNvPr>
          <p:cNvSpPr txBox="1"/>
          <p:nvPr/>
        </p:nvSpPr>
        <p:spPr>
          <a:xfrm>
            <a:off x="5244483" y="2710739"/>
            <a:ext cx="6660473" cy="3416320"/>
          </a:xfrm>
          <a:prstGeom prst="rect">
            <a:avLst/>
          </a:prstGeom>
          <a:noFill/>
        </p:spPr>
        <p:txBody>
          <a:bodyPr wrap="square">
            <a:spAutoFit/>
          </a:bodyPr>
          <a:lstStyle/>
          <a:p>
            <a:pPr algn="just"/>
            <a:r>
              <a:rPr lang="es-ES" sz="2400" b="1" dirty="0">
                <a:latin typeface="Söhne"/>
              </a:rPr>
              <a:t>En el contexto de la consulta SQL, el uso del símbolo @ como en string query = @" ... “, significa que la cadena literal no interpretará los caracteres de escape normales. Esto es especialmente útil cuando se escribe consultas SQL, ya que las consultas SQL pueden contener muchos caracteres especiales como comillas simples, comas y saltos de línea, que pueden complicar la escritura de la consulta de manera legible.</a:t>
            </a:r>
            <a:endParaRPr lang="es-PE" sz="2400" b="1" dirty="0">
              <a:latin typeface="Söhne"/>
            </a:endParaRPr>
          </a:p>
        </p:txBody>
      </p:sp>
      <p:pic>
        <p:nvPicPr>
          <p:cNvPr id="11" name="Imagen 10">
            <a:extLst>
              <a:ext uri="{FF2B5EF4-FFF2-40B4-BE49-F238E27FC236}">
                <a16:creationId xmlns:a16="http://schemas.microsoft.com/office/drawing/2014/main" id="{CC48F81C-F7AF-A61D-ADEA-58D1FAF67E28}"/>
              </a:ext>
            </a:extLst>
          </p:cNvPr>
          <p:cNvPicPr>
            <a:picLocks noChangeAspect="1"/>
          </p:cNvPicPr>
          <p:nvPr/>
        </p:nvPicPr>
        <p:blipFill>
          <a:blip r:embed="rId3"/>
          <a:stretch>
            <a:fillRect/>
          </a:stretch>
        </p:blipFill>
        <p:spPr>
          <a:xfrm>
            <a:off x="91733" y="1599288"/>
            <a:ext cx="2685971" cy="14102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Imagen 11">
            <a:extLst>
              <a:ext uri="{FF2B5EF4-FFF2-40B4-BE49-F238E27FC236}">
                <a16:creationId xmlns:a16="http://schemas.microsoft.com/office/drawing/2014/main" id="{B2C357AA-956B-0DCE-4C33-C7CD828254CD}"/>
              </a:ext>
            </a:extLst>
          </p:cNvPr>
          <p:cNvPicPr>
            <a:picLocks noChangeAspect="1"/>
          </p:cNvPicPr>
          <p:nvPr/>
        </p:nvPicPr>
        <p:blipFill>
          <a:blip r:embed="rId4"/>
          <a:stretch>
            <a:fillRect/>
          </a:stretch>
        </p:blipFill>
        <p:spPr>
          <a:xfrm>
            <a:off x="91733" y="3162994"/>
            <a:ext cx="2685970" cy="14792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61342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BDBE21C-6E87-781B-9930-378E128472AC}"/>
              </a:ext>
            </a:extLst>
          </p:cNvPr>
          <p:cNvPicPr>
            <a:picLocks noChangeAspect="1"/>
          </p:cNvPicPr>
          <p:nvPr/>
        </p:nvPicPr>
        <p:blipFill>
          <a:blip r:embed="rId2"/>
          <a:stretch>
            <a:fillRect/>
          </a:stretch>
        </p:blipFill>
        <p:spPr>
          <a:xfrm>
            <a:off x="121491" y="88776"/>
            <a:ext cx="10706144"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a:extLst>
              <a:ext uri="{FF2B5EF4-FFF2-40B4-BE49-F238E27FC236}">
                <a16:creationId xmlns:a16="http://schemas.microsoft.com/office/drawing/2014/main" id="{6B8F2EDF-3DC9-DA6A-2665-65F0F056E77C}"/>
              </a:ext>
            </a:extLst>
          </p:cNvPr>
          <p:cNvSpPr txBox="1"/>
          <p:nvPr/>
        </p:nvSpPr>
        <p:spPr>
          <a:xfrm>
            <a:off x="6533966" y="1598851"/>
            <a:ext cx="3870664" cy="1631216"/>
          </a:xfrm>
          <a:prstGeom prst="rect">
            <a:avLst/>
          </a:prstGeom>
          <a:noFill/>
        </p:spPr>
        <p:txBody>
          <a:bodyPr wrap="square">
            <a:spAutoFit/>
          </a:bodyPr>
          <a:lstStyle/>
          <a:p>
            <a:pPr algn="just"/>
            <a:r>
              <a:rPr lang="es-ES" sz="2000" dirty="0">
                <a:latin typeface="Söhne Mono"/>
              </a:rPr>
              <a:t>Se crea una variable consulta de tipo string, la cual contienen una  Consulta SQL para obtener información de pedidos y detalles de productos.</a:t>
            </a:r>
            <a:endParaRPr lang="es-PE" sz="2000" dirty="0">
              <a:latin typeface="Söhne Mono"/>
            </a:endParaRPr>
          </a:p>
        </p:txBody>
      </p:sp>
    </p:spTree>
    <p:extLst>
      <p:ext uri="{BB962C8B-B14F-4D97-AF65-F5344CB8AC3E}">
        <p14:creationId xmlns:p14="http://schemas.microsoft.com/office/powerpoint/2010/main" val="2383391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2545B13-917B-D4F0-34AC-FC676C0E88CD}"/>
              </a:ext>
            </a:extLst>
          </p:cNvPr>
          <p:cNvPicPr>
            <a:picLocks noChangeAspect="1"/>
          </p:cNvPicPr>
          <p:nvPr/>
        </p:nvPicPr>
        <p:blipFill>
          <a:blip r:embed="rId2"/>
          <a:stretch>
            <a:fillRect/>
          </a:stretch>
        </p:blipFill>
        <p:spPr>
          <a:xfrm>
            <a:off x="1439614" y="97653"/>
            <a:ext cx="9453287" cy="66447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a:extLst>
              <a:ext uri="{FF2B5EF4-FFF2-40B4-BE49-F238E27FC236}">
                <a16:creationId xmlns:a16="http://schemas.microsoft.com/office/drawing/2014/main" id="{C4E691CB-8BDD-F57A-E65D-D56641C69B39}"/>
              </a:ext>
            </a:extLst>
          </p:cNvPr>
          <p:cNvSpPr txBox="1"/>
          <p:nvPr/>
        </p:nvSpPr>
        <p:spPr>
          <a:xfrm>
            <a:off x="6447407" y="5128620"/>
            <a:ext cx="3974977" cy="707886"/>
          </a:xfrm>
          <a:prstGeom prst="rect">
            <a:avLst/>
          </a:prstGeom>
          <a:noFill/>
        </p:spPr>
        <p:txBody>
          <a:bodyPr wrap="square">
            <a:spAutoFit/>
          </a:bodyPr>
          <a:lstStyle/>
          <a:p>
            <a:pPr algn="ctr"/>
            <a:r>
              <a:rPr lang="es-ES" sz="2000" dirty="0">
                <a:latin typeface="Söhne Mono"/>
              </a:rPr>
              <a:t>Se Abre la conexión a la base de datos, por medio del método: Open.</a:t>
            </a:r>
            <a:endParaRPr lang="es-PE" sz="2000" dirty="0">
              <a:latin typeface="Söhne Mono"/>
            </a:endParaRPr>
          </a:p>
        </p:txBody>
      </p:sp>
    </p:spTree>
    <p:extLst>
      <p:ext uri="{BB962C8B-B14F-4D97-AF65-F5344CB8AC3E}">
        <p14:creationId xmlns:p14="http://schemas.microsoft.com/office/powerpoint/2010/main" val="2276374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AE124A6-0145-FE0D-72BD-7CCADAD34490}"/>
              </a:ext>
            </a:extLst>
          </p:cNvPr>
          <p:cNvPicPr>
            <a:picLocks noChangeAspect="1"/>
          </p:cNvPicPr>
          <p:nvPr/>
        </p:nvPicPr>
        <p:blipFill>
          <a:blip r:embed="rId2"/>
          <a:stretch>
            <a:fillRect/>
          </a:stretch>
        </p:blipFill>
        <p:spPr>
          <a:xfrm>
            <a:off x="1887301" y="88405"/>
            <a:ext cx="8678466" cy="66763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70394C13-F2F7-BBCA-2ECD-0ABDF7BAE1FA}"/>
              </a:ext>
            </a:extLst>
          </p:cNvPr>
          <p:cNvSpPr txBox="1"/>
          <p:nvPr/>
        </p:nvSpPr>
        <p:spPr>
          <a:xfrm>
            <a:off x="4760652" y="5199643"/>
            <a:ext cx="5448668" cy="369332"/>
          </a:xfrm>
          <a:prstGeom prst="rect">
            <a:avLst/>
          </a:prstGeom>
          <a:noFill/>
        </p:spPr>
        <p:txBody>
          <a:bodyPr wrap="square">
            <a:spAutoFit/>
          </a:bodyPr>
          <a:lstStyle/>
          <a:p>
            <a:pPr algn="ctr"/>
            <a:r>
              <a:rPr lang="es-ES" b="0" i="0" dirty="0">
                <a:effectLst/>
                <a:latin typeface="Söhne Mono"/>
              </a:rPr>
              <a:t>Crea un comando SQL, usando la consulta y la conexión</a:t>
            </a:r>
            <a:r>
              <a:rPr lang="es-ES" b="0" i="0" dirty="0">
                <a:solidFill>
                  <a:srgbClr val="FFFFFF"/>
                </a:solidFill>
                <a:effectLst/>
                <a:latin typeface="Söhne Mono"/>
              </a:rPr>
              <a:t> </a:t>
            </a:r>
            <a:endParaRPr lang="es-PE" dirty="0"/>
          </a:p>
        </p:txBody>
      </p:sp>
    </p:spTree>
    <p:extLst>
      <p:ext uri="{BB962C8B-B14F-4D97-AF65-F5344CB8AC3E}">
        <p14:creationId xmlns:p14="http://schemas.microsoft.com/office/powerpoint/2010/main" val="876635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C4D1CF6-98B1-4497-5132-945168AEBB34}"/>
              </a:ext>
            </a:extLst>
          </p:cNvPr>
          <p:cNvPicPr>
            <a:picLocks noChangeAspect="1"/>
          </p:cNvPicPr>
          <p:nvPr/>
        </p:nvPicPr>
        <p:blipFill>
          <a:blip r:embed="rId2"/>
          <a:stretch>
            <a:fillRect/>
          </a:stretch>
        </p:blipFill>
        <p:spPr>
          <a:xfrm>
            <a:off x="1955401" y="75710"/>
            <a:ext cx="8412397" cy="66801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5E7482BF-364A-B122-2282-DE8B474BD317}"/>
              </a:ext>
            </a:extLst>
          </p:cNvPr>
          <p:cNvSpPr txBox="1"/>
          <p:nvPr/>
        </p:nvSpPr>
        <p:spPr>
          <a:xfrm>
            <a:off x="4705168" y="5559187"/>
            <a:ext cx="6427431"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s-ES" b="0" i="0" dirty="0">
                <a:effectLst/>
                <a:latin typeface="Söhne Mono"/>
              </a:rPr>
              <a:t>Crea un objeto: adapter </a:t>
            </a:r>
            <a:r>
              <a:rPr lang="es-ES" dirty="0">
                <a:latin typeface="Söhne Mono"/>
              </a:rPr>
              <a:t>de tipo </a:t>
            </a:r>
            <a:r>
              <a:rPr lang="es-ES" b="0" i="0" dirty="0">
                <a:effectLst/>
                <a:latin typeface="Söhne Mono"/>
              </a:rPr>
              <a:t>SqlDataAdapter, que  es un adaptador de datos y tiene al objeto: command como parámetro, el adaptador de datos se utiliza para llenar un DataTable con los resultados de la consulta.</a:t>
            </a:r>
          </a:p>
        </p:txBody>
      </p:sp>
    </p:spTree>
    <p:extLst>
      <p:ext uri="{BB962C8B-B14F-4D97-AF65-F5344CB8AC3E}">
        <p14:creationId xmlns:p14="http://schemas.microsoft.com/office/powerpoint/2010/main" val="3904566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50B84E9-85A1-2527-B514-EF432E36C5A8}"/>
              </a:ext>
            </a:extLst>
          </p:cNvPr>
          <p:cNvPicPr>
            <a:picLocks noChangeAspect="1"/>
          </p:cNvPicPr>
          <p:nvPr/>
        </p:nvPicPr>
        <p:blipFill>
          <a:blip r:embed="rId2"/>
          <a:stretch>
            <a:fillRect/>
          </a:stretch>
        </p:blipFill>
        <p:spPr>
          <a:xfrm>
            <a:off x="2108506" y="85740"/>
            <a:ext cx="8188054" cy="6686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9FD4FDE9-D425-578A-AB6A-DDF1C170B69A}"/>
              </a:ext>
            </a:extLst>
          </p:cNvPr>
          <p:cNvSpPr txBox="1"/>
          <p:nvPr/>
        </p:nvSpPr>
        <p:spPr>
          <a:xfrm>
            <a:off x="4716260" y="5621331"/>
            <a:ext cx="3673136" cy="646331"/>
          </a:xfrm>
          <a:prstGeom prst="rect">
            <a:avLst/>
          </a:prstGeom>
          <a:noFill/>
        </p:spPr>
        <p:txBody>
          <a:bodyPr wrap="square">
            <a:spAutoFit/>
          </a:bodyPr>
          <a:lstStyle/>
          <a:p>
            <a:r>
              <a:rPr lang="es-ES" b="0" i="0" dirty="0">
                <a:effectLst/>
                <a:latin typeface="Söhne Mono"/>
              </a:rPr>
              <a:t>Se Crea un objeto: dataTable, de tipo DataTable, que es una tabla de datos. </a:t>
            </a:r>
            <a:endParaRPr lang="es-PE" dirty="0"/>
          </a:p>
        </p:txBody>
      </p:sp>
    </p:spTree>
    <p:extLst>
      <p:ext uri="{BB962C8B-B14F-4D97-AF65-F5344CB8AC3E}">
        <p14:creationId xmlns:p14="http://schemas.microsoft.com/office/powerpoint/2010/main" val="3129471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FF99344-8BFB-7C31-F54C-54DDB2AB01E5}"/>
              </a:ext>
            </a:extLst>
          </p:cNvPr>
          <p:cNvPicPr>
            <a:picLocks noChangeAspect="1"/>
          </p:cNvPicPr>
          <p:nvPr/>
        </p:nvPicPr>
        <p:blipFill>
          <a:blip r:embed="rId2"/>
          <a:stretch>
            <a:fillRect/>
          </a:stretch>
        </p:blipFill>
        <p:spPr>
          <a:xfrm>
            <a:off x="2392672" y="88450"/>
            <a:ext cx="7824375" cy="65964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0EB35B6C-C8DC-F3D9-CABD-81ECA954852C}"/>
              </a:ext>
            </a:extLst>
          </p:cNvPr>
          <p:cNvSpPr txBox="1"/>
          <p:nvPr/>
        </p:nvSpPr>
        <p:spPr>
          <a:xfrm>
            <a:off x="4849427" y="5465969"/>
            <a:ext cx="4099264" cy="646331"/>
          </a:xfrm>
          <a:prstGeom prst="rect">
            <a:avLst/>
          </a:prstGeom>
          <a:noFill/>
        </p:spPr>
        <p:txBody>
          <a:bodyPr wrap="square">
            <a:spAutoFit/>
          </a:bodyPr>
          <a:lstStyle/>
          <a:p>
            <a:pPr algn="ctr"/>
            <a:r>
              <a:rPr lang="es-ES" b="0" i="0" dirty="0">
                <a:effectLst/>
                <a:latin typeface="Söhne Mono"/>
              </a:rPr>
              <a:t>Llena la tabla: dataTable, con los datos del adaptador, po</a:t>
            </a:r>
            <a:r>
              <a:rPr lang="es-ES" dirty="0">
                <a:latin typeface="Söhne Mono"/>
              </a:rPr>
              <a:t>r medio del método: Fill.</a:t>
            </a:r>
            <a:endParaRPr lang="es-PE" dirty="0"/>
          </a:p>
        </p:txBody>
      </p:sp>
    </p:spTree>
    <p:extLst>
      <p:ext uri="{BB962C8B-B14F-4D97-AF65-F5344CB8AC3E}">
        <p14:creationId xmlns:p14="http://schemas.microsoft.com/office/powerpoint/2010/main" val="3131953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3268950-8E92-ADEA-FB14-55A3351CED41}"/>
              </a:ext>
            </a:extLst>
          </p:cNvPr>
          <p:cNvPicPr>
            <a:picLocks noChangeAspect="1"/>
          </p:cNvPicPr>
          <p:nvPr/>
        </p:nvPicPr>
        <p:blipFill>
          <a:blip r:embed="rId2"/>
          <a:stretch>
            <a:fillRect/>
          </a:stretch>
        </p:blipFill>
        <p:spPr>
          <a:xfrm>
            <a:off x="2192616" y="89419"/>
            <a:ext cx="8132040" cy="66309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88DD7655-F9EA-EEE2-810D-2296BB99508F}"/>
              </a:ext>
            </a:extLst>
          </p:cNvPr>
          <p:cNvSpPr txBox="1"/>
          <p:nvPr/>
        </p:nvSpPr>
        <p:spPr>
          <a:xfrm>
            <a:off x="4769524" y="5860133"/>
            <a:ext cx="3326907" cy="646331"/>
          </a:xfrm>
          <a:prstGeom prst="rect">
            <a:avLst/>
          </a:prstGeom>
          <a:noFill/>
        </p:spPr>
        <p:txBody>
          <a:bodyPr wrap="square">
            <a:spAutoFit/>
          </a:bodyPr>
          <a:lstStyle/>
          <a:p>
            <a:pPr algn="ctr"/>
            <a:r>
              <a:rPr lang="es-ES" b="0" i="0" dirty="0">
                <a:effectLst/>
                <a:latin typeface="Söhne Mono"/>
              </a:rPr>
              <a:t>Establece el DataTable, como fuente de datos del DataGridView</a:t>
            </a:r>
            <a:endParaRPr lang="es-PE" dirty="0"/>
          </a:p>
        </p:txBody>
      </p:sp>
    </p:spTree>
    <p:extLst>
      <p:ext uri="{BB962C8B-B14F-4D97-AF65-F5344CB8AC3E}">
        <p14:creationId xmlns:p14="http://schemas.microsoft.com/office/powerpoint/2010/main" val="2443203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CADD492-58DB-0A7B-4ED9-A4D8E7BB80BB}"/>
              </a:ext>
            </a:extLst>
          </p:cNvPr>
          <p:cNvPicPr>
            <a:picLocks noChangeAspect="1"/>
          </p:cNvPicPr>
          <p:nvPr/>
        </p:nvPicPr>
        <p:blipFill>
          <a:blip r:embed="rId2"/>
          <a:stretch>
            <a:fillRect/>
          </a:stretch>
        </p:blipFill>
        <p:spPr>
          <a:xfrm>
            <a:off x="2164037" y="91201"/>
            <a:ext cx="7925043" cy="66558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uadroTexto 6">
            <a:extLst>
              <a:ext uri="{FF2B5EF4-FFF2-40B4-BE49-F238E27FC236}">
                <a16:creationId xmlns:a16="http://schemas.microsoft.com/office/drawing/2014/main" id="{0A050B58-488B-CD10-66DF-38E80DB83603}"/>
              </a:ext>
            </a:extLst>
          </p:cNvPr>
          <p:cNvSpPr txBox="1"/>
          <p:nvPr/>
        </p:nvSpPr>
        <p:spPr>
          <a:xfrm>
            <a:off x="6269854" y="5679034"/>
            <a:ext cx="3557727" cy="369332"/>
          </a:xfrm>
          <a:prstGeom prst="rect">
            <a:avLst/>
          </a:prstGeom>
          <a:noFill/>
        </p:spPr>
        <p:txBody>
          <a:bodyPr wrap="square">
            <a:spAutoFit/>
          </a:bodyPr>
          <a:lstStyle/>
          <a:p>
            <a:pPr algn="ctr"/>
            <a:r>
              <a:rPr lang="es-ES" b="0" i="0" dirty="0">
                <a:effectLst/>
                <a:latin typeface="Söhne Mono"/>
              </a:rPr>
              <a:t>Cierra la conexión a la base de datos</a:t>
            </a:r>
            <a:endParaRPr lang="es-PE" dirty="0"/>
          </a:p>
        </p:txBody>
      </p:sp>
    </p:spTree>
    <p:extLst>
      <p:ext uri="{BB962C8B-B14F-4D97-AF65-F5344CB8AC3E}">
        <p14:creationId xmlns:p14="http://schemas.microsoft.com/office/powerpoint/2010/main" val="4067508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EC40EE4-C009-EED0-5EC7-30B6DF42345F}"/>
              </a:ext>
            </a:extLst>
          </p:cNvPr>
          <p:cNvPicPr>
            <a:picLocks noChangeAspect="1"/>
          </p:cNvPicPr>
          <p:nvPr/>
        </p:nvPicPr>
        <p:blipFill>
          <a:blip r:embed="rId2"/>
          <a:stretch>
            <a:fillRect/>
          </a:stretch>
        </p:blipFill>
        <p:spPr>
          <a:xfrm>
            <a:off x="168676" y="213062"/>
            <a:ext cx="11825056" cy="64007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AB73A3CE-642D-7D88-62AF-0EA9551D5CE9}"/>
              </a:ext>
            </a:extLst>
          </p:cNvPr>
          <p:cNvSpPr txBox="1"/>
          <p:nvPr/>
        </p:nvSpPr>
        <p:spPr>
          <a:xfrm>
            <a:off x="3595455" y="4511993"/>
            <a:ext cx="5113536"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b="0" i="0" dirty="0">
                <a:effectLst/>
                <a:latin typeface="Söhne Mono"/>
              </a:rPr>
              <a:t>Inicia un bloque try catch para manejar excepciones</a:t>
            </a:r>
            <a:endParaRPr lang="es-PE" dirty="0">
              <a:latin typeface="Söhne Mono"/>
            </a:endParaRPr>
          </a:p>
        </p:txBody>
      </p:sp>
      <p:sp>
        <p:nvSpPr>
          <p:cNvPr id="5" name="CuadroTexto 4">
            <a:extLst>
              <a:ext uri="{FF2B5EF4-FFF2-40B4-BE49-F238E27FC236}">
                <a16:creationId xmlns:a16="http://schemas.microsoft.com/office/drawing/2014/main" id="{BFBD4D92-E7FA-4FF1-CFEC-9304DE97E67B}"/>
              </a:ext>
            </a:extLst>
          </p:cNvPr>
          <p:cNvSpPr txBox="1"/>
          <p:nvPr/>
        </p:nvSpPr>
        <p:spPr>
          <a:xfrm>
            <a:off x="6457022" y="5874528"/>
            <a:ext cx="407189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b="0" i="0" dirty="0">
                <a:effectLst/>
                <a:latin typeface="Söhne Mono"/>
              </a:rPr>
              <a:t>Captura cualquier excepción que ocurra</a:t>
            </a:r>
            <a:endParaRPr lang="es-PE" dirty="0">
              <a:latin typeface="Söhne Mono"/>
            </a:endParaRPr>
          </a:p>
        </p:txBody>
      </p:sp>
      <p:sp>
        <p:nvSpPr>
          <p:cNvPr id="6" name="CuadroTexto 5">
            <a:extLst>
              <a:ext uri="{FF2B5EF4-FFF2-40B4-BE49-F238E27FC236}">
                <a16:creationId xmlns:a16="http://schemas.microsoft.com/office/drawing/2014/main" id="{C411082A-E7F5-CFF7-3D21-60D44A02EEFE}"/>
              </a:ext>
            </a:extLst>
          </p:cNvPr>
          <p:cNvSpPr txBox="1"/>
          <p:nvPr/>
        </p:nvSpPr>
        <p:spPr>
          <a:xfrm>
            <a:off x="4671134" y="3448973"/>
            <a:ext cx="3446013"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b="0" i="0" dirty="0">
                <a:effectLst/>
                <a:latin typeface="Söhne Mono"/>
              </a:rPr>
              <a:t>En el evento: Load del formulario</a:t>
            </a:r>
            <a:endParaRPr lang="es-PE" dirty="0">
              <a:latin typeface="Söhne Mono"/>
            </a:endParaRPr>
          </a:p>
        </p:txBody>
      </p:sp>
    </p:spTree>
    <p:extLst>
      <p:ext uri="{BB962C8B-B14F-4D97-AF65-F5344CB8AC3E}">
        <p14:creationId xmlns:p14="http://schemas.microsoft.com/office/powerpoint/2010/main" val="115453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B5AF612-9600-8BC3-8872-02C7F9A558D8}"/>
              </a:ext>
            </a:extLst>
          </p:cNvPr>
          <p:cNvSpPr txBox="1"/>
          <p:nvPr/>
        </p:nvSpPr>
        <p:spPr>
          <a:xfrm>
            <a:off x="177553" y="140862"/>
            <a:ext cx="4211922" cy="369332"/>
          </a:xfrm>
          <a:prstGeom prst="rect">
            <a:avLst/>
          </a:prstGeom>
          <a:noFill/>
        </p:spPr>
        <p:txBody>
          <a:bodyPr wrap="none" rtlCol="0">
            <a:spAutoFit/>
          </a:bodyPr>
          <a:lstStyle/>
          <a:p>
            <a:pPr marL="285750" indent="-285750">
              <a:buFont typeface="Wingdings" panose="05000000000000000000" pitchFamily="2" charset="2"/>
              <a:buChar char="ü"/>
            </a:pPr>
            <a:r>
              <a:rPr lang="es-PE" dirty="0"/>
              <a:t>Abrir el programa: Microsoft SQL Server</a:t>
            </a:r>
          </a:p>
        </p:txBody>
      </p:sp>
      <p:pic>
        <p:nvPicPr>
          <p:cNvPr id="9" name="Imagen 8">
            <a:extLst>
              <a:ext uri="{FF2B5EF4-FFF2-40B4-BE49-F238E27FC236}">
                <a16:creationId xmlns:a16="http://schemas.microsoft.com/office/drawing/2014/main" id="{3D159046-28D7-6EFB-F703-9E90D991EA34}"/>
              </a:ext>
            </a:extLst>
          </p:cNvPr>
          <p:cNvPicPr>
            <a:picLocks noChangeAspect="1"/>
          </p:cNvPicPr>
          <p:nvPr/>
        </p:nvPicPr>
        <p:blipFill>
          <a:blip r:embed="rId2"/>
          <a:stretch>
            <a:fillRect/>
          </a:stretch>
        </p:blipFill>
        <p:spPr>
          <a:xfrm>
            <a:off x="333966" y="601935"/>
            <a:ext cx="11647111" cy="61152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88380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D0730F2-AEC7-4431-824D-D2C180FFC1CE}"/>
              </a:ext>
            </a:extLst>
          </p:cNvPr>
          <p:cNvPicPr>
            <a:picLocks noChangeAspect="1"/>
          </p:cNvPicPr>
          <p:nvPr/>
        </p:nvPicPr>
        <p:blipFill>
          <a:blip r:embed="rId2"/>
          <a:stretch>
            <a:fillRect/>
          </a:stretch>
        </p:blipFill>
        <p:spPr>
          <a:xfrm>
            <a:off x="132056" y="1287263"/>
            <a:ext cx="11888310" cy="41103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6A7ECE69-DC92-3A70-56E3-CD22616A8202}"/>
              </a:ext>
            </a:extLst>
          </p:cNvPr>
          <p:cNvSpPr txBox="1"/>
          <p:nvPr/>
        </p:nvSpPr>
        <p:spPr>
          <a:xfrm>
            <a:off x="7253056" y="3615434"/>
            <a:ext cx="3515557" cy="646331"/>
          </a:xfrm>
          <a:prstGeom prst="rect">
            <a:avLst/>
          </a:prstGeom>
          <a:noFill/>
        </p:spPr>
        <p:txBody>
          <a:bodyPr wrap="square">
            <a:spAutoFit/>
          </a:bodyPr>
          <a:lstStyle/>
          <a:p>
            <a:pPr algn="ctr"/>
            <a:r>
              <a:rPr lang="es-ES" b="0" i="0" dirty="0">
                <a:effectLst/>
                <a:latin typeface="Söhne Mono"/>
              </a:rPr>
              <a:t>Llama al método: Cargar_Consulta, para cargar los datos.</a:t>
            </a:r>
            <a:endParaRPr lang="es-PE" dirty="0"/>
          </a:p>
        </p:txBody>
      </p:sp>
    </p:spTree>
    <p:extLst>
      <p:ext uri="{BB962C8B-B14F-4D97-AF65-F5344CB8AC3E}">
        <p14:creationId xmlns:p14="http://schemas.microsoft.com/office/powerpoint/2010/main" val="16361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E55A0E8-A7B8-AE7C-3739-FD6C3D9822E7}"/>
              </a:ext>
            </a:extLst>
          </p:cNvPr>
          <p:cNvPicPr>
            <a:picLocks noChangeAspect="1"/>
          </p:cNvPicPr>
          <p:nvPr/>
        </p:nvPicPr>
        <p:blipFill>
          <a:blip r:embed="rId2"/>
          <a:stretch>
            <a:fillRect/>
          </a:stretch>
        </p:blipFill>
        <p:spPr>
          <a:xfrm>
            <a:off x="133350" y="550416"/>
            <a:ext cx="11925300" cy="54849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EAA212E3-9402-AB40-39E6-271AA426F7BB}"/>
              </a:ext>
            </a:extLst>
          </p:cNvPr>
          <p:cNvSpPr txBox="1"/>
          <p:nvPr/>
        </p:nvSpPr>
        <p:spPr>
          <a:xfrm>
            <a:off x="4742894" y="5536470"/>
            <a:ext cx="5368771" cy="369332"/>
          </a:xfrm>
          <a:prstGeom prst="rect">
            <a:avLst/>
          </a:prstGeom>
          <a:noFill/>
        </p:spPr>
        <p:txBody>
          <a:bodyPr wrap="square">
            <a:spAutoFit/>
          </a:bodyPr>
          <a:lstStyle/>
          <a:p>
            <a:pPr algn="ctr"/>
            <a:r>
              <a:rPr lang="es-ES" sz="1800" dirty="0">
                <a:solidFill>
                  <a:srgbClr val="000000"/>
                </a:solidFill>
                <a:latin typeface="Cascadia Mono" panose="020B0609020000020004" pitchFamily="49" charset="0"/>
              </a:rPr>
              <a:t> </a:t>
            </a:r>
            <a:r>
              <a:rPr lang="es-ES" dirty="0">
                <a:latin typeface="Söhne Mono"/>
              </a:rPr>
              <a:t>Muestra un mensaje de error, si ocurre una excepción</a:t>
            </a:r>
            <a:endParaRPr lang="es-PE" dirty="0">
              <a:latin typeface="Söhne Mono"/>
            </a:endParaRPr>
          </a:p>
        </p:txBody>
      </p:sp>
    </p:spTree>
    <p:extLst>
      <p:ext uri="{BB962C8B-B14F-4D97-AF65-F5344CB8AC3E}">
        <p14:creationId xmlns:p14="http://schemas.microsoft.com/office/powerpoint/2010/main" val="3269555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89F8A2D-6ADF-6A91-A3BB-582E72CCEBFF}"/>
              </a:ext>
            </a:extLst>
          </p:cNvPr>
          <p:cNvPicPr>
            <a:picLocks noChangeAspect="1"/>
          </p:cNvPicPr>
          <p:nvPr/>
        </p:nvPicPr>
        <p:blipFill>
          <a:blip r:embed="rId2"/>
          <a:stretch>
            <a:fillRect/>
          </a:stretch>
        </p:blipFill>
        <p:spPr>
          <a:xfrm>
            <a:off x="90949" y="73243"/>
            <a:ext cx="1285875" cy="438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a:extLst>
              <a:ext uri="{FF2B5EF4-FFF2-40B4-BE49-F238E27FC236}">
                <a16:creationId xmlns:a16="http://schemas.microsoft.com/office/drawing/2014/main" id="{13946B38-0A21-19F5-D85F-2084622C6277}"/>
              </a:ext>
            </a:extLst>
          </p:cNvPr>
          <p:cNvSpPr txBox="1"/>
          <p:nvPr/>
        </p:nvSpPr>
        <p:spPr>
          <a:xfrm>
            <a:off x="1493667" y="116530"/>
            <a:ext cx="2501284" cy="369332"/>
          </a:xfrm>
          <a:prstGeom prst="rect">
            <a:avLst/>
          </a:prstGeom>
          <a:noFill/>
        </p:spPr>
        <p:txBody>
          <a:bodyPr wrap="square">
            <a:spAutoFit/>
          </a:bodyPr>
          <a:lstStyle/>
          <a:p>
            <a:pPr algn="ctr"/>
            <a:r>
              <a:rPr lang="es-ES" dirty="0">
                <a:latin typeface="Söhne Mono"/>
              </a:rPr>
              <a:t>Código del botón: SALIR</a:t>
            </a:r>
            <a:endParaRPr lang="es-PE" dirty="0">
              <a:latin typeface="Söhne Mono"/>
            </a:endParaRPr>
          </a:p>
        </p:txBody>
      </p:sp>
      <p:pic>
        <p:nvPicPr>
          <p:cNvPr id="5" name="Imagen 4">
            <a:extLst>
              <a:ext uri="{FF2B5EF4-FFF2-40B4-BE49-F238E27FC236}">
                <a16:creationId xmlns:a16="http://schemas.microsoft.com/office/drawing/2014/main" id="{770EE465-4EFB-809F-930A-881A0D2E56F5}"/>
              </a:ext>
            </a:extLst>
          </p:cNvPr>
          <p:cNvPicPr>
            <a:picLocks noChangeAspect="1"/>
          </p:cNvPicPr>
          <p:nvPr/>
        </p:nvPicPr>
        <p:blipFill>
          <a:blip r:embed="rId3"/>
          <a:stretch>
            <a:fillRect/>
          </a:stretch>
        </p:blipFill>
        <p:spPr>
          <a:xfrm>
            <a:off x="133164" y="719092"/>
            <a:ext cx="11851690" cy="58503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a:extLst>
              <a:ext uri="{FF2B5EF4-FFF2-40B4-BE49-F238E27FC236}">
                <a16:creationId xmlns:a16="http://schemas.microsoft.com/office/drawing/2014/main" id="{4E02530E-DF9A-4F9B-760A-25A3F8221A49}"/>
              </a:ext>
            </a:extLst>
          </p:cNvPr>
          <p:cNvSpPr txBox="1"/>
          <p:nvPr/>
        </p:nvSpPr>
        <p:spPr>
          <a:xfrm>
            <a:off x="5969496" y="5187159"/>
            <a:ext cx="2180207" cy="369332"/>
          </a:xfrm>
          <a:prstGeom prst="rect">
            <a:avLst/>
          </a:prstGeom>
          <a:noFill/>
        </p:spPr>
        <p:txBody>
          <a:bodyPr wrap="square">
            <a:spAutoFit/>
          </a:bodyPr>
          <a:lstStyle/>
          <a:p>
            <a:pPr algn="ctr"/>
            <a:r>
              <a:rPr lang="es-ES" dirty="0">
                <a:latin typeface="Söhne Mono"/>
              </a:rPr>
              <a:t>Se cierra la aplicación</a:t>
            </a:r>
            <a:endParaRPr lang="es-PE" dirty="0">
              <a:latin typeface="Söhne Mono"/>
            </a:endParaRPr>
          </a:p>
        </p:txBody>
      </p:sp>
      <p:sp>
        <p:nvSpPr>
          <p:cNvPr id="7" name="CuadroTexto 6">
            <a:extLst>
              <a:ext uri="{FF2B5EF4-FFF2-40B4-BE49-F238E27FC236}">
                <a16:creationId xmlns:a16="http://schemas.microsoft.com/office/drawing/2014/main" id="{3D93335D-CBE1-D31B-FE55-B1FC9E236AE6}"/>
              </a:ext>
            </a:extLst>
          </p:cNvPr>
          <p:cNvSpPr txBox="1"/>
          <p:nvPr/>
        </p:nvSpPr>
        <p:spPr>
          <a:xfrm>
            <a:off x="4955590" y="5953037"/>
            <a:ext cx="3194113"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sz="2800" dirty="0">
                <a:latin typeface="Söhne Mono"/>
              </a:rPr>
              <a:t>Grabar el proyecto</a:t>
            </a:r>
            <a:endParaRPr lang="es-PE" sz="2800" dirty="0">
              <a:latin typeface="Söhne Mono"/>
            </a:endParaRPr>
          </a:p>
        </p:txBody>
      </p:sp>
    </p:spTree>
    <p:extLst>
      <p:ext uri="{BB962C8B-B14F-4D97-AF65-F5344CB8AC3E}">
        <p14:creationId xmlns:p14="http://schemas.microsoft.com/office/powerpoint/2010/main" val="102633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244765C-F255-495F-E172-CA50B9DF9772}"/>
              </a:ext>
            </a:extLst>
          </p:cNvPr>
          <p:cNvPicPr>
            <a:picLocks noChangeAspect="1"/>
          </p:cNvPicPr>
          <p:nvPr/>
        </p:nvPicPr>
        <p:blipFill>
          <a:blip r:embed="rId2"/>
          <a:stretch>
            <a:fillRect/>
          </a:stretch>
        </p:blipFill>
        <p:spPr>
          <a:xfrm>
            <a:off x="756126" y="92361"/>
            <a:ext cx="1791553" cy="8761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uadroTexto 7">
            <a:extLst>
              <a:ext uri="{FF2B5EF4-FFF2-40B4-BE49-F238E27FC236}">
                <a16:creationId xmlns:a16="http://schemas.microsoft.com/office/drawing/2014/main" id="{B40D69DB-7DE9-DA0F-D2CD-98154A9F9811}"/>
              </a:ext>
            </a:extLst>
          </p:cNvPr>
          <p:cNvSpPr txBox="1"/>
          <p:nvPr/>
        </p:nvSpPr>
        <p:spPr>
          <a:xfrm>
            <a:off x="2329650" y="477173"/>
            <a:ext cx="2331129"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dirty="0">
                <a:latin typeface="Söhne Mono"/>
              </a:rPr>
              <a:t>Clic en el botón: Iniciar</a:t>
            </a:r>
            <a:endParaRPr lang="es-PE" dirty="0">
              <a:latin typeface="Söhne Mono"/>
            </a:endParaRPr>
          </a:p>
        </p:txBody>
      </p:sp>
      <p:pic>
        <p:nvPicPr>
          <p:cNvPr id="10" name="Imagen 9">
            <a:extLst>
              <a:ext uri="{FF2B5EF4-FFF2-40B4-BE49-F238E27FC236}">
                <a16:creationId xmlns:a16="http://schemas.microsoft.com/office/drawing/2014/main" id="{0FC4CB3E-EE9D-2017-BBCB-117D238FAF6E}"/>
              </a:ext>
            </a:extLst>
          </p:cNvPr>
          <p:cNvPicPr>
            <a:picLocks noChangeAspect="1"/>
          </p:cNvPicPr>
          <p:nvPr/>
        </p:nvPicPr>
        <p:blipFill>
          <a:blip r:embed="rId3"/>
          <a:stretch>
            <a:fillRect/>
          </a:stretch>
        </p:blipFill>
        <p:spPr>
          <a:xfrm>
            <a:off x="4814890" y="118992"/>
            <a:ext cx="6312485" cy="66200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959451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E3543DB-BD82-C559-95D8-6D4C99BAD2E1}"/>
              </a:ext>
            </a:extLst>
          </p:cNvPr>
          <p:cNvSpPr txBox="1"/>
          <p:nvPr/>
        </p:nvSpPr>
        <p:spPr>
          <a:xfrm>
            <a:off x="133165" y="611944"/>
            <a:ext cx="3578756" cy="523220"/>
          </a:xfrm>
          <a:prstGeom prst="rect">
            <a:avLst/>
          </a:prstGeom>
          <a:noFill/>
        </p:spPr>
        <p:txBody>
          <a:bodyPr wrap="square" rtlCol="0">
            <a:spAutoFit/>
          </a:bodyPr>
          <a:lstStyle/>
          <a:p>
            <a:r>
              <a:rPr lang="es-PE" sz="2800" b="1" dirty="0">
                <a:effectLst>
                  <a:outerShdw blurRad="38100" dist="38100" dir="2700000" algn="tl">
                    <a:srgbClr val="000000">
                      <a:alpha val="43137"/>
                    </a:srgbClr>
                  </a:outerShdw>
                </a:effectLst>
              </a:rPr>
              <a:t>Ejercicio Calificado 01</a:t>
            </a:r>
          </a:p>
        </p:txBody>
      </p:sp>
      <p:sp>
        <p:nvSpPr>
          <p:cNvPr id="3" name="CuadroTexto 2">
            <a:extLst>
              <a:ext uri="{FF2B5EF4-FFF2-40B4-BE49-F238E27FC236}">
                <a16:creationId xmlns:a16="http://schemas.microsoft.com/office/drawing/2014/main" id="{EDBD08C4-7E7A-ACCF-7D14-D20DA7DA514C}"/>
              </a:ext>
            </a:extLst>
          </p:cNvPr>
          <p:cNvSpPr txBox="1"/>
          <p:nvPr/>
        </p:nvSpPr>
        <p:spPr>
          <a:xfrm>
            <a:off x="478426" y="1820281"/>
            <a:ext cx="11191491" cy="4161460"/>
          </a:xfrm>
          <a:prstGeom prst="rect">
            <a:avLst/>
          </a:prstGeom>
          <a:noFill/>
        </p:spPr>
        <p:txBody>
          <a:bodyPr wrap="square" rtlCol="0">
            <a:spAutoFit/>
          </a:bodyPr>
          <a:lstStyle/>
          <a:p>
            <a:pPr marL="571500" indent="-571500">
              <a:lnSpc>
                <a:spcPct val="150000"/>
              </a:lnSpc>
              <a:buFont typeface="Wingdings" panose="05000000000000000000" pitchFamily="2" charset="2"/>
              <a:buChar char="q"/>
            </a:pPr>
            <a:r>
              <a:rPr lang="es-PE" sz="3600" dirty="0"/>
              <a:t>Con la base de datos: Northwind.</a:t>
            </a:r>
          </a:p>
          <a:p>
            <a:pPr marL="571500" indent="-571500">
              <a:lnSpc>
                <a:spcPct val="150000"/>
              </a:lnSpc>
              <a:buFont typeface="Wingdings" panose="05000000000000000000" pitchFamily="2" charset="2"/>
              <a:buChar char="q"/>
            </a:pPr>
            <a:r>
              <a:rPr lang="es-PE" sz="3600" dirty="0"/>
              <a:t>Crear una consulta con tres tablas relacionadas.</a:t>
            </a:r>
          </a:p>
          <a:p>
            <a:pPr marL="571500" indent="-571500">
              <a:lnSpc>
                <a:spcPct val="150000"/>
              </a:lnSpc>
              <a:buFont typeface="Wingdings" panose="05000000000000000000" pitchFamily="2" charset="2"/>
              <a:buChar char="q"/>
            </a:pPr>
            <a:r>
              <a:rPr lang="es-PE" sz="3600" dirty="0"/>
              <a:t>Mostrar los datos de la consulta hacia un DataGridView.</a:t>
            </a:r>
          </a:p>
          <a:p>
            <a:pPr marL="571500" indent="-571500">
              <a:lnSpc>
                <a:spcPct val="150000"/>
              </a:lnSpc>
              <a:buFont typeface="Wingdings" panose="05000000000000000000" pitchFamily="2" charset="2"/>
              <a:buChar char="q"/>
            </a:pPr>
            <a:r>
              <a:rPr lang="es-PE" sz="3600" dirty="0"/>
              <a:t>Utilizar la clase SQLCommand.</a:t>
            </a:r>
          </a:p>
          <a:p>
            <a:pPr marL="571500" indent="-571500">
              <a:lnSpc>
                <a:spcPct val="150000"/>
              </a:lnSpc>
              <a:buFont typeface="Wingdings" panose="05000000000000000000" pitchFamily="2" charset="2"/>
              <a:buChar char="q"/>
            </a:pPr>
            <a:r>
              <a:rPr lang="es-PE" sz="3600" dirty="0"/>
              <a:t>Se tiene que utilizar la autenticación de SQL Server.</a:t>
            </a:r>
          </a:p>
        </p:txBody>
      </p:sp>
    </p:spTree>
    <p:extLst>
      <p:ext uri="{BB962C8B-B14F-4D97-AF65-F5344CB8AC3E}">
        <p14:creationId xmlns:p14="http://schemas.microsoft.com/office/powerpoint/2010/main" val="641277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E3543DB-BD82-C559-95D8-6D4C99BAD2E1}"/>
              </a:ext>
            </a:extLst>
          </p:cNvPr>
          <p:cNvSpPr txBox="1"/>
          <p:nvPr/>
        </p:nvSpPr>
        <p:spPr>
          <a:xfrm>
            <a:off x="133165" y="611944"/>
            <a:ext cx="3578756" cy="523220"/>
          </a:xfrm>
          <a:prstGeom prst="rect">
            <a:avLst/>
          </a:prstGeom>
          <a:noFill/>
        </p:spPr>
        <p:txBody>
          <a:bodyPr wrap="square" rtlCol="0">
            <a:spAutoFit/>
          </a:bodyPr>
          <a:lstStyle/>
          <a:p>
            <a:r>
              <a:rPr lang="es-PE" sz="2800" b="1" dirty="0">
                <a:effectLst>
                  <a:outerShdw blurRad="38100" dist="38100" dir="2700000" algn="tl">
                    <a:srgbClr val="000000">
                      <a:alpha val="43137"/>
                    </a:srgbClr>
                  </a:outerShdw>
                </a:effectLst>
              </a:rPr>
              <a:t>Ejercicio Calificado 02</a:t>
            </a:r>
          </a:p>
        </p:txBody>
      </p:sp>
      <p:sp>
        <p:nvSpPr>
          <p:cNvPr id="3" name="CuadroTexto 2">
            <a:extLst>
              <a:ext uri="{FF2B5EF4-FFF2-40B4-BE49-F238E27FC236}">
                <a16:creationId xmlns:a16="http://schemas.microsoft.com/office/drawing/2014/main" id="{EDBD08C4-7E7A-ACCF-7D14-D20DA7DA514C}"/>
              </a:ext>
            </a:extLst>
          </p:cNvPr>
          <p:cNvSpPr txBox="1"/>
          <p:nvPr/>
        </p:nvSpPr>
        <p:spPr>
          <a:xfrm>
            <a:off x="478426" y="1820281"/>
            <a:ext cx="11191491" cy="4161460"/>
          </a:xfrm>
          <a:prstGeom prst="rect">
            <a:avLst/>
          </a:prstGeom>
          <a:noFill/>
        </p:spPr>
        <p:txBody>
          <a:bodyPr wrap="square" rtlCol="0">
            <a:spAutoFit/>
          </a:bodyPr>
          <a:lstStyle/>
          <a:p>
            <a:pPr marL="571500" indent="-571500">
              <a:lnSpc>
                <a:spcPct val="150000"/>
              </a:lnSpc>
              <a:buFont typeface="Wingdings" panose="05000000000000000000" pitchFamily="2" charset="2"/>
              <a:buChar char="q"/>
            </a:pPr>
            <a:r>
              <a:rPr lang="es-PE" sz="3600" dirty="0"/>
              <a:t>Con la base de datos: Northwind.</a:t>
            </a:r>
          </a:p>
          <a:p>
            <a:pPr marL="571500" indent="-571500">
              <a:lnSpc>
                <a:spcPct val="150000"/>
              </a:lnSpc>
              <a:buFont typeface="Wingdings" panose="05000000000000000000" pitchFamily="2" charset="2"/>
              <a:buChar char="q"/>
            </a:pPr>
            <a:r>
              <a:rPr lang="es-PE" sz="3600" dirty="0"/>
              <a:t>Crear una consulta con cuatro tablas relacionadas.</a:t>
            </a:r>
          </a:p>
          <a:p>
            <a:pPr marL="571500" indent="-571500">
              <a:lnSpc>
                <a:spcPct val="150000"/>
              </a:lnSpc>
              <a:buFont typeface="Wingdings" panose="05000000000000000000" pitchFamily="2" charset="2"/>
              <a:buChar char="q"/>
            </a:pPr>
            <a:r>
              <a:rPr lang="es-PE" sz="3600" dirty="0"/>
              <a:t>Mostrar los datos de la consulta hacia un DataGridView.</a:t>
            </a:r>
          </a:p>
          <a:p>
            <a:pPr marL="571500" indent="-571500">
              <a:lnSpc>
                <a:spcPct val="150000"/>
              </a:lnSpc>
              <a:buFont typeface="Wingdings" panose="05000000000000000000" pitchFamily="2" charset="2"/>
              <a:buChar char="q"/>
            </a:pPr>
            <a:r>
              <a:rPr lang="es-PE" sz="3600" dirty="0"/>
              <a:t>Utilizar la clase SQLCommand.</a:t>
            </a:r>
          </a:p>
          <a:p>
            <a:pPr marL="571500" indent="-571500">
              <a:lnSpc>
                <a:spcPct val="150000"/>
              </a:lnSpc>
              <a:buFont typeface="Wingdings" panose="05000000000000000000" pitchFamily="2" charset="2"/>
              <a:buChar char="q"/>
            </a:pPr>
            <a:r>
              <a:rPr lang="es-PE" sz="3600" dirty="0"/>
              <a:t>Se tiene que utilizar la autenticación de SQL Server.</a:t>
            </a:r>
          </a:p>
        </p:txBody>
      </p:sp>
    </p:spTree>
    <p:extLst>
      <p:ext uri="{BB962C8B-B14F-4D97-AF65-F5344CB8AC3E}">
        <p14:creationId xmlns:p14="http://schemas.microsoft.com/office/powerpoint/2010/main" val="645311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CFA0245-5CFD-4850-8DFA-7DA05F46821D}"/>
              </a:ext>
            </a:extLst>
          </p:cNvPr>
          <p:cNvPicPr>
            <a:picLocks noChangeAspect="1"/>
          </p:cNvPicPr>
          <p:nvPr/>
        </p:nvPicPr>
        <p:blipFill>
          <a:blip r:embed="rId2"/>
          <a:stretch>
            <a:fillRect/>
          </a:stretch>
        </p:blipFill>
        <p:spPr>
          <a:xfrm>
            <a:off x="1309733" y="132700"/>
            <a:ext cx="9920495" cy="65433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018CF435-78AB-7A64-D4E7-7F61D4187C6D}"/>
              </a:ext>
            </a:extLst>
          </p:cNvPr>
          <p:cNvSpPr txBox="1"/>
          <p:nvPr/>
        </p:nvSpPr>
        <p:spPr>
          <a:xfrm>
            <a:off x="5508729" y="2945574"/>
            <a:ext cx="418568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ctr">
              <a:buFont typeface="Wingdings" panose="05000000000000000000" pitchFamily="2" charset="2"/>
              <a:buChar char="ü"/>
            </a:pPr>
            <a:r>
              <a:rPr lang="es-PE" dirty="0"/>
              <a:t>Nombre del servidor: (local) o . (punto)</a:t>
            </a:r>
          </a:p>
        </p:txBody>
      </p:sp>
      <p:sp>
        <p:nvSpPr>
          <p:cNvPr id="5" name="CuadroTexto 4">
            <a:extLst>
              <a:ext uri="{FF2B5EF4-FFF2-40B4-BE49-F238E27FC236}">
                <a16:creationId xmlns:a16="http://schemas.microsoft.com/office/drawing/2014/main" id="{8A76B5E7-17A8-1464-1CBE-50330F0E5A0F}"/>
              </a:ext>
            </a:extLst>
          </p:cNvPr>
          <p:cNvSpPr txBox="1"/>
          <p:nvPr/>
        </p:nvSpPr>
        <p:spPr>
          <a:xfrm>
            <a:off x="4835505" y="4482889"/>
            <a:ext cx="442390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ctr">
              <a:buFont typeface="Wingdings" panose="05000000000000000000" pitchFamily="2" charset="2"/>
              <a:buChar char="ü"/>
            </a:pPr>
            <a:r>
              <a:rPr lang="es-PE" dirty="0"/>
              <a:t>Seleccionar la autenticación de SQL Server</a:t>
            </a:r>
          </a:p>
        </p:txBody>
      </p:sp>
    </p:spTree>
    <p:extLst>
      <p:ext uri="{BB962C8B-B14F-4D97-AF65-F5344CB8AC3E}">
        <p14:creationId xmlns:p14="http://schemas.microsoft.com/office/powerpoint/2010/main" val="1938845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14A0B9A-8D73-7634-16B8-E1BC964A44D4}"/>
              </a:ext>
            </a:extLst>
          </p:cNvPr>
          <p:cNvPicPr>
            <a:picLocks noChangeAspect="1"/>
          </p:cNvPicPr>
          <p:nvPr/>
        </p:nvPicPr>
        <p:blipFill>
          <a:blip r:embed="rId2"/>
          <a:stretch>
            <a:fillRect/>
          </a:stretch>
        </p:blipFill>
        <p:spPr>
          <a:xfrm>
            <a:off x="1258641" y="136402"/>
            <a:ext cx="9944979" cy="65674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87F5E44B-C01C-406C-C295-FC6EC6FB262B}"/>
              </a:ext>
            </a:extLst>
          </p:cNvPr>
          <p:cNvSpPr txBox="1"/>
          <p:nvPr/>
        </p:nvSpPr>
        <p:spPr>
          <a:xfrm>
            <a:off x="5490970" y="3993138"/>
            <a:ext cx="483375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ctr">
              <a:buFont typeface="Wingdings" panose="05000000000000000000" pitchFamily="2" charset="2"/>
              <a:buChar char="ü"/>
            </a:pPr>
            <a:r>
              <a:rPr lang="es-PE" dirty="0"/>
              <a:t>En Login, digitar: sa (Sistema Administrativo)</a:t>
            </a:r>
          </a:p>
        </p:txBody>
      </p:sp>
      <p:sp>
        <p:nvSpPr>
          <p:cNvPr id="5" name="CuadroTexto 4">
            <a:extLst>
              <a:ext uri="{FF2B5EF4-FFF2-40B4-BE49-F238E27FC236}">
                <a16:creationId xmlns:a16="http://schemas.microsoft.com/office/drawing/2014/main" id="{7143D834-7648-F858-F08F-541E785CE27A}"/>
              </a:ext>
            </a:extLst>
          </p:cNvPr>
          <p:cNvSpPr txBox="1"/>
          <p:nvPr/>
        </p:nvSpPr>
        <p:spPr>
          <a:xfrm>
            <a:off x="5572349" y="4509522"/>
            <a:ext cx="291470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ctr">
              <a:buFont typeface="Wingdings" panose="05000000000000000000" pitchFamily="2" charset="2"/>
              <a:buChar char="ü"/>
            </a:pPr>
            <a:r>
              <a:rPr lang="es-PE" dirty="0"/>
              <a:t>Digitar la contraseña: 123</a:t>
            </a:r>
          </a:p>
        </p:txBody>
      </p:sp>
      <p:sp>
        <p:nvSpPr>
          <p:cNvPr id="6" name="CuadroTexto 5">
            <a:extLst>
              <a:ext uri="{FF2B5EF4-FFF2-40B4-BE49-F238E27FC236}">
                <a16:creationId xmlns:a16="http://schemas.microsoft.com/office/drawing/2014/main" id="{61EC61E4-C51C-D395-5BD0-67669EB2DDB6}"/>
              </a:ext>
            </a:extLst>
          </p:cNvPr>
          <p:cNvSpPr txBox="1"/>
          <p:nvPr/>
        </p:nvSpPr>
        <p:spPr>
          <a:xfrm>
            <a:off x="1756432" y="5568785"/>
            <a:ext cx="392527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ctr">
              <a:buFont typeface="Wingdings" panose="05000000000000000000" pitchFamily="2" charset="2"/>
              <a:buChar char="ü"/>
            </a:pPr>
            <a:r>
              <a:rPr lang="es-PE" dirty="0"/>
              <a:t>Clic en el botón: Connect (Conectar)</a:t>
            </a:r>
          </a:p>
        </p:txBody>
      </p:sp>
    </p:spTree>
    <p:extLst>
      <p:ext uri="{BB962C8B-B14F-4D97-AF65-F5344CB8AC3E}">
        <p14:creationId xmlns:p14="http://schemas.microsoft.com/office/powerpoint/2010/main" val="3047345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6947902-D4AC-0AEF-F579-97E5E4AAB56B}"/>
              </a:ext>
            </a:extLst>
          </p:cNvPr>
          <p:cNvPicPr>
            <a:picLocks noChangeAspect="1"/>
          </p:cNvPicPr>
          <p:nvPr/>
        </p:nvPicPr>
        <p:blipFill>
          <a:blip r:embed="rId2"/>
          <a:stretch>
            <a:fillRect/>
          </a:stretch>
        </p:blipFill>
        <p:spPr>
          <a:xfrm>
            <a:off x="128864" y="82395"/>
            <a:ext cx="3331002" cy="11604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E7C54FD5-0600-D978-6AD0-C374DB39F25C}"/>
              </a:ext>
            </a:extLst>
          </p:cNvPr>
          <p:cNvSpPr txBox="1"/>
          <p:nvPr/>
        </p:nvSpPr>
        <p:spPr>
          <a:xfrm>
            <a:off x="1065326" y="1112195"/>
            <a:ext cx="242360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el icono: New Query (Nueva Consulta)</a:t>
            </a:r>
          </a:p>
        </p:txBody>
      </p:sp>
      <p:pic>
        <p:nvPicPr>
          <p:cNvPr id="5" name="Imagen 4">
            <a:extLst>
              <a:ext uri="{FF2B5EF4-FFF2-40B4-BE49-F238E27FC236}">
                <a16:creationId xmlns:a16="http://schemas.microsoft.com/office/drawing/2014/main" id="{EBDD656B-7144-180F-1288-7FF45AC7D356}"/>
              </a:ext>
            </a:extLst>
          </p:cNvPr>
          <p:cNvPicPr>
            <a:picLocks noChangeAspect="1"/>
          </p:cNvPicPr>
          <p:nvPr/>
        </p:nvPicPr>
        <p:blipFill>
          <a:blip r:embed="rId3"/>
          <a:stretch>
            <a:fillRect/>
          </a:stretch>
        </p:blipFill>
        <p:spPr>
          <a:xfrm>
            <a:off x="128864" y="1882018"/>
            <a:ext cx="3380033" cy="11604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a:extLst>
              <a:ext uri="{FF2B5EF4-FFF2-40B4-BE49-F238E27FC236}">
                <a16:creationId xmlns:a16="http://schemas.microsoft.com/office/drawing/2014/main" id="{69828C8C-9DF6-E826-3645-88374F0F9DE5}"/>
              </a:ext>
            </a:extLst>
          </p:cNvPr>
          <p:cNvSpPr txBox="1"/>
          <p:nvPr/>
        </p:nvSpPr>
        <p:spPr>
          <a:xfrm>
            <a:off x="1212548" y="2595040"/>
            <a:ext cx="212915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Activar la base de datos: Northwind</a:t>
            </a:r>
          </a:p>
        </p:txBody>
      </p:sp>
      <p:pic>
        <p:nvPicPr>
          <p:cNvPr id="8" name="Imagen 7">
            <a:extLst>
              <a:ext uri="{FF2B5EF4-FFF2-40B4-BE49-F238E27FC236}">
                <a16:creationId xmlns:a16="http://schemas.microsoft.com/office/drawing/2014/main" id="{0AF5D281-CED5-DDEF-EF2F-FD408436199E}"/>
              </a:ext>
            </a:extLst>
          </p:cNvPr>
          <p:cNvPicPr>
            <a:picLocks noChangeAspect="1"/>
          </p:cNvPicPr>
          <p:nvPr/>
        </p:nvPicPr>
        <p:blipFill>
          <a:blip r:embed="rId4"/>
          <a:stretch>
            <a:fillRect/>
          </a:stretch>
        </p:blipFill>
        <p:spPr>
          <a:xfrm>
            <a:off x="3661634" y="82395"/>
            <a:ext cx="8358732" cy="66646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uadroTexto 8">
            <a:extLst>
              <a:ext uri="{FF2B5EF4-FFF2-40B4-BE49-F238E27FC236}">
                <a16:creationId xmlns:a16="http://schemas.microsoft.com/office/drawing/2014/main" id="{A0FC398A-EBDE-274E-1A29-23ED73DA66F2}"/>
              </a:ext>
            </a:extLst>
          </p:cNvPr>
          <p:cNvSpPr txBox="1"/>
          <p:nvPr/>
        </p:nvSpPr>
        <p:spPr>
          <a:xfrm>
            <a:off x="8353886" y="1726754"/>
            <a:ext cx="322259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Se ejecuta la siguiente consulta de las tres tablas relacionadas</a:t>
            </a:r>
          </a:p>
        </p:txBody>
      </p:sp>
    </p:spTree>
    <p:extLst>
      <p:ext uri="{BB962C8B-B14F-4D97-AF65-F5344CB8AC3E}">
        <p14:creationId xmlns:p14="http://schemas.microsoft.com/office/powerpoint/2010/main" val="329524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3649824-6C6D-8560-2CC9-685D342A61EA}"/>
              </a:ext>
            </a:extLst>
          </p:cNvPr>
          <p:cNvPicPr>
            <a:picLocks noChangeAspect="1"/>
          </p:cNvPicPr>
          <p:nvPr/>
        </p:nvPicPr>
        <p:blipFill>
          <a:blip r:embed="rId2"/>
          <a:stretch>
            <a:fillRect/>
          </a:stretch>
        </p:blipFill>
        <p:spPr>
          <a:xfrm>
            <a:off x="168676" y="115410"/>
            <a:ext cx="11807301" cy="66049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uadroTexto 7">
            <a:extLst>
              <a:ext uri="{FF2B5EF4-FFF2-40B4-BE49-F238E27FC236}">
                <a16:creationId xmlns:a16="http://schemas.microsoft.com/office/drawing/2014/main" id="{09E19C68-B943-B706-9AD8-F76E01B3EA23}"/>
              </a:ext>
            </a:extLst>
          </p:cNvPr>
          <p:cNvSpPr txBox="1"/>
          <p:nvPr/>
        </p:nvSpPr>
        <p:spPr>
          <a:xfrm>
            <a:off x="5166803" y="457245"/>
            <a:ext cx="408373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Grabar el script, hacia la carpeta: Data03</a:t>
            </a:r>
          </a:p>
        </p:txBody>
      </p:sp>
      <p:sp>
        <p:nvSpPr>
          <p:cNvPr id="9" name="CuadroTexto 8">
            <a:extLst>
              <a:ext uri="{FF2B5EF4-FFF2-40B4-BE49-F238E27FC236}">
                <a16:creationId xmlns:a16="http://schemas.microsoft.com/office/drawing/2014/main" id="{8BFEB017-8279-CC23-EC82-ECCBEAFA0350}"/>
              </a:ext>
            </a:extLst>
          </p:cNvPr>
          <p:cNvSpPr txBox="1"/>
          <p:nvPr/>
        </p:nvSpPr>
        <p:spPr>
          <a:xfrm>
            <a:off x="356582" y="5190525"/>
            <a:ext cx="408373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Nombre de la consulta: scriptconsulta03</a:t>
            </a:r>
          </a:p>
        </p:txBody>
      </p:sp>
      <p:sp>
        <p:nvSpPr>
          <p:cNvPr id="10" name="CuadroTexto 9">
            <a:extLst>
              <a:ext uri="{FF2B5EF4-FFF2-40B4-BE49-F238E27FC236}">
                <a16:creationId xmlns:a16="http://schemas.microsoft.com/office/drawing/2014/main" id="{3EBDB3AA-2DA7-4274-0E6A-DC3995922BC3}"/>
              </a:ext>
            </a:extLst>
          </p:cNvPr>
          <p:cNvSpPr txBox="1"/>
          <p:nvPr/>
        </p:nvSpPr>
        <p:spPr>
          <a:xfrm>
            <a:off x="7732450" y="5919973"/>
            <a:ext cx="314565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el botón: Save (Guardar)</a:t>
            </a:r>
          </a:p>
        </p:txBody>
      </p:sp>
    </p:spTree>
    <p:extLst>
      <p:ext uri="{BB962C8B-B14F-4D97-AF65-F5344CB8AC3E}">
        <p14:creationId xmlns:p14="http://schemas.microsoft.com/office/powerpoint/2010/main" val="4172791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95C72B7-B381-65FD-9610-436C2841FC1E}"/>
              </a:ext>
            </a:extLst>
          </p:cNvPr>
          <p:cNvSpPr txBox="1"/>
          <p:nvPr/>
        </p:nvSpPr>
        <p:spPr>
          <a:xfrm>
            <a:off x="53263" y="43205"/>
            <a:ext cx="3968319" cy="369332"/>
          </a:xfrm>
          <a:prstGeom prst="rect">
            <a:avLst/>
          </a:prstGeom>
          <a:noFill/>
        </p:spPr>
        <p:txBody>
          <a:bodyPr wrap="square" rtlCol="0">
            <a:spAutoFit/>
          </a:bodyPr>
          <a:lstStyle/>
          <a:p>
            <a:pPr marL="285750" indent="-285750">
              <a:buFont typeface="Wingdings" panose="05000000000000000000" pitchFamily="2" charset="2"/>
              <a:buChar char="ü"/>
            </a:pPr>
            <a:r>
              <a:rPr lang="es-PE" dirty="0"/>
              <a:t>Abrir el programa: Visual Studio 2022 </a:t>
            </a:r>
          </a:p>
        </p:txBody>
      </p:sp>
      <p:pic>
        <p:nvPicPr>
          <p:cNvPr id="4" name="Imagen 3">
            <a:extLst>
              <a:ext uri="{FF2B5EF4-FFF2-40B4-BE49-F238E27FC236}">
                <a16:creationId xmlns:a16="http://schemas.microsoft.com/office/drawing/2014/main" id="{591B029B-6DDF-2820-2081-E106E1AA2A81}"/>
              </a:ext>
            </a:extLst>
          </p:cNvPr>
          <p:cNvPicPr>
            <a:picLocks noChangeAspect="1"/>
          </p:cNvPicPr>
          <p:nvPr/>
        </p:nvPicPr>
        <p:blipFill>
          <a:blip r:embed="rId2"/>
          <a:stretch>
            <a:fillRect/>
          </a:stretch>
        </p:blipFill>
        <p:spPr>
          <a:xfrm>
            <a:off x="743088" y="481426"/>
            <a:ext cx="10993192" cy="62375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1231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E6FC160-BE5E-FE8F-062D-1ABFBA9A503C}"/>
              </a:ext>
            </a:extLst>
          </p:cNvPr>
          <p:cNvPicPr>
            <a:picLocks noChangeAspect="1"/>
          </p:cNvPicPr>
          <p:nvPr/>
        </p:nvPicPr>
        <p:blipFill>
          <a:blip r:embed="rId2"/>
          <a:stretch>
            <a:fillRect/>
          </a:stretch>
        </p:blipFill>
        <p:spPr>
          <a:xfrm>
            <a:off x="976452" y="117720"/>
            <a:ext cx="10067370" cy="65848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B05D4587-A7F8-B024-C995-7870036338AA}"/>
              </a:ext>
            </a:extLst>
          </p:cNvPr>
          <p:cNvSpPr txBox="1"/>
          <p:nvPr/>
        </p:nvSpPr>
        <p:spPr>
          <a:xfrm>
            <a:off x="6640497" y="5564606"/>
            <a:ext cx="290299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Continuar sin código</a:t>
            </a:r>
          </a:p>
        </p:txBody>
      </p:sp>
    </p:spTree>
    <p:extLst>
      <p:ext uri="{BB962C8B-B14F-4D97-AF65-F5344CB8AC3E}">
        <p14:creationId xmlns:p14="http://schemas.microsoft.com/office/powerpoint/2010/main" val="32220530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4884</TotalTime>
  <Words>813</Words>
  <Application>Microsoft Office PowerPoint</Application>
  <PresentationFormat>Panorámica</PresentationFormat>
  <Paragraphs>99</Paragraphs>
  <Slides>35</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35</vt:i4>
      </vt:variant>
    </vt:vector>
  </HeadingPairs>
  <TitlesOfParts>
    <vt:vector size="44" baseType="lpstr">
      <vt:lpstr>Arial</vt:lpstr>
      <vt:lpstr>Calibri</vt:lpstr>
      <vt:lpstr>Calibri Light</vt:lpstr>
      <vt:lpstr>Cascadia Mono</vt:lpstr>
      <vt:lpstr>Söhne</vt:lpstr>
      <vt:lpstr>Söhne Mono</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Windows User</dc:creator>
  <cp:lastModifiedBy>christian loza</cp:lastModifiedBy>
  <cp:revision>1182</cp:revision>
  <dcterms:created xsi:type="dcterms:W3CDTF">2019-07-10T17:30:38Z</dcterms:created>
  <dcterms:modified xsi:type="dcterms:W3CDTF">2023-08-31T06:01:10Z</dcterms:modified>
</cp:coreProperties>
</file>