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66" r:id="rId2"/>
    <p:sldId id="322" r:id="rId3"/>
    <p:sldId id="315" r:id="rId4"/>
    <p:sldId id="267" r:id="rId5"/>
    <p:sldId id="260" r:id="rId6"/>
    <p:sldId id="261" r:id="rId7"/>
    <p:sldId id="262" r:id="rId8"/>
    <p:sldId id="263" r:id="rId9"/>
    <p:sldId id="268" r:id="rId10"/>
    <p:sldId id="269" r:id="rId11"/>
    <p:sldId id="270" r:id="rId12"/>
    <p:sldId id="271" r:id="rId13"/>
    <p:sldId id="272" r:id="rId14"/>
    <p:sldId id="273" r:id="rId15"/>
    <p:sldId id="354" r:id="rId16"/>
    <p:sldId id="355" r:id="rId17"/>
    <p:sldId id="314" r:id="rId18"/>
    <p:sldId id="327" r:id="rId19"/>
    <p:sldId id="353" r:id="rId20"/>
    <p:sldId id="356" r:id="rId21"/>
    <p:sldId id="357" r:id="rId22"/>
    <p:sldId id="358" r:id="rId23"/>
    <p:sldId id="359" r:id="rId24"/>
    <p:sldId id="360" r:id="rId25"/>
    <p:sldId id="361" r:id="rId26"/>
    <p:sldId id="362" r:id="rId27"/>
    <p:sldId id="363" r:id="rId28"/>
    <p:sldId id="364" r:id="rId29"/>
    <p:sldId id="365" r:id="rId30"/>
    <p:sldId id="366" r:id="rId31"/>
    <p:sldId id="367" r:id="rId32"/>
    <p:sldId id="370" r:id="rId33"/>
    <p:sldId id="368" r:id="rId34"/>
    <p:sldId id="369" r:id="rId35"/>
    <p:sldId id="371" r:id="rId36"/>
    <p:sldId id="387" r:id="rId37"/>
    <p:sldId id="385" r:id="rId38"/>
    <p:sldId id="388" r:id="rId39"/>
    <p:sldId id="386" r:id="rId40"/>
    <p:sldId id="373" r:id="rId41"/>
    <p:sldId id="374" r:id="rId42"/>
    <p:sldId id="375" r:id="rId43"/>
    <p:sldId id="376" r:id="rId44"/>
    <p:sldId id="377" r:id="rId45"/>
    <p:sldId id="378" r:id="rId46"/>
    <p:sldId id="389" r:id="rId47"/>
    <p:sldId id="390" r:id="rId48"/>
    <p:sldId id="391" r:id="rId49"/>
    <p:sldId id="392" r:id="rId50"/>
    <p:sldId id="393" r:id="rId51"/>
    <p:sldId id="381" r:id="rId52"/>
    <p:sldId id="382" r:id="rId53"/>
    <p:sldId id="383" r:id="rId5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94660"/>
  </p:normalViewPr>
  <p:slideViewPr>
    <p:cSldViewPr snapToGrid="0">
      <p:cViewPr varScale="1">
        <p:scale>
          <a:sx n="108" d="100"/>
          <a:sy n="108" d="100"/>
        </p:scale>
        <p:origin x="22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29A7A8-D3CB-433C-A60F-88A7F98A76FC}" type="datetimeFigureOut">
              <a:rPr lang="es-PE" smtClean="0"/>
              <a:t>3/09/2023</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2A1DA4-D327-4F73-BA68-30977745EDCF}" type="slidenum">
              <a:rPr lang="es-PE" smtClean="0"/>
              <a:t>‹Nº›</a:t>
            </a:fld>
            <a:endParaRPr lang="es-PE"/>
          </a:p>
        </p:txBody>
      </p:sp>
    </p:spTree>
    <p:extLst>
      <p:ext uri="{BB962C8B-B14F-4D97-AF65-F5344CB8AC3E}">
        <p14:creationId xmlns:p14="http://schemas.microsoft.com/office/powerpoint/2010/main" val="561443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B71D8A-D8B8-4490-943A-1DEC423583D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BB53BBB-AFEC-4162-9980-222F5973EE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D43DCAB-81C2-482E-8A1C-60E1C2681E66}"/>
              </a:ext>
            </a:extLst>
          </p:cNvPr>
          <p:cNvSpPr>
            <a:spLocks noGrp="1"/>
          </p:cNvSpPr>
          <p:nvPr>
            <p:ph type="dt" sz="half" idx="10"/>
          </p:nvPr>
        </p:nvSpPr>
        <p:spPr/>
        <p:txBody>
          <a:bodyPr/>
          <a:lstStyle/>
          <a:p>
            <a:fld id="{93576F64-078F-4EF1-9AEF-622A81BABF76}" type="datetimeFigureOut">
              <a:rPr lang="es-ES" smtClean="0"/>
              <a:t>03/09/2023</a:t>
            </a:fld>
            <a:endParaRPr lang="es-ES"/>
          </a:p>
        </p:txBody>
      </p:sp>
      <p:sp>
        <p:nvSpPr>
          <p:cNvPr id="5" name="Marcador de pie de página 4">
            <a:extLst>
              <a:ext uri="{FF2B5EF4-FFF2-40B4-BE49-F238E27FC236}">
                <a16:creationId xmlns:a16="http://schemas.microsoft.com/office/drawing/2014/main" id="{86CE6601-3A71-4764-8715-EE06516E24E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AF7B895-526A-4EBB-B667-3E3C1FBCBCEB}"/>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232243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5F95E-E9AB-4966-950D-7B8410A52C0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2164CF2-FCE8-4714-A2EF-10B78A11FC0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37F5681-AE36-441C-80FE-073A8B983313}"/>
              </a:ext>
            </a:extLst>
          </p:cNvPr>
          <p:cNvSpPr>
            <a:spLocks noGrp="1"/>
          </p:cNvSpPr>
          <p:nvPr>
            <p:ph type="dt" sz="half" idx="10"/>
          </p:nvPr>
        </p:nvSpPr>
        <p:spPr/>
        <p:txBody>
          <a:bodyPr/>
          <a:lstStyle/>
          <a:p>
            <a:fld id="{93576F64-078F-4EF1-9AEF-622A81BABF76}" type="datetimeFigureOut">
              <a:rPr lang="es-ES" smtClean="0"/>
              <a:t>03/09/2023</a:t>
            </a:fld>
            <a:endParaRPr lang="es-ES"/>
          </a:p>
        </p:txBody>
      </p:sp>
      <p:sp>
        <p:nvSpPr>
          <p:cNvPr id="5" name="Marcador de pie de página 4">
            <a:extLst>
              <a:ext uri="{FF2B5EF4-FFF2-40B4-BE49-F238E27FC236}">
                <a16:creationId xmlns:a16="http://schemas.microsoft.com/office/drawing/2014/main" id="{3020F98B-693B-40C2-A873-36CCEB0B7A2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26BB5A2-608B-473C-A2CF-CA8E6FCDB262}"/>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92460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D46B1F4-2846-4A0F-BECA-C1FA470141D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8BED728-7419-427F-8BA3-B849F0EE509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7A42526-3AC6-42D0-8353-9DDF9C6E6FF2}"/>
              </a:ext>
            </a:extLst>
          </p:cNvPr>
          <p:cNvSpPr>
            <a:spLocks noGrp="1"/>
          </p:cNvSpPr>
          <p:nvPr>
            <p:ph type="dt" sz="half" idx="10"/>
          </p:nvPr>
        </p:nvSpPr>
        <p:spPr/>
        <p:txBody>
          <a:bodyPr/>
          <a:lstStyle/>
          <a:p>
            <a:fld id="{93576F64-078F-4EF1-9AEF-622A81BABF76}" type="datetimeFigureOut">
              <a:rPr lang="es-ES" smtClean="0"/>
              <a:t>03/09/2023</a:t>
            </a:fld>
            <a:endParaRPr lang="es-ES"/>
          </a:p>
        </p:txBody>
      </p:sp>
      <p:sp>
        <p:nvSpPr>
          <p:cNvPr id="5" name="Marcador de pie de página 4">
            <a:extLst>
              <a:ext uri="{FF2B5EF4-FFF2-40B4-BE49-F238E27FC236}">
                <a16:creationId xmlns:a16="http://schemas.microsoft.com/office/drawing/2014/main" id="{BC1AFF4A-4BDA-4D7D-9F39-D3CF6440255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D35768D-7A35-46BF-9734-B3C76C9196C7}"/>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12396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F8B349-8543-4EC8-9356-2C120C3C4F6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3F42EBB-6EA5-49BF-8AF1-1B851284270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31954D9-D611-48B3-9039-F027F9BDC2E0}"/>
              </a:ext>
            </a:extLst>
          </p:cNvPr>
          <p:cNvSpPr>
            <a:spLocks noGrp="1"/>
          </p:cNvSpPr>
          <p:nvPr>
            <p:ph type="dt" sz="half" idx="10"/>
          </p:nvPr>
        </p:nvSpPr>
        <p:spPr/>
        <p:txBody>
          <a:bodyPr/>
          <a:lstStyle/>
          <a:p>
            <a:fld id="{93576F64-078F-4EF1-9AEF-622A81BABF76}" type="datetimeFigureOut">
              <a:rPr lang="es-ES" smtClean="0"/>
              <a:t>03/09/2023</a:t>
            </a:fld>
            <a:endParaRPr lang="es-ES"/>
          </a:p>
        </p:txBody>
      </p:sp>
      <p:sp>
        <p:nvSpPr>
          <p:cNvPr id="5" name="Marcador de pie de página 4">
            <a:extLst>
              <a:ext uri="{FF2B5EF4-FFF2-40B4-BE49-F238E27FC236}">
                <a16:creationId xmlns:a16="http://schemas.microsoft.com/office/drawing/2014/main" id="{486E70C3-5B91-4E88-8111-4D5CE739220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CFF2C37-D2D9-413A-86D0-44AFE818EC7C}"/>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85817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50B59D-7BF0-410C-A6F5-A6C3A0CC16D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55BCADC-840B-4BCC-BCD4-C26E831537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C83F35A-E3E1-42B7-84E3-6D3662648746}"/>
              </a:ext>
            </a:extLst>
          </p:cNvPr>
          <p:cNvSpPr>
            <a:spLocks noGrp="1"/>
          </p:cNvSpPr>
          <p:nvPr>
            <p:ph type="dt" sz="half" idx="10"/>
          </p:nvPr>
        </p:nvSpPr>
        <p:spPr/>
        <p:txBody>
          <a:bodyPr/>
          <a:lstStyle/>
          <a:p>
            <a:fld id="{93576F64-078F-4EF1-9AEF-622A81BABF76}" type="datetimeFigureOut">
              <a:rPr lang="es-ES" smtClean="0"/>
              <a:t>03/09/2023</a:t>
            </a:fld>
            <a:endParaRPr lang="es-ES"/>
          </a:p>
        </p:txBody>
      </p:sp>
      <p:sp>
        <p:nvSpPr>
          <p:cNvPr id="5" name="Marcador de pie de página 4">
            <a:extLst>
              <a:ext uri="{FF2B5EF4-FFF2-40B4-BE49-F238E27FC236}">
                <a16:creationId xmlns:a16="http://schemas.microsoft.com/office/drawing/2014/main" id="{E9819BED-CCAC-42BC-9ACF-8CFFBEF8573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CBAEB0D-A87D-4E63-9B47-C6A2D436C5A2}"/>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4184730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952DF5-4AE5-4076-84E5-9FF62B9E7BC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3FD8F24-9364-49D6-B4D6-47745152C21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F07E408-0B7C-4EEC-8BD0-5838A5B8D58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5596BF6-BBFC-4CA5-9510-37ED9CD97D12}"/>
              </a:ext>
            </a:extLst>
          </p:cNvPr>
          <p:cNvSpPr>
            <a:spLocks noGrp="1"/>
          </p:cNvSpPr>
          <p:nvPr>
            <p:ph type="dt" sz="half" idx="10"/>
          </p:nvPr>
        </p:nvSpPr>
        <p:spPr/>
        <p:txBody>
          <a:bodyPr/>
          <a:lstStyle/>
          <a:p>
            <a:fld id="{93576F64-078F-4EF1-9AEF-622A81BABF76}" type="datetimeFigureOut">
              <a:rPr lang="es-ES" smtClean="0"/>
              <a:t>03/09/2023</a:t>
            </a:fld>
            <a:endParaRPr lang="es-ES"/>
          </a:p>
        </p:txBody>
      </p:sp>
      <p:sp>
        <p:nvSpPr>
          <p:cNvPr id="6" name="Marcador de pie de página 5">
            <a:extLst>
              <a:ext uri="{FF2B5EF4-FFF2-40B4-BE49-F238E27FC236}">
                <a16:creationId xmlns:a16="http://schemas.microsoft.com/office/drawing/2014/main" id="{354A5A24-E843-4E58-A1A8-7733F8854C0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81AE0D5-CFFC-4444-9831-F72AFB818608}"/>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36930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0AC4BF-85E5-4413-90F0-4C6320E5D36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3F91FE6-34FD-4917-B51E-0AB8E4DDED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617208C-D579-45A5-8C81-4EEA28CE3F6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6516A1B3-F3D2-4E74-A522-60701BA0FF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B567C01-7C1F-4D3F-AB31-0DC74EBB79E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692021F3-3860-4467-9A5F-2247D39E9652}"/>
              </a:ext>
            </a:extLst>
          </p:cNvPr>
          <p:cNvSpPr>
            <a:spLocks noGrp="1"/>
          </p:cNvSpPr>
          <p:nvPr>
            <p:ph type="dt" sz="half" idx="10"/>
          </p:nvPr>
        </p:nvSpPr>
        <p:spPr/>
        <p:txBody>
          <a:bodyPr/>
          <a:lstStyle/>
          <a:p>
            <a:fld id="{93576F64-078F-4EF1-9AEF-622A81BABF76}" type="datetimeFigureOut">
              <a:rPr lang="es-ES" smtClean="0"/>
              <a:t>03/09/2023</a:t>
            </a:fld>
            <a:endParaRPr lang="es-ES"/>
          </a:p>
        </p:txBody>
      </p:sp>
      <p:sp>
        <p:nvSpPr>
          <p:cNvPr id="8" name="Marcador de pie de página 7">
            <a:extLst>
              <a:ext uri="{FF2B5EF4-FFF2-40B4-BE49-F238E27FC236}">
                <a16:creationId xmlns:a16="http://schemas.microsoft.com/office/drawing/2014/main" id="{4BF6FECA-416A-4E8E-84F7-0A91599A4E0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A618DCB-53F8-4829-BD7F-643442C94FD5}"/>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951933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137A66-AC36-400E-8D1D-B2F29DDC9F2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31FE4DD-B57B-47E4-89D7-F67D4C9876CB}"/>
              </a:ext>
            </a:extLst>
          </p:cNvPr>
          <p:cNvSpPr>
            <a:spLocks noGrp="1"/>
          </p:cNvSpPr>
          <p:nvPr>
            <p:ph type="dt" sz="half" idx="10"/>
          </p:nvPr>
        </p:nvSpPr>
        <p:spPr/>
        <p:txBody>
          <a:bodyPr/>
          <a:lstStyle/>
          <a:p>
            <a:fld id="{93576F64-078F-4EF1-9AEF-622A81BABF76}" type="datetimeFigureOut">
              <a:rPr lang="es-ES" smtClean="0"/>
              <a:t>03/09/2023</a:t>
            </a:fld>
            <a:endParaRPr lang="es-ES"/>
          </a:p>
        </p:txBody>
      </p:sp>
      <p:sp>
        <p:nvSpPr>
          <p:cNvPr id="4" name="Marcador de pie de página 3">
            <a:extLst>
              <a:ext uri="{FF2B5EF4-FFF2-40B4-BE49-F238E27FC236}">
                <a16:creationId xmlns:a16="http://schemas.microsoft.com/office/drawing/2014/main" id="{87ED71E9-6B09-44E1-99F6-2A8C586DB72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34EC71B-E786-402F-8D89-56527F713D80}"/>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4013644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6740327-4E37-4CF6-8877-CC95D5774436}"/>
              </a:ext>
            </a:extLst>
          </p:cNvPr>
          <p:cNvSpPr>
            <a:spLocks noGrp="1"/>
          </p:cNvSpPr>
          <p:nvPr>
            <p:ph type="dt" sz="half" idx="10"/>
          </p:nvPr>
        </p:nvSpPr>
        <p:spPr/>
        <p:txBody>
          <a:bodyPr/>
          <a:lstStyle/>
          <a:p>
            <a:fld id="{93576F64-078F-4EF1-9AEF-622A81BABF76}" type="datetimeFigureOut">
              <a:rPr lang="es-ES" smtClean="0"/>
              <a:t>03/09/2023</a:t>
            </a:fld>
            <a:endParaRPr lang="es-ES"/>
          </a:p>
        </p:txBody>
      </p:sp>
      <p:sp>
        <p:nvSpPr>
          <p:cNvPr id="3" name="Marcador de pie de página 2">
            <a:extLst>
              <a:ext uri="{FF2B5EF4-FFF2-40B4-BE49-F238E27FC236}">
                <a16:creationId xmlns:a16="http://schemas.microsoft.com/office/drawing/2014/main" id="{7D7EFDD7-A801-4121-A541-4460B6A41BC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5F4316B-1751-449D-92A1-DEEBF14BD2C4}"/>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72411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901C46-1EA9-497D-A5B6-07D2373F5DE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03162FA-54A6-4B47-B9C0-1CD1B82117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95A7F7D2-DD02-4ED4-BB8D-DCBD0ADD9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5A98BF8-C70A-440C-9ADC-99C55A0BCA0E}"/>
              </a:ext>
            </a:extLst>
          </p:cNvPr>
          <p:cNvSpPr>
            <a:spLocks noGrp="1"/>
          </p:cNvSpPr>
          <p:nvPr>
            <p:ph type="dt" sz="half" idx="10"/>
          </p:nvPr>
        </p:nvSpPr>
        <p:spPr/>
        <p:txBody>
          <a:bodyPr/>
          <a:lstStyle/>
          <a:p>
            <a:fld id="{93576F64-078F-4EF1-9AEF-622A81BABF76}" type="datetimeFigureOut">
              <a:rPr lang="es-ES" smtClean="0"/>
              <a:t>03/09/2023</a:t>
            </a:fld>
            <a:endParaRPr lang="es-ES"/>
          </a:p>
        </p:txBody>
      </p:sp>
      <p:sp>
        <p:nvSpPr>
          <p:cNvPr id="6" name="Marcador de pie de página 5">
            <a:extLst>
              <a:ext uri="{FF2B5EF4-FFF2-40B4-BE49-F238E27FC236}">
                <a16:creationId xmlns:a16="http://schemas.microsoft.com/office/drawing/2014/main" id="{8C4ADCE9-2308-43CD-B22D-BEA8F731EEC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8132C5B-D7AC-4633-B096-A1D3B528E85D}"/>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2368131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9C5F4F-4F56-4F43-8CC1-59A1DA3C0D9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2BB52ECF-6B56-49DC-A408-E7344A5A4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179ABE14-8536-43B7-8908-48287D93D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62F9C28-A8E4-4048-8636-8DAA139F5424}"/>
              </a:ext>
            </a:extLst>
          </p:cNvPr>
          <p:cNvSpPr>
            <a:spLocks noGrp="1"/>
          </p:cNvSpPr>
          <p:nvPr>
            <p:ph type="dt" sz="half" idx="10"/>
          </p:nvPr>
        </p:nvSpPr>
        <p:spPr/>
        <p:txBody>
          <a:bodyPr/>
          <a:lstStyle/>
          <a:p>
            <a:fld id="{93576F64-078F-4EF1-9AEF-622A81BABF76}" type="datetimeFigureOut">
              <a:rPr lang="es-ES" smtClean="0"/>
              <a:t>03/09/2023</a:t>
            </a:fld>
            <a:endParaRPr lang="es-ES"/>
          </a:p>
        </p:txBody>
      </p:sp>
      <p:sp>
        <p:nvSpPr>
          <p:cNvPr id="6" name="Marcador de pie de página 5">
            <a:extLst>
              <a:ext uri="{FF2B5EF4-FFF2-40B4-BE49-F238E27FC236}">
                <a16:creationId xmlns:a16="http://schemas.microsoft.com/office/drawing/2014/main" id="{2DCF6C7B-37CF-4CD4-9BE6-3D5D8982D61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FFB17C8-45B1-4489-A01F-691E07876A3C}"/>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87448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869F812-2B16-4AB8-8E51-D4C88D250D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FB6F59-0D43-4E6A-AC82-E201BEAB3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90C2C17-D549-45EE-8113-1FCB0A2D6D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76F64-078F-4EF1-9AEF-622A81BABF76}" type="datetimeFigureOut">
              <a:rPr lang="es-ES" smtClean="0"/>
              <a:t>03/09/2023</a:t>
            </a:fld>
            <a:endParaRPr lang="es-ES"/>
          </a:p>
        </p:txBody>
      </p:sp>
      <p:sp>
        <p:nvSpPr>
          <p:cNvPr id="5" name="Marcador de pie de página 4">
            <a:extLst>
              <a:ext uri="{FF2B5EF4-FFF2-40B4-BE49-F238E27FC236}">
                <a16:creationId xmlns:a16="http://schemas.microsoft.com/office/drawing/2014/main" id="{04987E9F-CA74-4A67-8ABC-D070B2AC0A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165FA88-449C-4345-820E-2DC6D64B8B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BBB123-49D2-4D1B-973A-8AC9091E1880}" type="slidenum">
              <a:rPr lang="es-ES" smtClean="0"/>
              <a:t>‹Nº›</a:t>
            </a:fld>
            <a:endParaRPr lang="es-ES"/>
          </a:p>
        </p:txBody>
      </p:sp>
    </p:spTree>
    <p:extLst>
      <p:ext uri="{BB962C8B-B14F-4D97-AF65-F5344CB8AC3E}">
        <p14:creationId xmlns:p14="http://schemas.microsoft.com/office/powerpoint/2010/main" val="439809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Fondo De Borde De Estilo De Pizarra De Vector | Fondos Plantilla AI  Descarga Gratuita - Pikbest | Pizarra fondo, Imágenes de pizarra, Diseño de  hojas membretadas">
            <a:extLst>
              <a:ext uri="{FF2B5EF4-FFF2-40B4-BE49-F238E27FC236}">
                <a16:creationId xmlns:a16="http://schemas.microsoft.com/office/drawing/2014/main" id="{FD613EB8-C64A-7EC5-A455-E6F742D6DB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44" t="1101" r="3087" b="6220"/>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9C349A08-885D-C6BC-C434-F2A69D17DFE4}"/>
              </a:ext>
            </a:extLst>
          </p:cNvPr>
          <p:cNvSpPr txBox="1"/>
          <p:nvPr/>
        </p:nvSpPr>
        <p:spPr>
          <a:xfrm>
            <a:off x="452761" y="361311"/>
            <a:ext cx="11026066" cy="1938992"/>
          </a:xfrm>
          <a:prstGeom prst="rect">
            <a:avLst/>
          </a:prstGeom>
          <a:noFill/>
        </p:spPr>
        <p:txBody>
          <a:bodyPr wrap="square">
            <a:spAutoFit/>
          </a:bodyPr>
          <a:lstStyle/>
          <a:p>
            <a:pPr algn="ctr"/>
            <a:r>
              <a:rPr lang="es-PE" sz="6000" b="1" dirty="0">
                <a:solidFill>
                  <a:schemeClr val="bg1"/>
                </a:solidFill>
                <a:effectLst>
                  <a:outerShdw blurRad="38100" dist="38100" dir="2700000" algn="tl">
                    <a:srgbClr val="000000">
                      <a:alpha val="43137"/>
                    </a:srgbClr>
                  </a:outerShdw>
                </a:effectLst>
                <a:latin typeface="Söhne Mono"/>
              </a:rPr>
              <a:t>DESPLAZAMIENTO DE REGISTROS CON TABLAS RELACIONADAS</a:t>
            </a:r>
            <a:endParaRPr lang="es-PE" sz="6000" dirty="0">
              <a:solidFill>
                <a:schemeClr val="bg1"/>
              </a:solidFill>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98571BDC-BB31-C627-9E55-E37A37FFDABB}"/>
              </a:ext>
            </a:extLst>
          </p:cNvPr>
          <p:cNvPicPr>
            <a:picLocks noChangeAspect="1"/>
          </p:cNvPicPr>
          <p:nvPr/>
        </p:nvPicPr>
        <p:blipFill>
          <a:blip r:embed="rId3"/>
          <a:stretch>
            <a:fillRect/>
          </a:stretch>
        </p:blipFill>
        <p:spPr>
          <a:xfrm>
            <a:off x="544501" y="2439652"/>
            <a:ext cx="5469889" cy="27449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Imagen 8">
            <a:extLst>
              <a:ext uri="{FF2B5EF4-FFF2-40B4-BE49-F238E27FC236}">
                <a16:creationId xmlns:a16="http://schemas.microsoft.com/office/drawing/2014/main" id="{E0D873F6-7219-3646-4B8F-148B4464059D}"/>
              </a:ext>
            </a:extLst>
          </p:cNvPr>
          <p:cNvPicPr>
            <a:picLocks noChangeAspect="1"/>
          </p:cNvPicPr>
          <p:nvPr/>
        </p:nvPicPr>
        <p:blipFill>
          <a:blip r:embed="rId4"/>
          <a:stretch>
            <a:fillRect/>
          </a:stretch>
        </p:blipFill>
        <p:spPr>
          <a:xfrm>
            <a:off x="6163332" y="2778712"/>
            <a:ext cx="5564069" cy="31059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03071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87D612E-1AAB-DF4E-3330-53CAB45AEEE0}"/>
              </a:ext>
            </a:extLst>
          </p:cNvPr>
          <p:cNvPicPr>
            <a:picLocks noChangeAspect="1"/>
          </p:cNvPicPr>
          <p:nvPr/>
        </p:nvPicPr>
        <p:blipFill>
          <a:blip r:embed="rId2"/>
          <a:stretch>
            <a:fillRect/>
          </a:stretch>
        </p:blipFill>
        <p:spPr>
          <a:xfrm>
            <a:off x="976452" y="117720"/>
            <a:ext cx="10067370" cy="65848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uadroTexto 2">
            <a:extLst>
              <a:ext uri="{FF2B5EF4-FFF2-40B4-BE49-F238E27FC236}">
                <a16:creationId xmlns:a16="http://schemas.microsoft.com/office/drawing/2014/main" id="{FDD1525E-53F3-DE7A-088A-465A9270AB15}"/>
              </a:ext>
            </a:extLst>
          </p:cNvPr>
          <p:cNvSpPr txBox="1"/>
          <p:nvPr/>
        </p:nvSpPr>
        <p:spPr>
          <a:xfrm>
            <a:off x="6640497" y="5564606"/>
            <a:ext cx="290299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Continuar sin código</a:t>
            </a:r>
          </a:p>
        </p:txBody>
      </p:sp>
    </p:spTree>
    <p:extLst>
      <p:ext uri="{BB962C8B-B14F-4D97-AF65-F5344CB8AC3E}">
        <p14:creationId xmlns:p14="http://schemas.microsoft.com/office/powerpoint/2010/main" val="3090714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081C52A-CAC7-EE70-E7F5-5A8FBB84A8FA}"/>
              </a:ext>
            </a:extLst>
          </p:cNvPr>
          <p:cNvPicPr>
            <a:picLocks noChangeAspect="1"/>
          </p:cNvPicPr>
          <p:nvPr/>
        </p:nvPicPr>
        <p:blipFill>
          <a:blip r:embed="rId2"/>
          <a:stretch>
            <a:fillRect/>
          </a:stretch>
        </p:blipFill>
        <p:spPr>
          <a:xfrm>
            <a:off x="168351" y="87665"/>
            <a:ext cx="11740591" cy="17588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uadroTexto 2">
            <a:extLst>
              <a:ext uri="{FF2B5EF4-FFF2-40B4-BE49-F238E27FC236}">
                <a16:creationId xmlns:a16="http://schemas.microsoft.com/office/drawing/2014/main" id="{33B94F5A-28E4-500E-6AC8-B614DE9A14CD}"/>
              </a:ext>
            </a:extLst>
          </p:cNvPr>
          <p:cNvSpPr txBox="1"/>
          <p:nvPr/>
        </p:nvSpPr>
        <p:spPr>
          <a:xfrm>
            <a:off x="1509204" y="78787"/>
            <a:ext cx="25567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la opción: Archivo</a:t>
            </a:r>
          </a:p>
        </p:txBody>
      </p:sp>
      <p:sp>
        <p:nvSpPr>
          <p:cNvPr id="4" name="CuadroTexto 3">
            <a:extLst>
              <a:ext uri="{FF2B5EF4-FFF2-40B4-BE49-F238E27FC236}">
                <a16:creationId xmlns:a16="http://schemas.microsoft.com/office/drawing/2014/main" id="{CC6A6A79-4585-9B60-78B6-FB216DEB2C2C}"/>
              </a:ext>
            </a:extLst>
          </p:cNvPr>
          <p:cNvSpPr txBox="1"/>
          <p:nvPr/>
        </p:nvSpPr>
        <p:spPr>
          <a:xfrm>
            <a:off x="230820" y="769127"/>
            <a:ext cx="25567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la opción: Nuevo</a:t>
            </a:r>
          </a:p>
        </p:txBody>
      </p:sp>
      <p:sp>
        <p:nvSpPr>
          <p:cNvPr id="5" name="CuadroTexto 4">
            <a:extLst>
              <a:ext uri="{FF2B5EF4-FFF2-40B4-BE49-F238E27FC236}">
                <a16:creationId xmlns:a16="http://schemas.microsoft.com/office/drawing/2014/main" id="{25796F40-68DC-6B70-1968-02A7B1E5F2B3}"/>
              </a:ext>
            </a:extLst>
          </p:cNvPr>
          <p:cNvSpPr txBox="1"/>
          <p:nvPr/>
        </p:nvSpPr>
        <p:spPr>
          <a:xfrm>
            <a:off x="7733930" y="448119"/>
            <a:ext cx="28393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la opción: Proyecto</a:t>
            </a:r>
          </a:p>
        </p:txBody>
      </p:sp>
      <p:pic>
        <p:nvPicPr>
          <p:cNvPr id="6" name="Imagen 5">
            <a:extLst>
              <a:ext uri="{FF2B5EF4-FFF2-40B4-BE49-F238E27FC236}">
                <a16:creationId xmlns:a16="http://schemas.microsoft.com/office/drawing/2014/main" id="{D3611D5A-7005-61C9-4AEF-9C012A552097}"/>
              </a:ext>
            </a:extLst>
          </p:cNvPr>
          <p:cNvPicPr>
            <a:picLocks noChangeAspect="1"/>
          </p:cNvPicPr>
          <p:nvPr/>
        </p:nvPicPr>
        <p:blipFill>
          <a:blip r:embed="rId3"/>
          <a:stretch>
            <a:fillRect/>
          </a:stretch>
        </p:blipFill>
        <p:spPr>
          <a:xfrm>
            <a:off x="2642866" y="1204539"/>
            <a:ext cx="8347726" cy="55569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CuadroTexto 6">
            <a:extLst>
              <a:ext uri="{FF2B5EF4-FFF2-40B4-BE49-F238E27FC236}">
                <a16:creationId xmlns:a16="http://schemas.microsoft.com/office/drawing/2014/main" id="{F5C21D2F-E8A6-BC26-B55C-6FF50F468378}"/>
              </a:ext>
            </a:extLst>
          </p:cNvPr>
          <p:cNvSpPr txBox="1"/>
          <p:nvPr/>
        </p:nvSpPr>
        <p:spPr>
          <a:xfrm>
            <a:off x="6329777" y="1468345"/>
            <a:ext cx="12532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Digitar: C#</a:t>
            </a:r>
          </a:p>
        </p:txBody>
      </p:sp>
      <p:sp>
        <p:nvSpPr>
          <p:cNvPr id="8" name="CuadroTexto 7">
            <a:extLst>
              <a:ext uri="{FF2B5EF4-FFF2-40B4-BE49-F238E27FC236}">
                <a16:creationId xmlns:a16="http://schemas.microsoft.com/office/drawing/2014/main" id="{36DAFF6C-9C9C-C6CA-D083-C67D72D727F5}"/>
              </a:ext>
            </a:extLst>
          </p:cNvPr>
          <p:cNvSpPr txBox="1"/>
          <p:nvPr/>
        </p:nvSpPr>
        <p:spPr>
          <a:xfrm>
            <a:off x="1589104" y="3599967"/>
            <a:ext cx="472475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la opción:</a:t>
            </a:r>
          </a:p>
          <a:p>
            <a:pPr algn="ctr"/>
            <a:r>
              <a:rPr lang="es-PE" dirty="0"/>
              <a:t>Aplicación de Windows Forms (.NET Framework)</a:t>
            </a:r>
          </a:p>
        </p:txBody>
      </p:sp>
      <p:sp>
        <p:nvSpPr>
          <p:cNvPr id="9" name="CuadroTexto 8">
            <a:extLst>
              <a:ext uri="{FF2B5EF4-FFF2-40B4-BE49-F238E27FC236}">
                <a16:creationId xmlns:a16="http://schemas.microsoft.com/office/drawing/2014/main" id="{235F8DB3-CE19-FC59-439E-28CC7B167CE4}"/>
              </a:ext>
            </a:extLst>
          </p:cNvPr>
          <p:cNvSpPr txBox="1"/>
          <p:nvPr/>
        </p:nvSpPr>
        <p:spPr>
          <a:xfrm>
            <a:off x="7395102" y="6269605"/>
            <a:ext cx="26189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el botón: Siguiente</a:t>
            </a:r>
          </a:p>
        </p:txBody>
      </p:sp>
    </p:spTree>
    <p:extLst>
      <p:ext uri="{BB962C8B-B14F-4D97-AF65-F5344CB8AC3E}">
        <p14:creationId xmlns:p14="http://schemas.microsoft.com/office/powerpoint/2010/main" val="3781737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2138285D-2F25-CFAF-43D1-7DD1E35A2F17}"/>
              </a:ext>
            </a:extLst>
          </p:cNvPr>
          <p:cNvPicPr>
            <a:picLocks noChangeAspect="1"/>
          </p:cNvPicPr>
          <p:nvPr/>
        </p:nvPicPr>
        <p:blipFill>
          <a:blip r:embed="rId2"/>
          <a:stretch>
            <a:fillRect/>
          </a:stretch>
        </p:blipFill>
        <p:spPr>
          <a:xfrm>
            <a:off x="1212902" y="109375"/>
            <a:ext cx="9973627" cy="66392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CuadroTexto 8">
            <a:extLst>
              <a:ext uri="{FF2B5EF4-FFF2-40B4-BE49-F238E27FC236}">
                <a16:creationId xmlns:a16="http://schemas.microsoft.com/office/drawing/2014/main" id="{EDD4652A-0015-4214-9FC8-FEC360CDB06A}"/>
              </a:ext>
            </a:extLst>
          </p:cNvPr>
          <p:cNvSpPr txBox="1"/>
          <p:nvPr/>
        </p:nvSpPr>
        <p:spPr>
          <a:xfrm>
            <a:off x="2564346" y="1567384"/>
            <a:ext cx="403046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Nombre del proyecto: AplicaConexion09</a:t>
            </a:r>
          </a:p>
        </p:txBody>
      </p:sp>
      <p:sp>
        <p:nvSpPr>
          <p:cNvPr id="10" name="CuadroTexto 9">
            <a:extLst>
              <a:ext uri="{FF2B5EF4-FFF2-40B4-BE49-F238E27FC236}">
                <a16:creationId xmlns:a16="http://schemas.microsoft.com/office/drawing/2014/main" id="{2AE748E0-F6F5-528B-010C-C6BD48CDA54A}"/>
              </a:ext>
            </a:extLst>
          </p:cNvPr>
          <p:cNvSpPr txBox="1"/>
          <p:nvPr/>
        </p:nvSpPr>
        <p:spPr>
          <a:xfrm>
            <a:off x="3835325" y="2137278"/>
            <a:ext cx="294294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Unidad y carpeta de trabajo</a:t>
            </a:r>
          </a:p>
        </p:txBody>
      </p:sp>
      <p:sp>
        <p:nvSpPr>
          <p:cNvPr id="11" name="CuadroTexto 10">
            <a:extLst>
              <a:ext uri="{FF2B5EF4-FFF2-40B4-BE49-F238E27FC236}">
                <a16:creationId xmlns:a16="http://schemas.microsoft.com/office/drawing/2014/main" id="{772D0751-8F0C-2049-BFFD-207C49DE3D6F}"/>
              </a:ext>
            </a:extLst>
          </p:cNvPr>
          <p:cNvSpPr txBox="1"/>
          <p:nvPr/>
        </p:nvSpPr>
        <p:spPr>
          <a:xfrm>
            <a:off x="2700469" y="3762197"/>
            <a:ext cx="267939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Seleccionar un Framework</a:t>
            </a:r>
          </a:p>
        </p:txBody>
      </p:sp>
      <p:sp>
        <p:nvSpPr>
          <p:cNvPr id="12" name="CuadroTexto 11">
            <a:extLst>
              <a:ext uri="{FF2B5EF4-FFF2-40B4-BE49-F238E27FC236}">
                <a16:creationId xmlns:a16="http://schemas.microsoft.com/office/drawing/2014/main" id="{9A7AD7AD-4E35-44FC-111A-9972709044CE}"/>
              </a:ext>
            </a:extLst>
          </p:cNvPr>
          <p:cNvSpPr txBox="1"/>
          <p:nvPr/>
        </p:nvSpPr>
        <p:spPr>
          <a:xfrm>
            <a:off x="8590445" y="5815725"/>
            <a:ext cx="230875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el botón: Crear</a:t>
            </a:r>
          </a:p>
        </p:txBody>
      </p:sp>
    </p:spTree>
    <p:extLst>
      <p:ext uri="{BB962C8B-B14F-4D97-AF65-F5344CB8AC3E}">
        <p14:creationId xmlns:p14="http://schemas.microsoft.com/office/powerpoint/2010/main" val="2056160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CE0482A-95B5-66B0-1954-A29F3F9CF248}"/>
              </a:ext>
            </a:extLst>
          </p:cNvPr>
          <p:cNvSpPr txBox="1"/>
          <p:nvPr/>
        </p:nvSpPr>
        <p:spPr>
          <a:xfrm>
            <a:off x="109006" y="1224212"/>
            <a:ext cx="240140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Diseño del Formulario</a:t>
            </a:r>
          </a:p>
        </p:txBody>
      </p:sp>
      <p:pic>
        <p:nvPicPr>
          <p:cNvPr id="7" name="Imagen 6">
            <a:extLst>
              <a:ext uri="{FF2B5EF4-FFF2-40B4-BE49-F238E27FC236}">
                <a16:creationId xmlns:a16="http://schemas.microsoft.com/office/drawing/2014/main" id="{21B3FF51-38B6-6C4C-77F8-D64DCBD57779}"/>
              </a:ext>
            </a:extLst>
          </p:cNvPr>
          <p:cNvPicPr>
            <a:picLocks noChangeAspect="1"/>
          </p:cNvPicPr>
          <p:nvPr/>
        </p:nvPicPr>
        <p:blipFill>
          <a:blip r:embed="rId2"/>
          <a:stretch>
            <a:fillRect/>
          </a:stretch>
        </p:blipFill>
        <p:spPr>
          <a:xfrm>
            <a:off x="109006" y="1722915"/>
            <a:ext cx="11937992" cy="4056447"/>
          </a:xfrm>
          <a:prstGeom prst="rect">
            <a:avLst/>
          </a:prstGeom>
        </p:spPr>
      </p:pic>
    </p:spTree>
    <p:extLst>
      <p:ext uri="{BB962C8B-B14F-4D97-AF65-F5344CB8AC3E}">
        <p14:creationId xmlns:p14="http://schemas.microsoft.com/office/powerpoint/2010/main" val="1231972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082648-CC01-8A3E-A497-48743750181B}"/>
              </a:ext>
            </a:extLst>
          </p:cNvPr>
          <p:cNvSpPr txBox="1"/>
          <p:nvPr/>
        </p:nvSpPr>
        <p:spPr>
          <a:xfrm>
            <a:off x="4820581" y="798381"/>
            <a:ext cx="293406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Propiedades del Formulario</a:t>
            </a:r>
          </a:p>
        </p:txBody>
      </p:sp>
      <p:graphicFrame>
        <p:nvGraphicFramePr>
          <p:cNvPr id="3" name="Tabla 2">
            <a:extLst>
              <a:ext uri="{FF2B5EF4-FFF2-40B4-BE49-F238E27FC236}">
                <a16:creationId xmlns:a16="http://schemas.microsoft.com/office/drawing/2014/main" id="{40C559CE-F21C-3645-2B4F-DC7B8FD8FD82}"/>
              </a:ext>
            </a:extLst>
          </p:cNvPr>
          <p:cNvGraphicFramePr>
            <a:graphicFrameLocks noGrp="1"/>
          </p:cNvGraphicFramePr>
          <p:nvPr>
            <p:extLst>
              <p:ext uri="{D42A27DB-BD31-4B8C-83A1-F6EECF244321}">
                <p14:modId xmlns:p14="http://schemas.microsoft.com/office/powerpoint/2010/main" val="2252257165"/>
              </p:ext>
            </p:extLst>
          </p:nvPr>
        </p:nvGraphicFramePr>
        <p:xfrm>
          <a:off x="310719" y="1260131"/>
          <a:ext cx="11620870" cy="1706880"/>
        </p:xfrm>
        <a:graphic>
          <a:graphicData uri="http://schemas.openxmlformats.org/drawingml/2006/table">
            <a:tbl>
              <a:tblPr bandRow="1">
                <a:tableStyleId>{5940675A-B579-460E-94D1-54222C63F5DA}</a:tableStyleId>
              </a:tblPr>
              <a:tblGrid>
                <a:gridCol w="2698811">
                  <a:extLst>
                    <a:ext uri="{9D8B030D-6E8A-4147-A177-3AD203B41FA5}">
                      <a16:colId xmlns:a16="http://schemas.microsoft.com/office/drawing/2014/main" val="2769210365"/>
                    </a:ext>
                  </a:extLst>
                </a:gridCol>
                <a:gridCol w="8922059">
                  <a:extLst>
                    <a:ext uri="{9D8B030D-6E8A-4147-A177-3AD203B41FA5}">
                      <a16:colId xmlns:a16="http://schemas.microsoft.com/office/drawing/2014/main" val="3966414506"/>
                    </a:ext>
                  </a:extLst>
                </a:gridCol>
              </a:tblGrid>
              <a:tr h="0">
                <a:tc>
                  <a:txBody>
                    <a:bodyPr/>
                    <a:lstStyle/>
                    <a:p>
                      <a:pPr indent="-457200" algn="ctr"/>
                      <a:r>
                        <a:rPr lang="es-ES" sz="2800" dirty="0">
                          <a:effectLst/>
                        </a:rPr>
                        <a:t>Propiedad</a:t>
                      </a:r>
                      <a:endParaRPr lang="es-P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7200" algn="ctr"/>
                      <a:r>
                        <a:rPr lang="es-ES" sz="2800" dirty="0">
                          <a:effectLst/>
                        </a:rPr>
                        <a:t>Valor</a:t>
                      </a:r>
                      <a:endParaRPr lang="es-PE" sz="2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03477825"/>
                  </a:ext>
                </a:extLst>
              </a:tr>
              <a:tr h="0">
                <a:tc>
                  <a:txBody>
                    <a:bodyPr/>
                    <a:lstStyle/>
                    <a:p>
                      <a:pPr indent="-457200" algn="ctr"/>
                      <a:r>
                        <a:rPr lang="es-ES" sz="2800" dirty="0">
                          <a:effectLst/>
                        </a:rPr>
                        <a:t>Name </a:t>
                      </a:r>
                      <a:endParaRPr lang="es-P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7200" algn="ctr"/>
                      <a:r>
                        <a:rPr lang="es-ES" sz="2800" dirty="0">
                          <a:effectLst/>
                        </a:rPr>
                        <a:t>frmdesplaza03</a:t>
                      </a:r>
                      <a:endParaRPr lang="es-PE" sz="2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06256705"/>
                  </a:ext>
                </a:extLst>
              </a:tr>
              <a:tr h="0">
                <a:tc>
                  <a:txBody>
                    <a:bodyPr/>
                    <a:lstStyle/>
                    <a:p>
                      <a:pPr indent="-457200" algn="ctr"/>
                      <a:r>
                        <a:rPr lang="es-PE" sz="2800" kern="1200" dirty="0">
                          <a:solidFill>
                            <a:schemeClr val="tx1"/>
                          </a:solidFill>
                          <a:effectLst/>
                          <a:latin typeface="+mn-lt"/>
                          <a:ea typeface="+mn-ea"/>
                          <a:cs typeface="+mn-cs"/>
                        </a:rPr>
                        <a:t>Text</a:t>
                      </a:r>
                    </a:p>
                  </a:txBody>
                  <a:tcPr marL="68580" marR="68580" marT="0" marB="0"/>
                </a:tc>
                <a:tc>
                  <a:txBody>
                    <a:bodyPr/>
                    <a:lstStyle/>
                    <a:p>
                      <a:pPr indent="-457200" algn="ctr"/>
                      <a:r>
                        <a:rPr lang="es-ES" sz="2400" kern="1200" dirty="0">
                          <a:solidFill>
                            <a:schemeClr val="tx1"/>
                          </a:solidFill>
                          <a:effectLst/>
                          <a:latin typeface="+mn-lt"/>
                          <a:ea typeface="+mn-ea"/>
                          <a:cs typeface="+mn-cs"/>
                        </a:rPr>
                        <a:t>DESPLAZAMIENTO DE REGISTROS CON DATOS CONECTADOS</a:t>
                      </a:r>
                      <a:endParaRPr lang="es-PE" sz="2400" kern="1200" dirty="0">
                        <a:solidFill>
                          <a:schemeClr val="tx1"/>
                        </a:solidFill>
                        <a:effectLst/>
                        <a:latin typeface="+mn-lt"/>
                        <a:ea typeface="+mn-ea"/>
                        <a:cs typeface="+mn-cs"/>
                      </a:endParaRPr>
                    </a:p>
                  </a:txBody>
                  <a:tcPr marL="68580" marR="68580" marT="0" marB="0"/>
                </a:tc>
                <a:extLst>
                  <a:ext uri="{0D108BD9-81ED-4DB2-BD59-A6C34878D82A}">
                    <a16:rowId xmlns:a16="http://schemas.microsoft.com/office/drawing/2014/main" val="614896626"/>
                  </a:ext>
                </a:extLst>
              </a:tr>
              <a:tr h="0">
                <a:tc>
                  <a:txBody>
                    <a:bodyPr/>
                    <a:lstStyle/>
                    <a:p>
                      <a:pPr indent="-457200" algn="ctr"/>
                      <a:r>
                        <a:rPr lang="es-PE" sz="2800" kern="1200" dirty="0">
                          <a:solidFill>
                            <a:schemeClr val="tx1"/>
                          </a:solidFill>
                          <a:effectLst/>
                          <a:latin typeface="+mn-lt"/>
                          <a:ea typeface="+mn-ea"/>
                          <a:cs typeface="+mn-cs"/>
                        </a:rPr>
                        <a:t>StartPosition</a:t>
                      </a:r>
                    </a:p>
                  </a:txBody>
                  <a:tcPr marL="68580" marR="68580" marT="0" marB="0"/>
                </a:tc>
                <a:tc>
                  <a:txBody>
                    <a:bodyPr/>
                    <a:lstStyle/>
                    <a:p>
                      <a:pPr indent="-457200" algn="ctr"/>
                      <a:r>
                        <a:rPr lang="es-PE" sz="2800" kern="1200" dirty="0">
                          <a:solidFill>
                            <a:schemeClr val="tx1"/>
                          </a:solidFill>
                          <a:effectLst/>
                          <a:latin typeface="+mn-lt"/>
                          <a:ea typeface="+mn-ea"/>
                          <a:cs typeface="+mn-cs"/>
                        </a:rPr>
                        <a:t>CenterScreen</a:t>
                      </a:r>
                    </a:p>
                  </a:txBody>
                  <a:tcPr marL="68580" marR="68580" marT="0" marB="0"/>
                </a:tc>
                <a:extLst>
                  <a:ext uri="{0D108BD9-81ED-4DB2-BD59-A6C34878D82A}">
                    <a16:rowId xmlns:a16="http://schemas.microsoft.com/office/drawing/2014/main" val="2878104509"/>
                  </a:ext>
                </a:extLst>
              </a:tr>
            </a:tbl>
          </a:graphicData>
        </a:graphic>
      </p:graphicFrame>
      <p:sp>
        <p:nvSpPr>
          <p:cNvPr id="4" name="CuadroTexto 3">
            <a:extLst>
              <a:ext uri="{FF2B5EF4-FFF2-40B4-BE49-F238E27FC236}">
                <a16:creationId xmlns:a16="http://schemas.microsoft.com/office/drawing/2014/main" id="{F10C036E-8322-87B8-F77A-D2038B0431ED}"/>
              </a:ext>
            </a:extLst>
          </p:cNvPr>
          <p:cNvSpPr txBox="1"/>
          <p:nvPr/>
        </p:nvSpPr>
        <p:spPr>
          <a:xfrm>
            <a:off x="4891800" y="3109161"/>
            <a:ext cx="308943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Propiedades del GroupBox</a:t>
            </a:r>
          </a:p>
        </p:txBody>
      </p:sp>
      <p:graphicFrame>
        <p:nvGraphicFramePr>
          <p:cNvPr id="5" name="Tabla 4">
            <a:extLst>
              <a:ext uri="{FF2B5EF4-FFF2-40B4-BE49-F238E27FC236}">
                <a16:creationId xmlns:a16="http://schemas.microsoft.com/office/drawing/2014/main" id="{DE3A3DD2-C79F-88F2-0C1A-B5C4D4EFE100}"/>
              </a:ext>
            </a:extLst>
          </p:cNvPr>
          <p:cNvGraphicFramePr>
            <a:graphicFrameLocks noGrp="1"/>
          </p:cNvGraphicFramePr>
          <p:nvPr>
            <p:extLst>
              <p:ext uri="{D42A27DB-BD31-4B8C-83A1-F6EECF244321}">
                <p14:modId xmlns:p14="http://schemas.microsoft.com/office/powerpoint/2010/main" val="733661449"/>
              </p:ext>
            </p:extLst>
          </p:nvPr>
        </p:nvGraphicFramePr>
        <p:xfrm>
          <a:off x="3317701" y="3570911"/>
          <a:ext cx="6237628" cy="2133600"/>
        </p:xfrm>
        <a:graphic>
          <a:graphicData uri="http://schemas.openxmlformats.org/drawingml/2006/table">
            <a:tbl>
              <a:tblPr bandRow="1">
                <a:tableStyleId>{5940675A-B579-460E-94D1-54222C63F5DA}</a:tableStyleId>
              </a:tblPr>
              <a:tblGrid>
                <a:gridCol w="2384719">
                  <a:extLst>
                    <a:ext uri="{9D8B030D-6E8A-4147-A177-3AD203B41FA5}">
                      <a16:colId xmlns:a16="http://schemas.microsoft.com/office/drawing/2014/main" val="2769210365"/>
                    </a:ext>
                  </a:extLst>
                </a:gridCol>
                <a:gridCol w="3852909">
                  <a:extLst>
                    <a:ext uri="{9D8B030D-6E8A-4147-A177-3AD203B41FA5}">
                      <a16:colId xmlns:a16="http://schemas.microsoft.com/office/drawing/2014/main" val="3966414506"/>
                    </a:ext>
                  </a:extLst>
                </a:gridCol>
              </a:tblGrid>
              <a:tr h="0">
                <a:tc>
                  <a:txBody>
                    <a:bodyPr/>
                    <a:lstStyle/>
                    <a:p>
                      <a:pPr indent="-457200" algn="ctr"/>
                      <a:r>
                        <a:rPr lang="es-ES" sz="2800" dirty="0">
                          <a:effectLst/>
                        </a:rPr>
                        <a:t>Propiedad</a:t>
                      </a:r>
                      <a:endParaRPr lang="es-P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7200" algn="ctr"/>
                      <a:r>
                        <a:rPr lang="es-ES" sz="2800" dirty="0">
                          <a:effectLst/>
                        </a:rPr>
                        <a:t>Valor</a:t>
                      </a:r>
                      <a:endParaRPr lang="es-PE" sz="2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03477825"/>
                  </a:ext>
                </a:extLst>
              </a:tr>
              <a:tr h="0">
                <a:tc>
                  <a:txBody>
                    <a:bodyPr/>
                    <a:lstStyle/>
                    <a:p>
                      <a:pPr indent="-457200" algn="ctr"/>
                      <a:r>
                        <a:rPr lang="es-ES" sz="2800" dirty="0">
                          <a:effectLst/>
                        </a:rPr>
                        <a:t>Name </a:t>
                      </a:r>
                      <a:endParaRPr lang="es-P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7200" algn="ctr"/>
                      <a:r>
                        <a:rPr lang="es-PE" sz="2800" kern="1200" dirty="0">
                          <a:solidFill>
                            <a:schemeClr val="tx1"/>
                          </a:solidFill>
                          <a:effectLst/>
                          <a:latin typeface="+mn-lt"/>
                          <a:ea typeface="+mn-ea"/>
                          <a:cs typeface="+mn-cs"/>
                        </a:rPr>
                        <a:t> gxdatos</a:t>
                      </a:r>
                    </a:p>
                  </a:txBody>
                  <a:tcPr marL="68580" marR="68580" marT="0" marB="0"/>
                </a:tc>
                <a:extLst>
                  <a:ext uri="{0D108BD9-81ED-4DB2-BD59-A6C34878D82A}">
                    <a16:rowId xmlns:a16="http://schemas.microsoft.com/office/drawing/2014/main" val="4106256705"/>
                  </a:ext>
                </a:extLst>
              </a:tr>
              <a:tr h="0">
                <a:tc>
                  <a:txBody>
                    <a:bodyPr/>
                    <a:lstStyle/>
                    <a:p>
                      <a:pPr indent="-457200" algn="ctr"/>
                      <a:r>
                        <a:rPr lang="es-PE" sz="2800" kern="1200" dirty="0">
                          <a:solidFill>
                            <a:schemeClr val="tx1"/>
                          </a:solidFill>
                          <a:effectLst/>
                          <a:latin typeface="+mn-lt"/>
                          <a:ea typeface="+mn-ea"/>
                          <a:cs typeface="+mn-cs"/>
                        </a:rPr>
                        <a:t>Text</a:t>
                      </a:r>
                    </a:p>
                  </a:txBody>
                  <a:tcPr marL="68580" marR="68580" marT="0" marB="0"/>
                </a:tc>
                <a:tc>
                  <a:txBody>
                    <a:bodyPr/>
                    <a:lstStyle/>
                    <a:p>
                      <a:pPr indent="-457200" algn="ctr"/>
                      <a:r>
                        <a:rPr lang="es-PE" sz="2800" kern="1200" dirty="0">
                          <a:solidFill>
                            <a:schemeClr val="tx1"/>
                          </a:solidFill>
                          <a:effectLst/>
                          <a:latin typeface="+mn-lt"/>
                          <a:ea typeface="+mn-ea"/>
                          <a:cs typeface="+mn-cs"/>
                        </a:rPr>
                        <a:t>ORDENES Y DETALLE S</a:t>
                      </a:r>
                    </a:p>
                  </a:txBody>
                  <a:tcPr marL="68580" marR="68580" marT="0" marB="0"/>
                </a:tc>
                <a:extLst>
                  <a:ext uri="{0D108BD9-81ED-4DB2-BD59-A6C34878D82A}">
                    <a16:rowId xmlns:a16="http://schemas.microsoft.com/office/drawing/2014/main" val="2250988111"/>
                  </a:ext>
                </a:extLst>
              </a:tr>
              <a:tr h="0">
                <a:tc>
                  <a:txBody>
                    <a:bodyPr/>
                    <a:lstStyle/>
                    <a:p>
                      <a:pPr indent="-457200" algn="ctr"/>
                      <a:r>
                        <a:rPr lang="es-PE" sz="2800" kern="1200" dirty="0">
                          <a:solidFill>
                            <a:schemeClr val="tx1"/>
                          </a:solidFill>
                          <a:effectLst/>
                          <a:latin typeface="+mn-lt"/>
                          <a:ea typeface="+mn-ea"/>
                          <a:cs typeface="+mn-cs"/>
                        </a:rPr>
                        <a:t>Font</a:t>
                      </a:r>
                    </a:p>
                  </a:txBody>
                  <a:tcPr marL="68580" marR="68580" marT="0" marB="0"/>
                </a:tc>
                <a:tc>
                  <a:txBody>
                    <a:bodyPr/>
                    <a:lstStyle/>
                    <a:p>
                      <a:pPr indent="-457200" algn="ctr"/>
                      <a:r>
                        <a:rPr lang="es-PE" sz="2800" kern="1200" dirty="0">
                          <a:solidFill>
                            <a:schemeClr val="tx1"/>
                          </a:solidFill>
                          <a:effectLst/>
                          <a:latin typeface="+mn-lt"/>
                          <a:ea typeface="+mn-ea"/>
                          <a:cs typeface="+mn-cs"/>
                        </a:rPr>
                        <a:t>Microsoft Sans Serif; 14,25pt; style=Bold</a:t>
                      </a:r>
                    </a:p>
                  </a:txBody>
                  <a:tcPr marL="68580" marR="68580" marT="0" marB="0"/>
                </a:tc>
                <a:extLst>
                  <a:ext uri="{0D108BD9-81ED-4DB2-BD59-A6C34878D82A}">
                    <a16:rowId xmlns:a16="http://schemas.microsoft.com/office/drawing/2014/main" val="841353721"/>
                  </a:ext>
                </a:extLst>
              </a:tr>
            </a:tbl>
          </a:graphicData>
        </a:graphic>
      </p:graphicFrame>
    </p:spTree>
    <p:extLst>
      <p:ext uri="{BB962C8B-B14F-4D97-AF65-F5344CB8AC3E}">
        <p14:creationId xmlns:p14="http://schemas.microsoft.com/office/powerpoint/2010/main" val="669738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6F7DE458-A8DE-8B94-5572-21D0F547C2E4}"/>
              </a:ext>
            </a:extLst>
          </p:cNvPr>
          <p:cNvSpPr txBox="1"/>
          <p:nvPr/>
        </p:nvSpPr>
        <p:spPr>
          <a:xfrm>
            <a:off x="4536495" y="1240701"/>
            <a:ext cx="280533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Propiedades del TextBox</a:t>
            </a:r>
          </a:p>
        </p:txBody>
      </p:sp>
      <p:graphicFrame>
        <p:nvGraphicFramePr>
          <p:cNvPr id="9" name="Tabla 8">
            <a:extLst>
              <a:ext uri="{FF2B5EF4-FFF2-40B4-BE49-F238E27FC236}">
                <a16:creationId xmlns:a16="http://schemas.microsoft.com/office/drawing/2014/main" id="{CFC4A065-FB25-B2B1-0B92-43B93E3FF322}"/>
              </a:ext>
            </a:extLst>
          </p:cNvPr>
          <p:cNvGraphicFramePr>
            <a:graphicFrameLocks noGrp="1"/>
          </p:cNvGraphicFramePr>
          <p:nvPr>
            <p:extLst>
              <p:ext uri="{D42A27DB-BD31-4B8C-83A1-F6EECF244321}">
                <p14:modId xmlns:p14="http://schemas.microsoft.com/office/powerpoint/2010/main" val="4193607044"/>
              </p:ext>
            </p:extLst>
          </p:nvPr>
        </p:nvGraphicFramePr>
        <p:xfrm>
          <a:off x="354677" y="1735189"/>
          <a:ext cx="11482646" cy="3962400"/>
        </p:xfrm>
        <a:graphic>
          <a:graphicData uri="http://schemas.openxmlformats.org/drawingml/2006/table">
            <a:tbl>
              <a:tblPr bandRow="1">
                <a:tableStyleId>{5940675A-B579-460E-94D1-54222C63F5DA}</a:tableStyleId>
              </a:tblPr>
              <a:tblGrid>
                <a:gridCol w="1370980">
                  <a:extLst>
                    <a:ext uri="{9D8B030D-6E8A-4147-A177-3AD203B41FA5}">
                      <a16:colId xmlns:a16="http://schemas.microsoft.com/office/drawing/2014/main" val="2769210365"/>
                    </a:ext>
                  </a:extLst>
                </a:gridCol>
                <a:gridCol w="2118374">
                  <a:extLst>
                    <a:ext uri="{9D8B030D-6E8A-4147-A177-3AD203B41FA5}">
                      <a16:colId xmlns:a16="http://schemas.microsoft.com/office/drawing/2014/main" val="3966414506"/>
                    </a:ext>
                  </a:extLst>
                </a:gridCol>
                <a:gridCol w="1548103">
                  <a:extLst>
                    <a:ext uri="{9D8B030D-6E8A-4147-A177-3AD203B41FA5}">
                      <a16:colId xmlns:a16="http://schemas.microsoft.com/office/drawing/2014/main" val="2076280323"/>
                    </a:ext>
                  </a:extLst>
                </a:gridCol>
                <a:gridCol w="3666478">
                  <a:extLst>
                    <a:ext uri="{9D8B030D-6E8A-4147-A177-3AD203B41FA5}">
                      <a16:colId xmlns:a16="http://schemas.microsoft.com/office/drawing/2014/main" val="2238004616"/>
                    </a:ext>
                  </a:extLst>
                </a:gridCol>
                <a:gridCol w="1313895">
                  <a:extLst>
                    <a:ext uri="{9D8B030D-6E8A-4147-A177-3AD203B41FA5}">
                      <a16:colId xmlns:a16="http://schemas.microsoft.com/office/drawing/2014/main" val="1590603603"/>
                    </a:ext>
                  </a:extLst>
                </a:gridCol>
                <a:gridCol w="1464816">
                  <a:extLst>
                    <a:ext uri="{9D8B030D-6E8A-4147-A177-3AD203B41FA5}">
                      <a16:colId xmlns:a16="http://schemas.microsoft.com/office/drawing/2014/main" val="2760172402"/>
                    </a:ext>
                  </a:extLst>
                </a:gridCol>
              </a:tblGrid>
              <a:tr h="0">
                <a:tc>
                  <a:txBody>
                    <a:bodyPr/>
                    <a:lstStyle/>
                    <a:p>
                      <a:pPr indent="-457200" algn="ctr"/>
                      <a:r>
                        <a:rPr lang="es-PE" sz="2000" kern="1200" dirty="0">
                          <a:solidFill>
                            <a:schemeClr val="tx1"/>
                          </a:solidFill>
                          <a:effectLst/>
                          <a:latin typeface="+mn-lt"/>
                          <a:ea typeface="+mn-ea"/>
                          <a:cs typeface="+mn-cs"/>
                        </a:rPr>
                        <a:t>Objeto</a:t>
                      </a:r>
                    </a:p>
                  </a:txBody>
                  <a:tcPr marL="68580" marR="68580" marT="0" marB="0" anchor="ctr"/>
                </a:tc>
                <a:tc>
                  <a:txBody>
                    <a:bodyPr/>
                    <a:lstStyle/>
                    <a:p>
                      <a:pPr indent="-457200" algn="ctr"/>
                      <a:r>
                        <a:rPr lang="es-ES" sz="2000" kern="1200" dirty="0">
                          <a:solidFill>
                            <a:schemeClr val="tx1"/>
                          </a:solidFill>
                          <a:effectLst/>
                          <a:latin typeface="+mn-lt"/>
                          <a:ea typeface="+mn-ea"/>
                          <a:cs typeface="+mn-cs"/>
                        </a:rPr>
                        <a:t>Name</a:t>
                      </a:r>
                      <a:endParaRPr lang="es-PE" sz="2000" kern="1200" dirty="0">
                        <a:solidFill>
                          <a:schemeClr val="tx1"/>
                        </a:solidFill>
                        <a:effectLst/>
                        <a:latin typeface="+mn-lt"/>
                        <a:ea typeface="+mn-ea"/>
                        <a:cs typeface="+mn-cs"/>
                      </a:endParaRPr>
                    </a:p>
                  </a:txBody>
                  <a:tcPr marL="68580" marR="68580" marT="0" marB="0" anchor="ctr"/>
                </a:tc>
                <a:tc>
                  <a:txBody>
                    <a:bodyPr/>
                    <a:lstStyle/>
                    <a:p>
                      <a:pPr indent="-457200" algn="ctr"/>
                      <a:r>
                        <a:rPr lang="es-PE" sz="2000" kern="1200" dirty="0">
                          <a:solidFill>
                            <a:schemeClr val="tx1"/>
                          </a:solidFill>
                          <a:effectLst/>
                          <a:latin typeface="+mn-lt"/>
                          <a:ea typeface="+mn-ea"/>
                          <a:cs typeface="+mn-cs"/>
                        </a:rPr>
                        <a:t>Text</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Font</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ReadOnly</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TextAlign</a:t>
                      </a:r>
                    </a:p>
                  </a:txBody>
                  <a:tcPr marL="68580" marR="68580" marT="0" marB="0" anchor="ctr"/>
                </a:tc>
                <a:extLst>
                  <a:ext uri="{0D108BD9-81ED-4DB2-BD59-A6C34878D82A}">
                    <a16:rowId xmlns:a16="http://schemas.microsoft.com/office/drawing/2014/main" val="3603477825"/>
                  </a:ext>
                </a:extLst>
              </a:tr>
              <a:tr h="0">
                <a:tc>
                  <a:txBody>
                    <a:bodyPr/>
                    <a:lstStyle/>
                    <a:p>
                      <a:pPr indent="-457200" algn="ctr"/>
                      <a:r>
                        <a:rPr lang="es-PE" sz="2000" kern="1200" dirty="0">
                          <a:solidFill>
                            <a:schemeClr val="tx1"/>
                          </a:solidFill>
                          <a:effectLst/>
                          <a:latin typeface="+mn-lt"/>
                          <a:ea typeface="+mn-ea"/>
                          <a:cs typeface="+mn-cs"/>
                        </a:rPr>
                        <a:t>textBox1</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txtOrderID</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En Blanco</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Microsoft Sans Serif; 18pt; style=Bold</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True</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Center</a:t>
                      </a:r>
                    </a:p>
                  </a:txBody>
                  <a:tcPr marL="68580" marR="68580" marT="0" marB="0" anchor="ctr"/>
                </a:tc>
                <a:extLst>
                  <a:ext uri="{0D108BD9-81ED-4DB2-BD59-A6C34878D82A}">
                    <a16:rowId xmlns:a16="http://schemas.microsoft.com/office/drawing/2014/main" val="4106256705"/>
                  </a:ext>
                </a:extLst>
              </a:tr>
              <a:tr h="0">
                <a:tc>
                  <a:txBody>
                    <a:bodyPr/>
                    <a:lstStyle/>
                    <a:p>
                      <a:pPr indent="-457200" algn="ctr"/>
                      <a:r>
                        <a:rPr lang="es-PE" sz="2000" kern="1200" dirty="0">
                          <a:solidFill>
                            <a:schemeClr val="tx1"/>
                          </a:solidFill>
                          <a:effectLst/>
                          <a:latin typeface="+mn-lt"/>
                          <a:ea typeface="+mn-ea"/>
                          <a:cs typeface="+mn-cs"/>
                        </a:rPr>
                        <a:t>textBox2</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txtCustomerID</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En Blanco</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Microsoft Sans Serif; 18pt; style=Bold</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True</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Center</a:t>
                      </a:r>
                    </a:p>
                  </a:txBody>
                  <a:tcPr marL="68580" marR="68580" marT="0" marB="0" anchor="ctr"/>
                </a:tc>
                <a:extLst>
                  <a:ext uri="{0D108BD9-81ED-4DB2-BD59-A6C34878D82A}">
                    <a16:rowId xmlns:a16="http://schemas.microsoft.com/office/drawing/2014/main" val="1026786937"/>
                  </a:ext>
                </a:extLst>
              </a:tr>
              <a:tr h="0">
                <a:tc>
                  <a:txBody>
                    <a:bodyPr/>
                    <a:lstStyle/>
                    <a:p>
                      <a:pPr indent="-457200" algn="ctr"/>
                      <a:r>
                        <a:rPr lang="es-PE" sz="2000" kern="1200">
                          <a:solidFill>
                            <a:schemeClr val="tx1"/>
                          </a:solidFill>
                          <a:effectLst/>
                          <a:latin typeface="+mn-lt"/>
                          <a:ea typeface="+mn-ea"/>
                          <a:cs typeface="+mn-cs"/>
                        </a:rPr>
                        <a:t>textBox3</a:t>
                      </a:r>
                      <a:endParaRPr lang="es-PE" sz="2000" kern="1200" dirty="0">
                        <a:solidFill>
                          <a:schemeClr val="tx1"/>
                        </a:solidFill>
                        <a:effectLst/>
                        <a:latin typeface="+mn-lt"/>
                        <a:ea typeface="+mn-ea"/>
                        <a:cs typeface="+mn-cs"/>
                      </a:endParaRPr>
                    </a:p>
                  </a:txBody>
                  <a:tcPr marL="68580" marR="68580" marT="0" marB="0" anchor="ctr"/>
                </a:tc>
                <a:tc>
                  <a:txBody>
                    <a:bodyPr/>
                    <a:lstStyle/>
                    <a:p>
                      <a:pPr indent="-457200" algn="ctr"/>
                      <a:r>
                        <a:rPr lang="es-PE" sz="2000" kern="1200" dirty="0">
                          <a:solidFill>
                            <a:schemeClr val="tx1"/>
                          </a:solidFill>
                          <a:effectLst/>
                          <a:latin typeface="+mn-lt"/>
                          <a:ea typeface="+mn-ea"/>
                          <a:cs typeface="+mn-cs"/>
                        </a:rPr>
                        <a:t>txtOrderDate</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En Blanco</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Microsoft Sans Serif; 18pt; style=Bold</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True</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Center</a:t>
                      </a:r>
                    </a:p>
                  </a:txBody>
                  <a:tcPr marL="68580" marR="68580" marT="0" marB="0" anchor="ctr"/>
                </a:tc>
                <a:extLst>
                  <a:ext uri="{0D108BD9-81ED-4DB2-BD59-A6C34878D82A}">
                    <a16:rowId xmlns:a16="http://schemas.microsoft.com/office/drawing/2014/main" val="475514101"/>
                  </a:ext>
                </a:extLst>
              </a:tr>
              <a:tr h="0">
                <a:tc>
                  <a:txBody>
                    <a:bodyPr/>
                    <a:lstStyle/>
                    <a:p>
                      <a:pPr indent="-457200" algn="ctr"/>
                      <a:r>
                        <a:rPr lang="es-PE" sz="2000" kern="1200" dirty="0">
                          <a:solidFill>
                            <a:schemeClr val="tx1"/>
                          </a:solidFill>
                          <a:effectLst/>
                          <a:latin typeface="+mn-lt"/>
                          <a:ea typeface="+mn-ea"/>
                          <a:cs typeface="+mn-cs"/>
                        </a:rPr>
                        <a:t>textBox4</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txtProductID</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En Blanco</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Microsoft Sans Serif; 18pt; style=Bold</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True</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Center</a:t>
                      </a:r>
                    </a:p>
                  </a:txBody>
                  <a:tcPr marL="68580" marR="68580" marT="0" marB="0" anchor="ctr"/>
                </a:tc>
                <a:extLst>
                  <a:ext uri="{0D108BD9-81ED-4DB2-BD59-A6C34878D82A}">
                    <a16:rowId xmlns:a16="http://schemas.microsoft.com/office/drawing/2014/main" val="842781439"/>
                  </a:ext>
                </a:extLst>
              </a:tr>
              <a:tr h="0">
                <a:tc>
                  <a:txBody>
                    <a:bodyPr/>
                    <a:lstStyle/>
                    <a:p>
                      <a:pPr indent="-457200" algn="ctr"/>
                      <a:r>
                        <a:rPr lang="es-PE" sz="2000" kern="1200" dirty="0">
                          <a:solidFill>
                            <a:schemeClr val="tx1"/>
                          </a:solidFill>
                          <a:effectLst/>
                          <a:latin typeface="+mn-lt"/>
                          <a:ea typeface="+mn-ea"/>
                          <a:cs typeface="+mn-cs"/>
                        </a:rPr>
                        <a:t>textBox5</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txtQuantity</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En Blanco</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Microsoft Sans Serif; 18pt; style=Bold</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True</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Center</a:t>
                      </a:r>
                    </a:p>
                  </a:txBody>
                  <a:tcPr marL="68580" marR="68580" marT="0" marB="0" anchor="ctr"/>
                </a:tc>
                <a:extLst>
                  <a:ext uri="{0D108BD9-81ED-4DB2-BD59-A6C34878D82A}">
                    <a16:rowId xmlns:a16="http://schemas.microsoft.com/office/drawing/2014/main" val="727865490"/>
                  </a:ext>
                </a:extLst>
              </a:tr>
              <a:tr h="0">
                <a:tc>
                  <a:txBody>
                    <a:bodyPr/>
                    <a:lstStyle/>
                    <a:p>
                      <a:pPr indent="-457200" algn="ctr"/>
                      <a:r>
                        <a:rPr lang="es-PE" sz="2000" kern="1200" dirty="0">
                          <a:solidFill>
                            <a:schemeClr val="tx1"/>
                          </a:solidFill>
                          <a:effectLst/>
                          <a:latin typeface="+mn-lt"/>
                          <a:ea typeface="+mn-ea"/>
                          <a:cs typeface="+mn-cs"/>
                        </a:rPr>
                        <a:t>textBox6</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txtUnitPrice</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En Blanco</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Microsoft Sans Serif; 18pt; style=Bold</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True</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Center</a:t>
                      </a:r>
                    </a:p>
                  </a:txBody>
                  <a:tcPr marL="68580" marR="68580" marT="0" marB="0" anchor="ctr"/>
                </a:tc>
                <a:extLst>
                  <a:ext uri="{0D108BD9-81ED-4DB2-BD59-A6C34878D82A}">
                    <a16:rowId xmlns:a16="http://schemas.microsoft.com/office/drawing/2014/main" val="3131680976"/>
                  </a:ext>
                </a:extLst>
              </a:tr>
            </a:tbl>
          </a:graphicData>
        </a:graphic>
      </p:graphicFrame>
    </p:spTree>
    <p:extLst>
      <p:ext uri="{BB962C8B-B14F-4D97-AF65-F5344CB8AC3E}">
        <p14:creationId xmlns:p14="http://schemas.microsoft.com/office/powerpoint/2010/main" val="2373134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53709EE-AA91-C409-0B75-829D8F2BDDDD}"/>
              </a:ext>
            </a:extLst>
          </p:cNvPr>
          <p:cNvSpPr txBox="1"/>
          <p:nvPr/>
        </p:nvSpPr>
        <p:spPr>
          <a:xfrm>
            <a:off x="4734962" y="528850"/>
            <a:ext cx="308943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Propiedades del GroupBox</a:t>
            </a:r>
          </a:p>
        </p:txBody>
      </p:sp>
      <p:graphicFrame>
        <p:nvGraphicFramePr>
          <p:cNvPr id="3" name="Tabla 2">
            <a:extLst>
              <a:ext uri="{FF2B5EF4-FFF2-40B4-BE49-F238E27FC236}">
                <a16:creationId xmlns:a16="http://schemas.microsoft.com/office/drawing/2014/main" id="{DB658711-04E3-8246-E089-2714E9D2B4A7}"/>
              </a:ext>
            </a:extLst>
          </p:cNvPr>
          <p:cNvGraphicFramePr>
            <a:graphicFrameLocks noGrp="1"/>
          </p:cNvGraphicFramePr>
          <p:nvPr>
            <p:extLst>
              <p:ext uri="{D42A27DB-BD31-4B8C-83A1-F6EECF244321}">
                <p14:modId xmlns:p14="http://schemas.microsoft.com/office/powerpoint/2010/main" val="2910939458"/>
              </p:ext>
            </p:extLst>
          </p:nvPr>
        </p:nvGraphicFramePr>
        <p:xfrm>
          <a:off x="3160863" y="990600"/>
          <a:ext cx="6237628" cy="1219200"/>
        </p:xfrm>
        <a:graphic>
          <a:graphicData uri="http://schemas.openxmlformats.org/drawingml/2006/table">
            <a:tbl>
              <a:tblPr bandRow="1">
                <a:tableStyleId>{5940675A-B579-460E-94D1-54222C63F5DA}</a:tableStyleId>
              </a:tblPr>
              <a:tblGrid>
                <a:gridCol w="1786959">
                  <a:extLst>
                    <a:ext uri="{9D8B030D-6E8A-4147-A177-3AD203B41FA5}">
                      <a16:colId xmlns:a16="http://schemas.microsoft.com/office/drawing/2014/main" val="2769210365"/>
                    </a:ext>
                  </a:extLst>
                </a:gridCol>
                <a:gridCol w="4450669">
                  <a:extLst>
                    <a:ext uri="{9D8B030D-6E8A-4147-A177-3AD203B41FA5}">
                      <a16:colId xmlns:a16="http://schemas.microsoft.com/office/drawing/2014/main" val="3966414506"/>
                    </a:ext>
                  </a:extLst>
                </a:gridCol>
              </a:tblGrid>
              <a:tr h="0">
                <a:tc>
                  <a:txBody>
                    <a:bodyPr/>
                    <a:lstStyle/>
                    <a:p>
                      <a:pPr indent="-457200" algn="ctr"/>
                      <a:r>
                        <a:rPr lang="es-ES" sz="2000" dirty="0">
                          <a:effectLst/>
                        </a:rPr>
                        <a:t>Propiedad</a:t>
                      </a:r>
                      <a:endParaRPr lang="es-PE"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7200" algn="ctr"/>
                      <a:r>
                        <a:rPr lang="es-ES" sz="2000" dirty="0">
                          <a:effectLst/>
                        </a:rPr>
                        <a:t>Valor</a:t>
                      </a:r>
                      <a:endParaRPr lang="es-PE"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03477825"/>
                  </a:ext>
                </a:extLst>
              </a:tr>
              <a:tr h="0">
                <a:tc>
                  <a:txBody>
                    <a:bodyPr/>
                    <a:lstStyle/>
                    <a:p>
                      <a:pPr indent="-457200" algn="ctr"/>
                      <a:r>
                        <a:rPr lang="es-ES" sz="2000" dirty="0">
                          <a:effectLst/>
                        </a:rPr>
                        <a:t>Name </a:t>
                      </a:r>
                      <a:endParaRPr lang="es-PE"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7200" algn="ctr"/>
                      <a:r>
                        <a:rPr lang="es-PE" sz="2000" kern="1200" dirty="0">
                          <a:solidFill>
                            <a:schemeClr val="tx1"/>
                          </a:solidFill>
                          <a:effectLst/>
                          <a:latin typeface="+mn-lt"/>
                          <a:ea typeface="+mn-ea"/>
                          <a:cs typeface="+mn-cs"/>
                        </a:rPr>
                        <a:t>gbxdesplaza</a:t>
                      </a:r>
                    </a:p>
                  </a:txBody>
                  <a:tcPr marL="68580" marR="68580" marT="0" marB="0"/>
                </a:tc>
                <a:extLst>
                  <a:ext uri="{0D108BD9-81ED-4DB2-BD59-A6C34878D82A}">
                    <a16:rowId xmlns:a16="http://schemas.microsoft.com/office/drawing/2014/main" val="4106256705"/>
                  </a:ext>
                </a:extLst>
              </a:tr>
              <a:tr h="0">
                <a:tc>
                  <a:txBody>
                    <a:bodyPr/>
                    <a:lstStyle/>
                    <a:p>
                      <a:pPr indent="-457200" algn="ctr"/>
                      <a:r>
                        <a:rPr lang="es-PE" sz="2000" kern="1200" dirty="0">
                          <a:solidFill>
                            <a:schemeClr val="tx1"/>
                          </a:solidFill>
                          <a:effectLst/>
                          <a:latin typeface="+mn-lt"/>
                          <a:ea typeface="+mn-ea"/>
                          <a:cs typeface="+mn-cs"/>
                        </a:rPr>
                        <a:t>Text</a:t>
                      </a:r>
                    </a:p>
                  </a:txBody>
                  <a:tcPr marL="68580" marR="68580" marT="0" marB="0"/>
                </a:tc>
                <a:tc>
                  <a:txBody>
                    <a:bodyPr/>
                    <a:lstStyle/>
                    <a:p>
                      <a:pPr indent="-457200" algn="ctr"/>
                      <a:r>
                        <a:rPr lang="es-PE" sz="2000" kern="1200" dirty="0">
                          <a:solidFill>
                            <a:schemeClr val="tx1"/>
                          </a:solidFill>
                          <a:effectLst/>
                          <a:latin typeface="+mn-lt"/>
                          <a:ea typeface="+mn-ea"/>
                          <a:cs typeface="+mn-cs"/>
                        </a:rPr>
                        <a:t>CONTROLES DE DESPLAZAMIENTO</a:t>
                      </a:r>
                    </a:p>
                  </a:txBody>
                  <a:tcPr marL="68580" marR="68580" marT="0" marB="0"/>
                </a:tc>
                <a:extLst>
                  <a:ext uri="{0D108BD9-81ED-4DB2-BD59-A6C34878D82A}">
                    <a16:rowId xmlns:a16="http://schemas.microsoft.com/office/drawing/2014/main" val="2250988111"/>
                  </a:ext>
                </a:extLst>
              </a:tr>
              <a:tr h="0">
                <a:tc>
                  <a:txBody>
                    <a:bodyPr/>
                    <a:lstStyle/>
                    <a:p>
                      <a:pPr indent="-457200" algn="ctr"/>
                      <a:r>
                        <a:rPr lang="es-PE" sz="2000" kern="1200" dirty="0">
                          <a:solidFill>
                            <a:schemeClr val="tx1"/>
                          </a:solidFill>
                          <a:effectLst/>
                          <a:latin typeface="+mn-lt"/>
                          <a:ea typeface="+mn-ea"/>
                          <a:cs typeface="+mn-cs"/>
                        </a:rPr>
                        <a:t>Font</a:t>
                      </a:r>
                    </a:p>
                  </a:txBody>
                  <a:tcPr marL="68580" marR="68580" marT="0" marB="0"/>
                </a:tc>
                <a:tc>
                  <a:txBody>
                    <a:bodyPr/>
                    <a:lstStyle/>
                    <a:p>
                      <a:pPr indent="-457200" algn="ctr"/>
                      <a:r>
                        <a:rPr lang="es-PE" sz="2000" kern="1200" dirty="0">
                          <a:solidFill>
                            <a:schemeClr val="tx1"/>
                          </a:solidFill>
                          <a:effectLst/>
                          <a:latin typeface="+mn-lt"/>
                          <a:ea typeface="+mn-ea"/>
                          <a:cs typeface="+mn-cs"/>
                        </a:rPr>
                        <a:t>Microsoft Sans Serif; 14,25pt; style=Bold</a:t>
                      </a:r>
                    </a:p>
                  </a:txBody>
                  <a:tcPr marL="68580" marR="68580" marT="0" marB="0"/>
                </a:tc>
                <a:extLst>
                  <a:ext uri="{0D108BD9-81ED-4DB2-BD59-A6C34878D82A}">
                    <a16:rowId xmlns:a16="http://schemas.microsoft.com/office/drawing/2014/main" val="841353721"/>
                  </a:ext>
                </a:extLst>
              </a:tr>
            </a:tbl>
          </a:graphicData>
        </a:graphic>
      </p:graphicFrame>
      <p:sp>
        <p:nvSpPr>
          <p:cNvPr id="4" name="CuadroTexto 3">
            <a:extLst>
              <a:ext uri="{FF2B5EF4-FFF2-40B4-BE49-F238E27FC236}">
                <a16:creationId xmlns:a16="http://schemas.microsoft.com/office/drawing/2014/main" id="{7F530B6F-BF7E-D371-6F2F-DD2ECEB2554F}"/>
              </a:ext>
            </a:extLst>
          </p:cNvPr>
          <p:cNvSpPr txBox="1"/>
          <p:nvPr/>
        </p:nvSpPr>
        <p:spPr>
          <a:xfrm>
            <a:off x="4868130" y="2898211"/>
            <a:ext cx="280533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Propiedades del Button </a:t>
            </a:r>
          </a:p>
        </p:txBody>
      </p:sp>
      <p:graphicFrame>
        <p:nvGraphicFramePr>
          <p:cNvPr id="5" name="Tabla 4">
            <a:extLst>
              <a:ext uri="{FF2B5EF4-FFF2-40B4-BE49-F238E27FC236}">
                <a16:creationId xmlns:a16="http://schemas.microsoft.com/office/drawing/2014/main" id="{D01D3D65-1536-8595-AC1E-EDA7E4FCFC01}"/>
              </a:ext>
            </a:extLst>
          </p:cNvPr>
          <p:cNvGraphicFramePr>
            <a:graphicFrameLocks noGrp="1"/>
          </p:cNvGraphicFramePr>
          <p:nvPr>
            <p:extLst>
              <p:ext uri="{D42A27DB-BD31-4B8C-83A1-F6EECF244321}">
                <p14:modId xmlns:p14="http://schemas.microsoft.com/office/powerpoint/2010/main" val="3717252142"/>
              </p:ext>
            </p:extLst>
          </p:nvPr>
        </p:nvGraphicFramePr>
        <p:xfrm>
          <a:off x="1139291" y="3429000"/>
          <a:ext cx="10263016" cy="1828800"/>
        </p:xfrm>
        <a:graphic>
          <a:graphicData uri="http://schemas.openxmlformats.org/drawingml/2006/table">
            <a:tbl>
              <a:tblPr bandRow="1">
                <a:tableStyleId>{5940675A-B579-460E-94D1-54222C63F5DA}</a:tableStyleId>
              </a:tblPr>
              <a:tblGrid>
                <a:gridCol w="1616555">
                  <a:extLst>
                    <a:ext uri="{9D8B030D-6E8A-4147-A177-3AD203B41FA5}">
                      <a16:colId xmlns:a16="http://schemas.microsoft.com/office/drawing/2014/main" val="2769210365"/>
                    </a:ext>
                  </a:extLst>
                </a:gridCol>
                <a:gridCol w="2198252">
                  <a:extLst>
                    <a:ext uri="{9D8B030D-6E8A-4147-A177-3AD203B41FA5}">
                      <a16:colId xmlns:a16="http://schemas.microsoft.com/office/drawing/2014/main" val="3966414506"/>
                    </a:ext>
                  </a:extLst>
                </a:gridCol>
                <a:gridCol w="2124978">
                  <a:extLst>
                    <a:ext uri="{9D8B030D-6E8A-4147-A177-3AD203B41FA5}">
                      <a16:colId xmlns:a16="http://schemas.microsoft.com/office/drawing/2014/main" val="2076280323"/>
                    </a:ext>
                  </a:extLst>
                </a:gridCol>
                <a:gridCol w="4323231">
                  <a:extLst>
                    <a:ext uri="{9D8B030D-6E8A-4147-A177-3AD203B41FA5}">
                      <a16:colId xmlns:a16="http://schemas.microsoft.com/office/drawing/2014/main" val="2238004616"/>
                    </a:ext>
                  </a:extLst>
                </a:gridCol>
              </a:tblGrid>
              <a:tr h="0">
                <a:tc>
                  <a:txBody>
                    <a:bodyPr/>
                    <a:lstStyle/>
                    <a:p>
                      <a:pPr indent="-457200" algn="ctr"/>
                      <a:r>
                        <a:rPr lang="es-PE" sz="2000" kern="1200" dirty="0">
                          <a:solidFill>
                            <a:schemeClr val="tx1"/>
                          </a:solidFill>
                          <a:effectLst/>
                          <a:latin typeface="+mn-lt"/>
                          <a:ea typeface="+mn-ea"/>
                          <a:cs typeface="+mn-cs"/>
                        </a:rPr>
                        <a:t>Objeto</a:t>
                      </a:r>
                    </a:p>
                  </a:txBody>
                  <a:tcPr marL="68580" marR="68580" marT="0" marB="0" anchor="ctr"/>
                </a:tc>
                <a:tc>
                  <a:txBody>
                    <a:bodyPr/>
                    <a:lstStyle/>
                    <a:p>
                      <a:pPr indent="-457200" algn="ctr"/>
                      <a:r>
                        <a:rPr lang="es-ES" sz="2000" kern="1200" dirty="0">
                          <a:solidFill>
                            <a:schemeClr val="tx1"/>
                          </a:solidFill>
                          <a:effectLst/>
                          <a:latin typeface="+mn-lt"/>
                          <a:ea typeface="+mn-ea"/>
                          <a:cs typeface="+mn-cs"/>
                        </a:rPr>
                        <a:t>Name</a:t>
                      </a:r>
                      <a:endParaRPr lang="es-PE" sz="2000" kern="1200" dirty="0">
                        <a:solidFill>
                          <a:schemeClr val="tx1"/>
                        </a:solidFill>
                        <a:effectLst/>
                        <a:latin typeface="+mn-lt"/>
                        <a:ea typeface="+mn-ea"/>
                        <a:cs typeface="+mn-cs"/>
                      </a:endParaRPr>
                    </a:p>
                  </a:txBody>
                  <a:tcPr marL="68580" marR="68580" marT="0" marB="0" anchor="ctr"/>
                </a:tc>
                <a:tc>
                  <a:txBody>
                    <a:bodyPr/>
                    <a:lstStyle/>
                    <a:p>
                      <a:pPr indent="-457200" algn="ctr"/>
                      <a:r>
                        <a:rPr lang="es-PE" sz="2000" kern="1200" dirty="0">
                          <a:solidFill>
                            <a:schemeClr val="tx1"/>
                          </a:solidFill>
                          <a:effectLst/>
                          <a:latin typeface="+mn-lt"/>
                          <a:ea typeface="+mn-ea"/>
                          <a:cs typeface="+mn-cs"/>
                        </a:rPr>
                        <a:t>Text</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Font</a:t>
                      </a:r>
                    </a:p>
                  </a:txBody>
                  <a:tcPr marL="68580" marR="68580" marT="0" marB="0" anchor="ctr"/>
                </a:tc>
                <a:extLst>
                  <a:ext uri="{0D108BD9-81ED-4DB2-BD59-A6C34878D82A}">
                    <a16:rowId xmlns:a16="http://schemas.microsoft.com/office/drawing/2014/main" val="3603477825"/>
                  </a:ext>
                </a:extLst>
              </a:tr>
              <a:tr h="0">
                <a:tc>
                  <a:txBody>
                    <a:bodyPr/>
                    <a:lstStyle/>
                    <a:p>
                      <a:pPr indent="-457200" algn="ctr"/>
                      <a:r>
                        <a:rPr lang="es-PE" sz="2000" kern="1200" dirty="0">
                          <a:solidFill>
                            <a:schemeClr val="tx1"/>
                          </a:solidFill>
                          <a:effectLst/>
                          <a:latin typeface="+mn-lt"/>
                          <a:ea typeface="+mn-ea"/>
                          <a:cs typeface="+mn-cs"/>
                        </a:rPr>
                        <a:t>Button1</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btnprimero</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&lt;</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Microsoft Sans Serif; 27,75pt; style=Bold</a:t>
                      </a:r>
                    </a:p>
                  </a:txBody>
                  <a:tcPr marL="68580" marR="68580" marT="0" marB="0" anchor="ctr"/>
                </a:tc>
                <a:extLst>
                  <a:ext uri="{0D108BD9-81ED-4DB2-BD59-A6C34878D82A}">
                    <a16:rowId xmlns:a16="http://schemas.microsoft.com/office/drawing/2014/main" val="4106256705"/>
                  </a:ext>
                </a:extLst>
              </a:tr>
              <a:tr h="0">
                <a:tc>
                  <a:txBody>
                    <a:bodyPr/>
                    <a:lstStyle/>
                    <a:p>
                      <a:pPr indent="-457200" algn="ctr"/>
                      <a:r>
                        <a:rPr lang="es-PE" sz="2000" kern="1200" dirty="0">
                          <a:solidFill>
                            <a:schemeClr val="tx1"/>
                          </a:solidFill>
                          <a:effectLst/>
                          <a:latin typeface="+mn-lt"/>
                          <a:ea typeface="+mn-ea"/>
                          <a:cs typeface="+mn-cs"/>
                        </a:rPr>
                        <a:t>Button2</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btnanterior</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&lt;&lt;</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Microsoft Sans Serif; 27,75pt; style=Bold</a:t>
                      </a:r>
                    </a:p>
                  </a:txBody>
                  <a:tcPr marL="68580" marR="68580" marT="0" marB="0" anchor="ctr"/>
                </a:tc>
                <a:extLst>
                  <a:ext uri="{0D108BD9-81ED-4DB2-BD59-A6C34878D82A}">
                    <a16:rowId xmlns:a16="http://schemas.microsoft.com/office/drawing/2014/main" val="1026786937"/>
                  </a:ext>
                </a:extLst>
              </a:tr>
              <a:tr h="0">
                <a:tc>
                  <a:txBody>
                    <a:bodyPr/>
                    <a:lstStyle/>
                    <a:p>
                      <a:pPr indent="-457200" algn="ctr"/>
                      <a:r>
                        <a:rPr lang="es-PE" sz="2000" kern="1200" dirty="0">
                          <a:solidFill>
                            <a:schemeClr val="tx1"/>
                          </a:solidFill>
                          <a:effectLst/>
                          <a:latin typeface="+mn-lt"/>
                          <a:ea typeface="+mn-ea"/>
                          <a:cs typeface="+mn-cs"/>
                        </a:rPr>
                        <a:t>Button3</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btnsiguiente</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&gt;&gt;</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Microsoft Sans Serif; 27,75pt; style=Bold</a:t>
                      </a:r>
                    </a:p>
                  </a:txBody>
                  <a:tcPr marL="68580" marR="68580" marT="0" marB="0" anchor="ctr"/>
                </a:tc>
                <a:extLst>
                  <a:ext uri="{0D108BD9-81ED-4DB2-BD59-A6C34878D82A}">
                    <a16:rowId xmlns:a16="http://schemas.microsoft.com/office/drawing/2014/main" val="475514101"/>
                  </a:ext>
                </a:extLst>
              </a:tr>
              <a:tr h="220066">
                <a:tc>
                  <a:txBody>
                    <a:bodyPr/>
                    <a:lstStyle/>
                    <a:p>
                      <a:pPr indent="-457200" algn="ctr"/>
                      <a:r>
                        <a:rPr lang="es-PE" sz="2000" kern="1200" dirty="0">
                          <a:solidFill>
                            <a:schemeClr val="tx1"/>
                          </a:solidFill>
                          <a:effectLst/>
                          <a:latin typeface="+mn-lt"/>
                          <a:ea typeface="+mn-ea"/>
                          <a:cs typeface="+mn-cs"/>
                        </a:rPr>
                        <a:t>Button4</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btnultimo</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&gt;</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Microsoft Sans Serif; 27,75pt; style=Bold</a:t>
                      </a:r>
                    </a:p>
                  </a:txBody>
                  <a:tcPr marL="68580" marR="68580" marT="0" marB="0" anchor="ctr"/>
                </a:tc>
                <a:extLst>
                  <a:ext uri="{0D108BD9-81ED-4DB2-BD59-A6C34878D82A}">
                    <a16:rowId xmlns:a16="http://schemas.microsoft.com/office/drawing/2014/main" val="842781439"/>
                  </a:ext>
                </a:extLst>
              </a:tr>
              <a:tr h="0">
                <a:tc>
                  <a:txBody>
                    <a:bodyPr/>
                    <a:lstStyle/>
                    <a:p>
                      <a:pPr indent="-457200" algn="ctr"/>
                      <a:r>
                        <a:rPr lang="es-PE" sz="2000" kern="1200" dirty="0">
                          <a:solidFill>
                            <a:schemeClr val="tx1"/>
                          </a:solidFill>
                          <a:effectLst/>
                          <a:latin typeface="+mn-lt"/>
                          <a:ea typeface="+mn-ea"/>
                          <a:cs typeface="+mn-cs"/>
                        </a:rPr>
                        <a:t>Button5</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btnsalir</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SALIR</a:t>
                      </a:r>
                    </a:p>
                  </a:txBody>
                  <a:tcPr marL="68580" marR="68580" marT="0" marB="0" anchor="ctr"/>
                </a:tc>
                <a:tc>
                  <a:txBody>
                    <a:bodyPr/>
                    <a:lstStyle/>
                    <a:p>
                      <a:pPr indent="-457200" algn="ctr"/>
                      <a:r>
                        <a:rPr lang="es-PE" sz="2000" kern="1200" dirty="0">
                          <a:solidFill>
                            <a:schemeClr val="tx1"/>
                          </a:solidFill>
                          <a:effectLst/>
                          <a:latin typeface="+mn-lt"/>
                          <a:ea typeface="+mn-ea"/>
                          <a:cs typeface="+mn-cs"/>
                        </a:rPr>
                        <a:t>Microsoft Sans Serif; 27,75pt; style=Bold</a:t>
                      </a:r>
                    </a:p>
                  </a:txBody>
                  <a:tcPr marL="68580" marR="68580" marT="0" marB="0" anchor="ctr"/>
                </a:tc>
                <a:extLst>
                  <a:ext uri="{0D108BD9-81ED-4DB2-BD59-A6C34878D82A}">
                    <a16:rowId xmlns:a16="http://schemas.microsoft.com/office/drawing/2014/main" val="727865490"/>
                  </a:ext>
                </a:extLst>
              </a:tr>
            </a:tbl>
          </a:graphicData>
        </a:graphic>
      </p:graphicFrame>
    </p:spTree>
    <p:extLst>
      <p:ext uri="{BB962C8B-B14F-4D97-AF65-F5344CB8AC3E}">
        <p14:creationId xmlns:p14="http://schemas.microsoft.com/office/powerpoint/2010/main" val="1038077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0DD22891-9F1D-FDC8-1217-46DD778CDA00}"/>
              </a:ext>
            </a:extLst>
          </p:cNvPr>
          <p:cNvPicPr>
            <a:picLocks noChangeAspect="1"/>
          </p:cNvPicPr>
          <p:nvPr/>
        </p:nvPicPr>
        <p:blipFill>
          <a:blip r:embed="rId2"/>
          <a:stretch>
            <a:fillRect/>
          </a:stretch>
        </p:blipFill>
        <p:spPr>
          <a:xfrm>
            <a:off x="140304" y="779916"/>
            <a:ext cx="11911392" cy="52480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CuadroTexto 7">
            <a:extLst>
              <a:ext uri="{FF2B5EF4-FFF2-40B4-BE49-F238E27FC236}">
                <a16:creationId xmlns:a16="http://schemas.microsoft.com/office/drawing/2014/main" id="{77E74759-4BFC-0A4C-F875-FF2EFBB32C14}"/>
              </a:ext>
            </a:extLst>
          </p:cNvPr>
          <p:cNvSpPr txBox="1"/>
          <p:nvPr/>
        </p:nvSpPr>
        <p:spPr>
          <a:xfrm>
            <a:off x="5202868" y="1613454"/>
            <a:ext cx="4136994" cy="36933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a:t>Se Importa el espacio de nombres System</a:t>
            </a:r>
            <a:endParaRPr lang="es-PE" dirty="0"/>
          </a:p>
        </p:txBody>
      </p:sp>
      <p:sp>
        <p:nvSpPr>
          <p:cNvPr id="9" name="CuadroTexto 8">
            <a:extLst>
              <a:ext uri="{FF2B5EF4-FFF2-40B4-BE49-F238E27FC236}">
                <a16:creationId xmlns:a16="http://schemas.microsoft.com/office/drawing/2014/main" id="{3355FA36-4B5A-D2B1-43E1-33FF79E0443E}"/>
              </a:ext>
            </a:extLst>
          </p:cNvPr>
          <p:cNvSpPr txBox="1"/>
          <p:nvPr/>
        </p:nvSpPr>
        <p:spPr>
          <a:xfrm>
            <a:off x="6288349" y="3059668"/>
            <a:ext cx="4766755" cy="36933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a:t>Se Importa el espacio de nombres System.Data</a:t>
            </a:r>
            <a:endParaRPr lang="es-PE" dirty="0"/>
          </a:p>
        </p:txBody>
      </p:sp>
      <p:sp>
        <p:nvSpPr>
          <p:cNvPr id="10" name="CuadroTexto 9">
            <a:extLst>
              <a:ext uri="{FF2B5EF4-FFF2-40B4-BE49-F238E27FC236}">
                <a16:creationId xmlns:a16="http://schemas.microsoft.com/office/drawing/2014/main" id="{3A52AF81-E5AD-5BB6-893A-143444230D8B}"/>
              </a:ext>
            </a:extLst>
          </p:cNvPr>
          <p:cNvSpPr txBox="1"/>
          <p:nvPr/>
        </p:nvSpPr>
        <p:spPr>
          <a:xfrm>
            <a:off x="5517123" y="6027939"/>
            <a:ext cx="5659860" cy="36933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a:t>Se Importa el espacio de nombres </a:t>
            </a:r>
            <a:r>
              <a:rPr lang="es-PE" dirty="0"/>
              <a:t>System.Windows.Forms</a:t>
            </a:r>
          </a:p>
        </p:txBody>
      </p:sp>
    </p:spTree>
    <p:extLst>
      <p:ext uri="{BB962C8B-B14F-4D97-AF65-F5344CB8AC3E}">
        <p14:creationId xmlns:p14="http://schemas.microsoft.com/office/powerpoint/2010/main" val="2794504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6530C8B-5A9C-87D8-B10B-875B76F5E4EA}"/>
              </a:ext>
            </a:extLst>
          </p:cNvPr>
          <p:cNvPicPr>
            <a:picLocks noChangeAspect="1"/>
          </p:cNvPicPr>
          <p:nvPr/>
        </p:nvPicPr>
        <p:blipFill>
          <a:blip r:embed="rId2"/>
          <a:stretch>
            <a:fillRect/>
          </a:stretch>
        </p:blipFill>
        <p:spPr>
          <a:xfrm>
            <a:off x="279646" y="523597"/>
            <a:ext cx="10727474" cy="58818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a:extLst>
              <a:ext uri="{FF2B5EF4-FFF2-40B4-BE49-F238E27FC236}">
                <a16:creationId xmlns:a16="http://schemas.microsoft.com/office/drawing/2014/main" id="{4DECABD4-0D53-FECB-ED77-2ABE2F4A838F}"/>
              </a:ext>
            </a:extLst>
          </p:cNvPr>
          <p:cNvSpPr txBox="1"/>
          <p:nvPr/>
        </p:nvSpPr>
        <p:spPr>
          <a:xfrm>
            <a:off x="9794598" y="5579750"/>
            <a:ext cx="225239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a:t>Se Importa el espacio de nombres </a:t>
            </a:r>
            <a:r>
              <a:rPr lang="es-PE" b="0" i="0" dirty="0">
                <a:effectLst/>
                <a:latin typeface="Söhne Mono"/>
              </a:rPr>
              <a:t>System.Data.SqlClient</a:t>
            </a:r>
            <a:endParaRPr lang="es-PE" dirty="0"/>
          </a:p>
        </p:txBody>
      </p:sp>
    </p:spTree>
    <p:extLst>
      <p:ext uri="{BB962C8B-B14F-4D97-AF65-F5344CB8AC3E}">
        <p14:creationId xmlns:p14="http://schemas.microsoft.com/office/powerpoint/2010/main" val="1856567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616B0D7-639F-BE89-3459-2185E41C4103}"/>
              </a:ext>
            </a:extLst>
          </p:cNvPr>
          <p:cNvPicPr>
            <a:picLocks noChangeAspect="1"/>
          </p:cNvPicPr>
          <p:nvPr/>
        </p:nvPicPr>
        <p:blipFill>
          <a:blip r:embed="rId2"/>
          <a:stretch>
            <a:fillRect/>
          </a:stretch>
        </p:blipFill>
        <p:spPr>
          <a:xfrm>
            <a:off x="168303" y="512040"/>
            <a:ext cx="11860937" cy="59908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CuadroTexto 6">
            <a:extLst>
              <a:ext uri="{FF2B5EF4-FFF2-40B4-BE49-F238E27FC236}">
                <a16:creationId xmlns:a16="http://schemas.microsoft.com/office/drawing/2014/main" id="{5282B965-E88C-7B96-080C-0D42E79EF487}"/>
              </a:ext>
            </a:extLst>
          </p:cNvPr>
          <p:cNvSpPr txBox="1"/>
          <p:nvPr/>
        </p:nvSpPr>
        <p:spPr>
          <a:xfrm>
            <a:off x="4410987" y="3093388"/>
            <a:ext cx="6022759"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dirty="0"/>
              <a:t>Se declara una variable cadena de tipo string, la cual contiene la cadena de conexión a la base de datos: Northwind</a:t>
            </a:r>
            <a:endParaRPr lang="es-PE" dirty="0"/>
          </a:p>
        </p:txBody>
      </p:sp>
    </p:spTree>
    <p:extLst>
      <p:ext uri="{BB962C8B-B14F-4D97-AF65-F5344CB8AC3E}">
        <p14:creationId xmlns:p14="http://schemas.microsoft.com/office/powerpoint/2010/main" val="1922241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Fondo De Borde De Estilo De Pizarra De Vector | Fondos Plantilla AI  Descarga Gratuita - Pikbest | Pizarra fondo, Imágenes de pizarra, Diseño de  hojas membretadas">
            <a:extLst>
              <a:ext uri="{FF2B5EF4-FFF2-40B4-BE49-F238E27FC236}">
                <a16:creationId xmlns:a16="http://schemas.microsoft.com/office/drawing/2014/main" id="{6B9E34AC-FF0D-37CC-80BB-92FD100CC3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44" t="1101" r="3087" b="6220"/>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F6565D02-DD54-0870-5C9F-D0E3672EFAB3}"/>
              </a:ext>
            </a:extLst>
          </p:cNvPr>
          <p:cNvSpPr txBox="1"/>
          <p:nvPr/>
        </p:nvSpPr>
        <p:spPr>
          <a:xfrm>
            <a:off x="423169" y="535244"/>
            <a:ext cx="11345662" cy="4708981"/>
          </a:xfrm>
          <a:prstGeom prst="rect">
            <a:avLst/>
          </a:prstGeom>
          <a:noFill/>
        </p:spPr>
        <p:txBody>
          <a:bodyPr wrap="square">
            <a:spAutoFit/>
          </a:bodyPr>
          <a:lstStyle/>
          <a:p>
            <a:pPr algn="just"/>
            <a:r>
              <a:rPr lang="es-ES" sz="4800" dirty="0">
                <a:solidFill>
                  <a:schemeClr val="bg1"/>
                </a:solidFill>
              </a:rPr>
              <a:t>Ejercicio 09</a:t>
            </a:r>
          </a:p>
          <a:p>
            <a:pPr algn="just"/>
            <a:endParaRPr lang="es-ES" sz="1200" dirty="0">
              <a:solidFill>
                <a:schemeClr val="bg1"/>
              </a:solidFill>
            </a:endParaRPr>
          </a:p>
          <a:p>
            <a:pPr algn="just"/>
            <a:r>
              <a:rPr lang="es-ES" sz="4800" dirty="0">
                <a:solidFill>
                  <a:schemeClr val="bg1"/>
                </a:solidFill>
              </a:rPr>
              <a:t>Crear una aplicación de desplazamiento de registros con la tabla: Orders y Order Details con los siguientes campos: </a:t>
            </a:r>
            <a:r>
              <a:rPr lang="es-PE" sz="4800" dirty="0">
                <a:solidFill>
                  <a:schemeClr val="bg1"/>
                </a:solidFill>
              </a:rPr>
              <a:t>OrderID, CustomerID, OrderDate, ProductID, Quantity, UnitPrice</a:t>
            </a:r>
            <a:r>
              <a:rPr lang="en-US" sz="4800" dirty="0">
                <a:solidFill>
                  <a:schemeClr val="bg1"/>
                </a:solidFill>
              </a:rPr>
              <a:t>, con </a:t>
            </a:r>
            <a:r>
              <a:rPr lang="es-PE" sz="4800" dirty="0">
                <a:solidFill>
                  <a:schemeClr val="bg1"/>
                </a:solidFill>
              </a:rPr>
              <a:t>datos conectados</a:t>
            </a:r>
            <a:r>
              <a:rPr lang="en-US" sz="4800" dirty="0">
                <a:solidFill>
                  <a:schemeClr val="bg1"/>
                </a:solidFill>
              </a:rPr>
              <a:t>.</a:t>
            </a:r>
            <a:endParaRPr lang="es-PE" sz="4800" dirty="0">
              <a:solidFill>
                <a:schemeClr val="bg1"/>
              </a:solidFill>
            </a:endParaRPr>
          </a:p>
        </p:txBody>
      </p:sp>
    </p:spTree>
    <p:extLst>
      <p:ext uri="{BB962C8B-B14F-4D97-AF65-F5344CB8AC3E}">
        <p14:creationId xmlns:p14="http://schemas.microsoft.com/office/powerpoint/2010/main" val="3898377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3AB538D-982B-3AAA-2497-E88B35533856}"/>
              </a:ext>
            </a:extLst>
          </p:cNvPr>
          <p:cNvPicPr>
            <a:picLocks noChangeAspect="1"/>
          </p:cNvPicPr>
          <p:nvPr/>
        </p:nvPicPr>
        <p:blipFill>
          <a:blip r:embed="rId2"/>
          <a:stretch>
            <a:fillRect/>
          </a:stretch>
        </p:blipFill>
        <p:spPr>
          <a:xfrm>
            <a:off x="110693" y="183840"/>
            <a:ext cx="11909672" cy="64389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CuadroTexto 7">
            <a:extLst>
              <a:ext uri="{FF2B5EF4-FFF2-40B4-BE49-F238E27FC236}">
                <a16:creationId xmlns:a16="http://schemas.microsoft.com/office/drawing/2014/main" id="{88256661-A25E-456E-0BCB-FF5D5D211685}"/>
              </a:ext>
            </a:extLst>
          </p:cNvPr>
          <p:cNvSpPr txBox="1"/>
          <p:nvPr/>
        </p:nvSpPr>
        <p:spPr>
          <a:xfrm>
            <a:off x="6927540" y="4385195"/>
            <a:ext cx="479986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Se declara un objeto: dsconsulta de tipo: DataSet</a:t>
            </a:r>
          </a:p>
        </p:txBody>
      </p:sp>
    </p:spTree>
    <p:extLst>
      <p:ext uri="{BB962C8B-B14F-4D97-AF65-F5344CB8AC3E}">
        <p14:creationId xmlns:p14="http://schemas.microsoft.com/office/powerpoint/2010/main" val="1263159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429BE0B-448F-66A5-EAB5-57D94AC552A6}"/>
              </a:ext>
            </a:extLst>
          </p:cNvPr>
          <p:cNvPicPr>
            <a:picLocks noChangeAspect="1"/>
          </p:cNvPicPr>
          <p:nvPr/>
        </p:nvPicPr>
        <p:blipFill>
          <a:blip r:embed="rId2"/>
          <a:stretch>
            <a:fillRect/>
          </a:stretch>
        </p:blipFill>
        <p:spPr>
          <a:xfrm>
            <a:off x="181067" y="124784"/>
            <a:ext cx="11824129" cy="65423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CuadroTexto 6">
            <a:extLst>
              <a:ext uri="{FF2B5EF4-FFF2-40B4-BE49-F238E27FC236}">
                <a16:creationId xmlns:a16="http://schemas.microsoft.com/office/drawing/2014/main" id="{20D4168D-D935-5D4B-35CD-410F6DC8A8C8}"/>
              </a:ext>
            </a:extLst>
          </p:cNvPr>
          <p:cNvSpPr txBox="1"/>
          <p:nvPr/>
        </p:nvSpPr>
        <p:spPr>
          <a:xfrm>
            <a:off x="7222728" y="4045543"/>
            <a:ext cx="3696804"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s-ES" dirty="0"/>
              <a:t>Se declara una variable: indiceactual de tipo entero, para obtener el índice actual de los datos.</a:t>
            </a:r>
            <a:endParaRPr lang="es-PE" dirty="0"/>
          </a:p>
        </p:txBody>
      </p:sp>
    </p:spTree>
    <p:extLst>
      <p:ext uri="{BB962C8B-B14F-4D97-AF65-F5344CB8AC3E}">
        <p14:creationId xmlns:p14="http://schemas.microsoft.com/office/powerpoint/2010/main" val="1171114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48409ED-905B-9CED-599B-8B27F188EF6E}"/>
              </a:ext>
            </a:extLst>
          </p:cNvPr>
          <p:cNvPicPr>
            <a:picLocks noChangeAspect="1"/>
          </p:cNvPicPr>
          <p:nvPr/>
        </p:nvPicPr>
        <p:blipFill>
          <a:blip r:embed="rId2"/>
          <a:stretch>
            <a:fillRect/>
          </a:stretch>
        </p:blipFill>
        <p:spPr>
          <a:xfrm>
            <a:off x="-4" y="0"/>
            <a:ext cx="12192004" cy="6858000"/>
          </a:xfrm>
          <a:prstGeom prst="rect">
            <a:avLst/>
          </a:prstGeom>
        </p:spPr>
      </p:pic>
      <p:sp>
        <p:nvSpPr>
          <p:cNvPr id="3" name="CuadroTexto 2">
            <a:extLst>
              <a:ext uri="{FF2B5EF4-FFF2-40B4-BE49-F238E27FC236}">
                <a16:creationId xmlns:a16="http://schemas.microsoft.com/office/drawing/2014/main" id="{4E3F66AB-6A53-299D-D983-598FA418CAD1}"/>
              </a:ext>
            </a:extLst>
          </p:cNvPr>
          <p:cNvSpPr txBox="1"/>
          <p:nvPr/>
        </p:nvSpPr>
        <p:spPr>
          <a:xfrm>
            <a:off x="5244483" y="266334"/>
            <a:ext cx="6775882" cy="230832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PE" altLang="es-PE" sz="2400" b="1" i="0" u="none" strike="noStrike" cap="none" normalizeH="0" baseline="0" dirty="0">
                <a:ln>
                  <a:noFill/>
                </a:ln>
                <a:effectLst/>
                <a:latin typeface="Söhne"/>
              </a:rPr>
              <a:t>El símbolo </a:t>
            </a:r>
            <a:r>
              <a:rPr kumimoji="0" lang="es-PE" altLang="es-PE" sz="2400" b="1" i="0" u="none" strike="noStrike" cap="none" normalizeH="0" baseline="0" dirty="0">
                <a:ln>
                  <a:noFill/>
                </a:ln>
                <a:effectLst/>
                <a:latin typeface="Söhne Mono"/>
              </a:rPr>
              <a:t>@</a:t>
            </a:r>
            <a:r>
              <a:rPr kumimoji="0" lang="es-PE" altLang="es-PE" sz="2400" b="1" i="0" u="none" strike="noStrike" cap="none" normalizeH="0" baseline="0" dirty="0">
                <a:ln>
                  <a:noFill/>
                </a:ln>
                <a:effectLst/>
                <a:latin typeface="Söhne"/>
              </a:rPr>
              <a:t> antes de una cadena en C# se llama "cadena literal verbatim". Cuando se usa un literal verbatim, la cadena se interpreta de manera especial por el compilador y puede ser útil en varias situaciones, como al escribir consultas SQL largas o al trabajar con rutas de archivos.</a:t>
            </a:r>
            <a:r>
              <a:rPr kumimoji="0" lang="es-PE" altLang="es-PE" sz="1000" b="1" i="0" u="none" strike="noStrike" cap="none" normalizeH="0" baseline="0" dirty="0">
                <a:ln>
                  <a:noFill/>
                </a:ln>
                <a:effectLst/>
              </a:rPr>
              <a:t> </a:t>
            </a:r>
            <a:endParaRPr kumimoji="0" lang="es-PE" altLang="es-PE" sz="3600" b="1" i="0" u="none" strike="noStrike" cap="none" normalizeH="0" baseline="0" dirty="0">
              <a:ln>
                <a:noFill/>
              </a:ln>
              <a:effectLst/>
              <a:latin typeface="Arial" panose="020B0604020202020204" pitchFamily="34" charset="0"/>
            </a:endParaRPr>
          </a:p>
        </p:txBody>
      </p:sp>
      <p:sp>
        <p:nvSpPr>
          <p:cNvPr id="5" name="CuadroTexto 4">
            <a:extLst>
              <a:ext uri="{FF2B5EF4-FFF2-40B4-BE49-F238E27FC236}">
                <a16:creationId xmlns:a16="http://schemas.microsoft.com/office/drawing/2014/main" id="{1B9BDEF8-7F57-4556-F57E-7F8F99820680}"/>
              </a:ext>
            </a:extLst>
          </p:cNvPr>
          <p:cNvSpPr txBox="1"/>
          <p:nvPr/>
        </p:nvSpPr>
        <p:spPr>
          <a:xfrm>
            <a:off x="5244483" y="2710739"/>
            <a:ext cx="6660473" cy="3416320"/>
          </a:xfrm>
          <a:prstGeom prst="rect">
            <a:avLst/>
          </a:prstGeom>
          <a:noFill/>
        </p:spPr>
        <p:txBody>
          <a:bodyPr wrap="square">
            <a:spAutoFit/>
          </a:bodyPr>
          <a:lstStyle/>
          <a:p>
            <a:pPr algn="just"/>
            <a:r>
              <a:rPr lang="es-ES" sz="2400" b="1" dirty="0">
                <a:latin typeface="Söhne"/>
              </a:rPr>
              <a:t>En el contexto de la consulta SQL, el uso del símbolo @ como en string query = @" ... “, significa que la cadena literal no interpretará los caracteres de escape normales. Esto es especialmente útil cuando se escribe consultas SQL, ya que las consultas SQL pueden contener muchos caracteres especiales como comillas simples, comas y saltos de línea, que pueden complicar la escritura de la consulta de manera legible.</a:t>
            </a:r>
            <a:endParaRPr lang="es-PE" sz="2400" b="1" dirty="0">
              <a:latin typeface="Söhne"/>
            </a:endParaRPr>
          </a:p>
        </p:txBody>
      </p:sp>
      <p:pic>
        <p:nvPicPr>
          <p:cNvPr id="7" name="Imagen 6">
            <a:extLst>
              <a:ext uri="{FF2B5EF4-FFF2-40B4-BE49-F238E27FC236}">
                <a16:creationId xmlns:a16="http://schemas.microsoft.com/office/drawing/2014/main" id="{85C3F4E2-1D22-3FF1-0AA5-970F583C16C0}"/>
              </a:ext>
            </a:extLst>
          </p:cNvPr>
          <p:cNvPicPr>
            <a:picLocks noChangeAspect="1"/>
          </p:cNvPicPr>
          <p:nvPr/>
        </p:nvPicPr>
        <p:blipFill>
          <a:blip r:embed="rId3"/>
          <a:stretch>
            <a:fillRect/>
          </a:stretch>
        </p:blipFill>
        <p:spPr>
          <a:xfrm>
            <a:off x="91733" y="1599288"/>
            <a:ext cx="2685971" cy="14102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n 7">
            <a:extLst>
              <a:ext uri="{FF2B5EF4-FFF2-40B4-BE49-F238E27FC236}">
                <a16:creationId xmlns:a16="http://schemas.microsoft.com/office/drawing/2014/main" id="{EECE6E13-7BA5-1076-4870-4E108C17A68C}"/>
              </a:ext>
            </a:extLst>
          </p:cNvPr>
          <p:cNvPicPr>
            <a:picLocks noChangeAspect="1"/>
          </p:cNvPicPr>
          <p:nvPr/>
        </p:nvPicPr>
        <p:blipFill>
          <a:blip r:embed="rId4"/>
          <a:stretch>
            <a:fillRect/>
          </a:stretch>
        </p:blipFill>
        <p:spPr>
          <a:xfrm>
            <a:off x="91733" y="3162994"/>
            <a:ext cx="2685970" cy="14792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81274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84BDA2F-9C1C-E566-AB54-55092CAC0C0A}"/>
              </a:ext>
            </a:extLst>
          </p:cNvPr>
          <p:cNvPicPr>
            <a:picLocks noChangeAspect="1"/>
          </p:cNvPicPr>
          <p:nvPr/>
        </p:nvPicPr>
        <p:blipFill>
          <a:blip r:embed="rId2"/>
          <a:stretch>
            <a:fillRect/>
          </a:stretch>
        </p:blipFill>
        <p:spPr>
          <a:xfrm>
            <a:off x="142949" y="792616"/>
            <a:ext cx="11906102" cy="52086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F6B2CBFD-66DC-D015-9AE8-EAEBB07114F9}"/>
              </a:ext>
            </a:extLst>
          </p:cNvPr>
          <p:cNvSpPr txBox="1"/>
          <p:nvPr/>
        </p:nvSpPr>
        <p:spPr>
          <a:xfrm>
            <a:off x="4668441" y="3230051"/>
            <a:ext cx="3453141"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dirty="0"/>
              <a:t>En el evento: Load, del formulario</a:t>
            </a:r>
            <a:endParaRPr lang="es-PE" dirty="0"/>
          </a:p>
        </p:txBody>
      </p:sp>
      <p:sp>
        <p:nvSpPr>
          <p:cNvPr id="8" name="CuadroTexto 7">
            <a:extLst>
              <a:ext uri="{FF2B5EF4-FFF2-40B4-BE49-F238E27FC236}">
                <a16:creationId xmlns:a16="http://schemas.microsoft.com/office/drawing/2014/main" id="{B1988AF2-53F8-97D3-568F-CBE156B59AA3}"/>
              </a:ext>
            </a:extLst>
          </p:cNvPr>
          <p:cNvSpPr txBox="1"/>
          <p:nvPr/>
        </p:nvSpPr>
        <p:spPr>
          <a:xfrm>
            <a:off x="3994951" y="4903646"/>
            <a:ext cx="440332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dirty="0"/>
              <a:t>Se crea un objeto dsconsulta de tipo DataSet</a:t>
            </a:r>
            <a:endParaRPr lang="es-PE" dirty="0"/>
          </a:p>
        </p:txBody>
      </p:sp>
    </p:spTree>
    <p:extLst>
      <p:ext uri="{BB962C8B-B14F-4D97-AF65-F5344CB8AC3E}">
        <p14:creationId xmlns:p14="http://schemas.microsoft.com/office/powerpoint/2010/main" val="1576851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5349BB90-DD7F-7B92-E27C-8C9594B4E413}"/>
              </a:ext>
            </a:extLst>
          </p:cNvPr>
          <p:cNvPicPr>
            <a:picLocks noChangeAspect="1"/>
          </p:cNvPicPr>
          <p:nvPr/>
        </p:nvPicPr>
        <p:blipFill>
          <a:blip r:embed="rId2"/>
          <a:stretch>
            <a:fillRect/>
          </a:stretch>
        </p:blipFill>
        <p:spPr>
          <a:xfrm>
            <a:off x="168676" y="834505"/>
            <a:ext cx="11860567" cy="4662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CuadroTexto 7">
            <a:extLst>
              <a:ext uri="{FF2B5EF4-FFF2-40B4-BE49-F238E27FC236}">
                <a16:creationId xmlns:a16="http://schemas.microsoft.com/office/drawing/2014/main" id="{A5522CBF-9229-D60A-8F22-7FCD37E9C863}"/>
              </a:ext>
            </a:extLst>
          </p:cNvPr>
          <p:cNvSpPr txBox="1"/>
          <p:nvPr/>
        </p:nvSpPr>
        <p:spPr>
          <a:xfrm>
            <a:off x="2965137" y="4859260"/>
            <a:ext cx="846929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dirty="0"/>
              <a:t>Se declara una variable consulta de tipo string, la cual contiene la sentencia Transact SQL</a:t>
            </a:r>
            <a:endParaRPr lang="es-PE" dirty="0"/>
          </a:p>
        </p:txBody>
      </p:sp>
    </p:spTree>
    <p:extLst>
      <p:ext uri="{BB962C8B-B14F-4D97-AF65-F5344CB8AC3E}">
        <p14:creationId xmlns:p14="http://schemas.microsoft.com/office/powerpoint/2010/main" val="2517929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D2EF045-53CD-BFE7-0281-D6F10598DEA0}"/>
              </a:ext>
            </a:extLst>
          </p:cNvPr>
          <p:cNvPicPr>
            <a:picLocks noChangeAspect="1"/>
          </p:cNvPicPr>
          <p:nvPr/>
        </p:nvPicPr>
        <p:blipFill>
          <a:blip r:embed="rId2"/>
          <a:stretch>
            <a:fillRect/>
          </a:stretch>
        </p:blipFill>
        <p:spPr>
          <a:xfrm>
            <a:off x="150918" y="1056449"/>
            <a:ext cx="11887201" cy="50290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2038AF71-3BA6-01D4-DAB2-CF91466DAC41}"/>
              </a:ext>
            </a:extLst>
          </p:cNvPr>
          <p:cNvSpPr txBox="1"/>
          <p:nvPr/>
        </p:nvSpPr>
        <p:spPr>
          <a:xfrm>
            <a:off x="2441355" y="5421424"/>
            <a:ext cx="76969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dirty="0"/>
              <a:t>Se crea un objeto: conectar de tipo SqlConnection, contiene como argumento a la variable: cadena, que permite realizar la conexión a la base de datos.</a:t>
            </a:r>
            <a:endParaRPr lang="es-PE" dirty="0"/>
          </a:p>
        </p:txBody>
      </p:sp>
    </p:spTree>
    <p:extLst>
      <p:ext uri="{BB962C8B-B14F-4D97-AF65-F5344CB8AC3E}">
        <p14:creationId xmlns:p14="http://schemas.microsoft.com/office/powerpoint/2010/main" val="2407126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4D7B783-BD85-73B5-0E5E-D983AACE461D}"/>
              </a:ext>
            </a:extLst>
          </p:cNvPr>
          <p:cNvPicPr>
            <a:picLocks noChangeAspect="1"/>
          </p:cNvPicPr>
          <p:nvPr/>
        </p:nvPicPr>
        <p:blipFill>
          <a:blip r:embed="rId2"/>
          <a:stretch>
            <a:fillRect/>
          </a:stretch>
        </p:blipFill>
        <p:spPr>
          <a:xfrm>
            <a:off x="186430" y="603682"/>
            <a:ext cx="11825057" cy="53976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D2E7382F-5E19-4371-D2DC-E7D4EA6EFF95}"/>
              </a:ext>
            </a:extLst>
          </p:cNvPr>
          <p:cNvSpPr txBox="1"/>
          <p:nvPr/>
        </p:nvSpPr>
        <p:spPr>
          <a:xfrm>
            <a:off x="2325942" y="5328340"/>
            <a:ext cx="7776842"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dirty="0"/>
              <a:t>Se crea un objeto: dataconsulta de tipo SqlDataAdapter, tiene como primer argumento a la variable: consulta y como segundo argumento al objeto: conectar.</a:t>
            </a:r>
            <a:endParaRPr lang="es-PE" dirty="0"/>
          </a:p>
        </p:txBody>
      </p:sp>
    </p:spTree>
    <p:extLst>
      <p:ext uri="{BB962C8B-B14F-4D97-AF65-F5344CB8AC3E}">
        <p14:creationId xmlns:p14="http://schemas.microsoft.com/office/powerpoint/2010/main" val="923005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D0814EF-33EF-C9F5-7825-CD208C7BB65B}"/>
              </a:ext>
            </a:extLst>
          </p:cNvPr>
          <p:cNvPicPr>
            <a:picLocks noChangeAspect="1"/>
          </p:cNvPicPr>
          <p:nvPr/>
        </p:nvPicPr>
        <p:blipFill>
          <a:blip r:embed="rId2"/>
          <a:stretch>
            <a:fillRect/>
          </a:stretch>
        </p:blipFill>
        <p:spPr>
          <a:xfrm>
            <a:off x="133164" y="497149"/>
            <a:ext cx="11913833" cy="58503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a:extLst>
              <a:ext uri="{FF2B5EF4-FFF2-40B4-BE49-F238E27FC236}">
                <a16:creationId xmlns:a16="http://schemas.microsoft.com/office/drawing/2014/main" id="{DC39D529-37D7-CEAB-C9ED-7F7C26FA2DF3}"/>
              </a:ext>
            </a:extLst>
          </p:cNvPr>
          <p:cNvSpPr txBox="1"/>
          <p:nvPr/>
        </p:nvSpPr>
        <p:spPr>
          <a:xfrm>
            <a:off x="2386313" y="5625742"/>
            <a:ext cx="8258011"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b="0" i="0" dirty="0">
                <a:effectLst/>
                <a:latin typeface="Söhne Mono"/>
              </a:rPr>
              <a:t>Por medio del método Fill, se obtiene los resultados de la base de datos y los almacena en una tabla llamada: OrderData, que se encuentra dentro del DataSet (dsconsulta).</a:t>
            </a:r>
            <a:endParaRPr lang="es-PE" dirty="0"/>
          </a:p>
        </p:txBody>
      </p:sp>
    </p:spTree>
    <p:extLst>
      <p:ext uri="{BB962C8B-B14F-4D97-AF65-F5344CB8AC3E}">
        <p14:creationId xmlns:p14="http://schemas.microsoft.com/office/powerpoint/2010/main" val="1187897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28DCFA0-CED7-A306-A5CD-B760A4E8FEB9}"/>
              </a:ext>
            </a:extLst>
          </p:cNvPr>
          <p:cNvPicPr>
            <a:picLocks noChangeAspect="1"/>
          </p:cNvPicPr>
          <p:nvPr/>
        </p:nvPicPr>
        <p:blipFill>
          <a:blip r:embed="rId2"/>
          <a:stretch>
            <a:fillRect/>
          </a:stretch>
        </p:blipFill>
        <p:spPr>
          <a:xfrm>
            <a:off x="115411" y="612563"/>
            <a:ext cx="11949342" cy="55041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ABE002B1-6893-83A8-85BD-7A8DD54BC523}"/>
              </a:ext>
            </a:extLst>
          </p:cNvPr>
          <p:cNvSpPr txBox="1"/>
          <p:nvPr/>
        </p:nvSpPr>
        <p:spPr>
          <a:xfrm>
            <a:off x="4374911" y="5022064"/>
            <a:ext cx="651799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b="0" i="0" dirty="0">
                <a:effectLst/>
                <a:latin typeface="Söhne Mono"/>
              </a:rPr>
              <a:t>Por medio del método: Open, se abre la conexión a la base de datos</a:t>
            </a:r>
            <a:endParaRPr lang="es-PE" dirty="0"/>
          </a:p>
        </p:txBody>
      </p:sp>
    </p:spTree>
    <p:extLst>
      <p:ext uri="{BB962C8B-B14F-4D97-AF65-F5344CB8AC3E}">
        <p14:creationId xmlns:p14="http://schemas.microsoft.com/office/powerpoint/2010/main" val="1335874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40B7183-D444-2825-AF0C-A4D78ACFAB63}"/>
              </a:ext>
            </a:extLst>
          </p:cNvPr>
          <p:cNvPicPr>
            <a:picLocks noChangeAspect="1"/>
          </p:cNvPicPr>
          <p:nvPr/>
        </p:nvPicPr>
        <p:blipFill>
          <a:blip r:embed="rId2"/>
          <a:stretch>
            <a:fillRect/>
          </a:stretch>
        </p:blipFill>
        <p:spPr>
          <a:xfrm>
            <a:off x="150918" y="435005"/>
            <a:ext cx="11878325" cy="60190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a:extLst>
              <a:ext uri="{FF2B5EF4-FFF2-40B4-BE49-F238E27FC236}">
                <a16:creationId xmlns:a16="http://schemas.microsoft.com/office/drawing/2014/main" id="{AEDA3FE3-1B76-9709-B9E8-7EA845611949}"/>
              </a:ext>
            </a:extLst>
          </p:cNvPr>
          <p:cNvSpPr txBox="1"/>
          <p:nvPr/>
        </p:nvSpPr>
        <p:spPr>
          <a:xfrm>
            <a:off x="6600547" y="4928875"/>
            <a:ext cx="4789502"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s-ES" b="0" i="0" dirty="0">
                <a:effectLst/>
                <a:latin typeface="Söhne Mono"/>
              </a:rPr>
              <a:t>Se utiliza al método: Mostrar_Datos_Consulta, con el valor de la variable: indiceactual, cuyo valor es cero, esto significa que muestra los datos de la primera fila.</a:t>
            </a:r>
            <a:endParaRPr lang="es-PE" dirty="0"/>
          </a:p>
        </p:txBody>
      </p:sp>
    </p:spTree>
    <p:extLst>
      <p:ext uri="{BB962C8B-B14F-4D97-AF65-F5344CB8AC3E}">
        <p14:creationId xmlns:p14="http://schemas.microsoft.com/office/powerpoint/2010/main" val="3301019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A1C51D-0B0E-F7FC-F664-A53138FB7317}"/>
              </a:ext>
            </a:extLst>
          </p:cNvPr>
          <p:cNvSpPr txBox="1"/>
          <p:nvPr/>
        </p:nvSpPr>
        <p:spPr>
          <a:xfrm>
            <a:off x="31208" y="2728069"/>
            <a:ext cx="3830578" cy="1477328"/>
          </a:xfrm>
          <a:prstGeom prst="rect">
            <a:avLst/>
          </a:prstGeom>
          <a:noFill/>
        </p:spPr>
        <p:txBody>
          <a:bodyPr wrap="square" rtlCol="0">
            <a:spAutoFit/>
          </a:bodyPr>
          <a:lstStyle/>
          <a:p>
            <a:pPr marL="285750" indent="-285750">
              <a:buFont typeface="Wingdings" panose="05000000000000000000" pitchFamily="2" charset="2"/>
              <a:buChar char="ü"/>
            </a:pPr>
            <a:r>
              <a:rPr lang="es-PE" dirty="0"/>
              <a:t>Crear una sub carpeta: Proyecto09</a:t>
            </a:r>
          </a:p>
          <a:p>
            <a:pPr marL="285750" indent="-285750">
              <a:buFont typeface="Wingdings" panose="05000000000000000000" pitchFamily="2" charset="2"/>
              <a:buChar char="ü"/>
            </a:pPr>
            <a:endParaRPr lang="es-PE" dirty="0"/>
          </a:p>
          <a:p>
            <a:pPr marL="285750" indent="-285750">
              <a:buFont typeface="Wingdings" panose="05000000000000000000" pitchFamily="2" charset="2"/>
              <a:buChar char="ü"/>
            </a:pPr>
            <a:r>
              <a:rPr lang="es-PE" dirty="0"/>
              <a:t>Crear una sub carpeta: Aplicacion09</a:t>
            </a:r>
          </a:p>
          <a:p>
            <a:pPr marL="285750" indent="-285750">
              <a:buFont typeface="Wingdings" panose="05000000000000000000" pitchFamily="2" charset="2"/>
              <a:buChar char="ü"/>
            </a:pPr>
            <a:endParaRPr lang="es-PE" dirty="0"/>
          </a:p>
          <a:p>
            <a:pPr marL="285750" indent="-285750">
              <a:buFont typeface="Wingdings" panose="05000000000000000000" pitchFamily="2" charset="2"/>
              <a:buChar char="ü"/>
            </a:pPr>
            <a:r>
              <a:rPr lang="es-PE" dirty="0"/>
              <a:t>Crear una sub carpeta: Data09</a:t>
            </a:r>
          </a:p>
        </p:txBody>
      </p:sp>
      <p:sp>
        <p:nvSpPr>
          <p:cNvPr id="6" name="CuadroTexto 5">
            <a:extLst>
              <a:ext uri="{FF2B5EF4-FFF2-40B4-BE49-F238E27FC236}">
                <a16:creationId xmlns:a16="http://schemas.microsoft.com/office/drawing/2014/main" id="{A4C69861-F80D-2516-A32C-E8CA1489A6E9}"/>
              </a:ext>
            </a:extLst>
          </p:cNvPr>
          <p:cNvSpPr txBox="1"/>
          <p:nvPr/>
        </p:nvSpPr>
        <p:spPr>
          <a:xfrm>
            <a:off x="142043" y="52651"/>
            <a:ext cx="1872372" cy="523220"/>
          </a:xfrm>
          <a:prstGeom prst="rect">
            <a:avLst/>
          </a:prstGeom>
          <a:noFill/>
        </p:spPr>
        <p:txBody>
          <a:bodyPr wrap="none" rtlCol="0">
            <a:spAutoFit/>
          </a:bodyPr>
          <a:lstStyle/>
          <a:p>
            <a:r>
              <a:rPr lang="es-PE" sz="2800" b="1" dirty="0">
                <a:effectLst>
                  <a:outerShdw blurRad="38100" dist="38100" dir="2700000" algn="tl">
                    <a:srgbClr val="000000">
                      <a:alpha val="43137"/>
                    </a:srgbClr>
                  </a:outerShdw>
                </a:effectLst>
              </a:rPr>
              <a:t>Ejercicio 09</a:t>
            </a:r>
          </a:p>
        </p:txBody>
      </p:sp>
      <p:pic>
        <p:nvPicPr>
          <p:cNvPr id="5" name="Imagen 4">
            <a:extLst>
              <a:ext uri="{FF2B5EF4-FFF2-40B4-BE49-F238E27FC236}">
                <a16:creationId xmlns:a16="http://schemas.microsoft.com/office/drawing/2014/main" id="{0B3B24D8-A338-5F96-B2E0-0A619E77428B}"/>
              </a:ext>
            </a:extLst>
          </p:cNvPr>
          <p:cNvPicPr>
            <a:picLocks noChangeAspect="1"/>
          </p:cNvPicPr>
          <p:nvPr/>
        </p:nvPicPr>
        <p:blipFill>
          <a:blip r:embed="rId2"/>
          <a:stretch>
            <a:fillRect/>
          </a:stretch>
        </p:blipFill>
        <p:spPr>
          <a:xfrm>
            <a:off x="3941685" y="923281"/>
            <a:ext cx="8081638" cy="50869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40133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AB2FCF6-504C-9AC5-8274-4E5FE94C3EAC}"/>
              </a:ext>
            </a:extLst>
          </p:cNvPr>
          <p:cNvPicPr>
            <a:picLocks noChangeAspect="1"/>
          </p:cNvPicPr>
          <p:nvPr/>
        </p:nvPicPr>
        <p:blipFill>
          <a:blip r:embed="rId2"/>
          <a:stretch>
            <a:fillRect/>
          </a:stretch>
        </p:blipFill>
        <p:spPr>
          <a:xfrm>
            <a:off x="133164" y="475690"/>
            <a:ext cx="11922712" cy="59073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CuadroTexto 7">
            <a:extLst>
              <a:ext uri="{FF2B5EF4-FFF2-40B4-BE49-F238E27FC236}">
                <a16:creationId xmlns:a16="http://schemas.microsoft.com/office/drawing/2014/main" id="{18B96BF2-BB13-DB9E-6B26-C53E9D68CF7C}"/>
              </a:ext>
            </a:extLst>
          </p:cNvPr>
          <p:cNvSpPr txBox="1"/>
          <p:nvPr/>
        </p:nvSpPr>
        <p:spPr>
          <a:xfrm>
            <a:off x="2401408" y="5296005"/>
            <a:ext cx="4869403"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b="0" i="0" dirty="0">
                <a:effectLst/>
                <a:latin typeface="Söhne Mono"/>
              </a:rPr>
              <a:t>Se crea un método: Mostrar_Datos_Consulta de tipo void, con un parámetro índice de tipo entero.</a:t>
            </a:r>
            <a:endParaRPr lang="es-PE" dirty="0"/>
          </a:p>
        </p:txBody>
      </p:sp>
    </p:spTree>
    <p:extLst>
      <p:ext uri="{BB962C8B-B14F-4D97-AF65-F5344CB8AC3E}">
        <p14:creationId xmlns:p14="http://schemas.microsoft.com/office/powerpoint/2010/main" val="2652095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B25DAFA-9228-5BE3-43F5-757DC65ED962}"/>
              </a:ext>
            </a:extLst>
          </p:cNvPr>
          <p:cNvPicPr>
            <a:picLocks noChangeAspect="1"/>
          </p:cNvPicPr>
          <p:nvPr/>
        </p:nvPicPr>
        <p:blipFill>
          <a:blip r:embed="rId2"/>
          <a:stretch>
            <a:fillRect/>
          </a:stretch>
        </p:blipFill>
        <p:spPr>
          <a:xfrm>
            <a:off x="195308" y="88774"/>
            <a:ext cx="11789547" cy="61313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CuadroTexto 7">
            <a:extLst>
              <a:ext uri="{FF2B5EF4-FFF2-40B4-BE49-F238E27FC236}">
                <a16:creationId xmlns:a16="http://schemas.microsoft.com/office/drawing/2014/main" id="{C85331BD-DDC8-699A-74C2-BB1C775C2085}"/>
              </a:ext>
            </a:extLst>
          </p:cNvPr>
          <p:cNvSpPr txBox="1"/>
          <p:nvPr/>
        </p:nvSpPr>
        <p:spPr>
          <a:xfrm>
            <a:off x="3275864" y="5058919"/>
            <a:ext cx="8717869"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lgn="just">
              <a:buFont typeface="Wingdings" panose="05000000000000000000" pitchFamily="2" charset="2"/>
              <a:buChar char="q"/>
            </a:pPr>
            <a:r>
              <a:rPr lang="es-ES" dirty="0"/>
              <a:t>Si la variable indice es mayor o igual a cero y es menor que la cantidad total de filas de la tabla: OrderData, que se encuentra en el DataSet(dsconsulta).</a:t>
            </a:r>
          </a:p>
          <a:p>
            <a:pPr marL="285750" indent="-285750" algn="just">
              <a:buFont typeface="Wingdings" panose="05000000000000000000" pitchFamily="2" charset="2"/>
              <a:buChar char="q"/>
            </a:pPr>
            <a:r>
              <a:rPr lang="es-ES" dirty="0"/>
              <a:t>Si ambas condiciones son verdaderas, significa que indice está dentro del rango de los índices de filas válidos de la tabla: OrderData. </a:t>
            </a:r>
          </a:p>
          <a:p>
            <a:pPr marL="285750" indent="-285750" algn="just">
              <a:buFont typeface="Wingdings" panose="05000000000000000000" pitchFamily="2" charset="2"/>
              <a:buChar char="q"/>
            </a:pPr>
            <a:r>
              <a:rPr lang="es-ES" dirty="0"/>
              <a:t>El valor de la variable índice no es un valor negativo y que no sea mayor o igual a la cantidad total de filas.</a:t>
            </a:r>
            <a:endParaRPr lang="es-PE" dirty="0"/>
          </a:p>
        </p:txBody>
      </p:sp>
    </p:spTree>
    <p:extLst>
      <p:ext uri="{BB962C8B-B14F-4D97-AF65-F5344CB8AC3E}">
        <p14:creationId xmlns:p14="http://schemas.microsoft.com/office/powerpoint/2010/main" val="2058064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F7C4C3F-75B4-F778-8713-9A8AE39E7CDB}"/>
              </a:ext>
            </a:extLst>
          </p:cNvPr>
          <p:cNvPicPr>
            <a:picLocks noChangeAspect="1"/>
          </p:cNvPicPr>
          <p:nvPr/>
        </p:nvPicPr>
        <p:blipFill>
          <a:blip r:embed="rId2"/>
          <a:stretch>
            <a:fillRect/>
          </a:stretch>
        </p:blipFill>
        <p:spPr>
          <a:xfrm>
            <a:off x="177552" y="106530"/>
            <a:ext cx="11812100" cy="60812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51910BCE-E73A-C8BA-56F4-DF1AF8EF7280}"/>
              </a:ext>
            </a:extLst>
          </p:cNvPr>
          <p:cNvSpPr txBox="1"/>
          <p:nvPr/>
        </p:nvSpPr>
        <p:spPr>
          <a:xfrm>
            <a:off x="2601158" y="5678982"/>
            <a:ext cx="6143348" cy="110799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lgn="just">
              <a:buFont typeface="Wingdings" panose="05000000000000000000" pitchFamily="2" charset="2"/>
              <a:buChar char="q"/>
            </a:pPr>
            <a:r>
              <a:rPr lang="es-ES" dirty="0"/>
              <a:t>Si cumple la condición, entonces se obtiene la fila actual de la tabla: OrderData, por medio de la variable índice.</a:t>
            </a:r>
          </a:p>
          <a:p>
            <a:pPr marL="285750" indent="-285750" algn="just">
              <a:buFont typeface="Wingdings" panose="05000000000000000000" pitchFamily="2" charset="2"/>
              <a:buChar char="q"/>
            </a:pPr>
            <a:endParaRPr lang="es-ES" sz="1200" dirty="0"/>
          </a:p>
          <a:p>
            <a:pPr marL="285750" indent="-285750" algn="just">
              <a:buFont typeface="Wingdings" panose="05000000000000000000" pitchFamily="2" charset="2"/>
              <a:buChar char="q"/>
            </a:pPr>
            <a:r>
              <a:rPr lang="es-ES" dirty="0"/>
              <a:t>Se almacena el valor de la fila actual, hacia la variable: row.</a:t>
            </a:r>
            <a:endParaRPr lang="es-PE" dirty="0"/>
          </a:p>
        </p:txBody>
      </p:sp>
    </p:spTree>
    <p:extLst>
      <p:ext uri="{BB962C8B-B14F-4D97-AF65-F5344CB8AC3E}">
        <p14:creationId xmlns:p14="http://schemas.microsoft.com/office/powerpoint/2010/main" val="3748860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9CDFA4D4-3381-B374-9E0E-4A42AC447A38}"/>
              </a:ext>
            </a:extLst>
          </p:cNvPr>
          <p:cNvPicPr>
            <a:picLocks noChangeAspect="1"/>
          </p:cNvPicPr>
          <p:nvPr/>
        </p:nvPicPr>
        <p:blipFill>
          <a:blip r:embed="rId2"/>
          <a:stretch>
            <a:fillRect/>
          </a:stretch>
        </p:blipFill>
        <p:spPr>
          <a:xfrm>
            <a:off x="124286" y="167309"/>
            <a:ext cx="11904957" cy="63577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CuadroTexto 8">
            <a:extLst>
              <a:ext uri="{FF2B5EF4-FFF2-40B4-BE49-F238E27FC236}">
                <a16:creationId xmlns:a16="http://schemas.microsoft.com/office/drawing/2014/main" id="{C228272B-7829-95BA-3CA0-08B3F52F810F}"/>
              </a:ext>
            </a:extLst>
          </p:cNvPr>
          <p:cNvSpPr txBox="1"/>
          <p:nvPr/>
        </p:nvSpPr>
        <p:spPr>
          <a:xfrm>
            <a:off x="3374786" y="5273514"/>
            <a:ext cx="8494657"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lgn="just">
              <a:buFont typeface="Wingdings" panose="05000000000000000000" pitchFamily="2" charset="2"/>
              <a:buChar char="q"/>
            </a:pPr>
            <a:r>
              <a:rPr lang="es-ES" dirty="0"/>
              <a:t>Se asigna el valor de la columna: OrderID, de la fila row al cuadro de texto: txtOrderID.</a:t>
            </a:r>
          </a:p>
          <a:p>
            <a:pPr marL="285750" indent="-285750" algn="just">
              <a:buFont typeface="Wingdings" panose="05000000000000000000" pitchFamily="2" charset="2"/>
              <a:buChar char="q"/>
            </a:pPr>
            <a:r>
              <a:rPr lang="es-ES" dirty="0"/>
              <a:t>El método .ToString(), se utiliza para convertir el valor de la columna en una cadena de texto para que pueda ser mostrado en el cuadro de texto y así con los demás es semejante con las demás columnas.</a:t>
            </a:r>
            <a:endParaRPr lang="es-PE" dirty="0"/>
          </a:p>
        </p:txBody>
      </p:sp>
    </p:spTree>
    <p:extLst>
      <p:ext uri="{BB962C8B-B14F-4D97-AF65-F5344CB8AC3E}">
        <p14:creationId xmlns:p14="http://schemas.microsoft.com/office/powerpoint/2010/main" val="4098773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3174F52-3A80-9AD6-F3F4-38BF8D38B859}"/>
              </a:ext>
            </a:extLst>
          </p:cNvPr>
          <p:cNvPicPr>
            <a:picLocks noChangeAspect="1"/>
          </p:cNvPicPr>
          <p:nvPr/>
        </p:nvPicPr>
        <p:blipFill>
          <a:blip r:embed="rId2"/>
          <a:stretch>
            <a:fillRect/>
          </a:stretch>
        </p:blipFill>
        <p:spPr>
          <a:xfrm>
            <a:off x="1544714" y="66690"/>
            <a:ext cx="10368886" cy="43403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agen 5">
            <a:extLst>
              <a:ext uri="{FF2B5EF4-FFF2-40B4-BE49-F238E27FC236}">
                <a16:creationId xmlns:a16="http://schemas.microsoft.com/office/drawing/2014/main" id="{CA8C0E2B-F751-29AE-D630-452E43EF2EB9}"/>
              </a:ext>
            </a:extLst>
          </p:cNvPr>
          <p:cNvPicPr>
            <a:picLocks noChangeAspect="1"/>
          </p:cNvPicPr>
          <p:nvPr/>
        </p:nvPicPr>
        <p:blipFill>
          <a:blip r:embed="rId3"/>
          <a:stretch>
            <a:fillRect/>
          </a:stretch>
        </p:blipFill>
        <p:spPr>
          <a:xfrm>
            <a:off x="124520" y="84446"/>
            <a:ext cx="1216010" cy="5946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CuadroTexto 6">
            <a:extLst>
              <a:ext uri="{FF2B5EF4-FFF2-40B4-BE49-F238E27FC236}">
                <a16:creationId xmlns:a16="http://schemas.microsoft.com/office/drawing/2014/main" id="{22981ACD-FFBB-2F40-4618-45CBD410334B}"/>
              </a:ext>
            </a:extLst>
          </p:cNvPr>
          <p:cNvSpPr txBox="1"/>
          <p:nvPr/>
        </p:nvSpPr>
        <p:spPr>
          <a:xfrm>
            <a:off x="115641" y="679137"/>
            <a:ext cx="1216011" cy="5232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sz="1400" b="1" dirty="0">
                <a:latin typeface="Söhne Mono"/>
              </a:rPr>
              <a:t>Clic en el botón: Iniciar</a:t>
            </a:r>
            <a:endParaRPr lang="es-PE" sz="1400" b="1" dirty="0">
              <a:latin typeface="Söhne Mono"/>
            </a:endParaRPr>
          </a:p>
        </p:txBody>
      </p:sp>
      <p:grpSp>
        <p:nvGrpSpPr>
          <p:cNvPr id="18" name="Grupo 17">
            <a:extLst>
              <a:ext uri="{FF2B5EF4-FFF2-40B4-BE49-F238E27FC236}">
                <a16:creationId xmlns:a16="http://schemas.microsoft.com/office/drawing/2014/main" id="{A3FC3BDF-3D36-9EA8-6672-638BFEF68DC9}"/>
              </a:ext>
            </a:extLst>
          </p:cNvPr>
          <p:cNvGrpSpPr/>
          <p:nvPr/>
        </p:nvGrpSpPr>
        <p:grpSpPr>
          <a:xfrm>
            <a:off x="6195098" y="4204401"/>
            <a:ext cx="5690006" cy="2578031"/>
            <a:chOff x="6195098" y="4204401"/>
            <a:chExt cx="5690006" cy="2578031"/>
          </a:xfrm>
        </p:grpSpPr>
        <p:pic>
          <p:nvPicPr>
            <p:cNvPr id="9" name="Imagen 8">
              <a:extLst>
                <a:ext uri="{FF2B5EF4-FFF2-40B4-BE49-F238E27FC236}">
                  <a16:creationId xmlns:a16="http://schemas.microsoft.com/office/drawing/2014/main" id="{A18FF52C-EF59-3099-7F9D-678500E1451E}"/>
                </a:ext>
              </a:extLst>
            </p:cNvPr>
            <p:cNvPicPr>
              <a:picLocks noChangeAspect="1"/>
            </p:cNvPicPr>
            <p:nvPr/>
          </p:nvPicPr>
          <p:blipFill>
            <a:blip r:embed="rId4"/>
            <a:stretch>
              <a:fillRect/>
            </a:stretch>
          </p:blipFill>
          <p:spPr>
            <a:xfrm>
              <a:off x="6195098" y="4204401"/>
              <a:ext cx="5690006" cy="25780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1" name="Conector recto de flecha 10">
              <a:extLst>
                <a:ext uri="{FF2B5EF4-FFF2-40B4-BE49-F238E27FC236}">
                  <a16:creationId xmlns:a16="http://schemas.microsoft.com/office/drawing/2014/main" id="{F6AA2D72-17BE-EB7E-6C8E-705063B5AF61}"/>
                </a:ext>
              </a:extLst>
            </p:cNvPr>
            <p:cNvCxnSpPr>
              <a:cxnSpLocks/>
            </p:cNvCxnSpPr>
            <p:nvPr/>
          </p:nvCxnSpPr>
          <p:spPr>
            <a:xfrm>
              <a:off x="8904303" y="4371511"/>
              <a:ext cx="506027" cy="395798"/>
            </a:xfrm>
            <a:prstGeom prst="straightConnector1">
              <a:avLst/>
            </a:prstGeom>
            <a:ln w="19050">
              <a:tailEnd type="triangle"/>
            </a:ln>
          </p:spPr>
          <p:style>
            <a:lnRef idx="3">
              <a:schemeClr val="dk1"/>
            </a:lnRef>
            <a:fillRef idx="0">
              <a:schemeClr val="dk1"/>
            </a:fillRef>
            <a:effectRef idx="2">
              <a:schemeClr val="dk1"/>
            </a:effectRef>
            <a:fontRef idx="minor">
              <a:schemeClr val="tx1"/>
            </a:fontRef>
          </p:style>
        </p:cxnSp>
      </p:grpSp>
      <p:sp>
        <p:nvSpPr>
          <p:cNvPr id="19" name="CuadroTexto 18">
            <a:extLst>
              <a:ext uri="{FF2B5EF4-FFF2-40B4-BE49-F238E27FC236}">
                <a16:creationId xmlns:a16="http://schemas.microsoft.com/office/drawing/2014/main" id="{839AF723-5EC5-D592-57CB-285DB4A07D5A}"/>
              </a:ext>
            </a:extLst>
          </p:cNvPr>
          <p:cNvSpPr txBox="1"/>
          <p:nvPr/>
        </p:nvSpPr>
        <p:spPr>
          <a:xfrm>
            <a:off x="65335" y="4797644"/>
            <a:ext cx="6051379" cy="19389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lgn="just">
              <a:buFont typeface="Wingdings" panose="05000000000000000000" pitchFamily="2" charset="2"/>
              <a:buChar char="q"/>
            </a:pPr>
            <a:r>
              <a:rPr lang="es-ES" dirty="0">
                <a:latin typeface="Söhne Mono"/>
              </a:rPr>
              <a:t>El valor de indiceactual es igual a cero y es enviado hacia el parámetro indice del método: Mostrar_Datos_Consulta.</a:t>
            </a:r>
          </a:p>
          <a:p>
            <a:pPr marL="285750" indent="-285750" algn="just">
              <a:buFont typeface="Wingdings" panose="05000000000000000000" pitchFamily="2" charset="2"/>
              <a:buChar char="q"/>
            </a:pPr>
            <a:endParaRPr lang="es-ES" sz="1200" dirty="0">
              <a:latin typeface="Söhne Mono"/>
            </a:endParaRPr>
          </a:p>
          <a:p>
            <a:pPr marL="285750" indent="-285750" algn="just">
              <a:buFont typeface="Wingdings" panose="05000000000000000000" pitchFamily="2" charset="2"/>
              <a:buChar char="q"/>
            </a:pPr>
            <a:r>
              <a:rPr lang="es-ES" dirty="0">
                <a:latin typeface="Söhne Mono"/>
              </a:rPr>
              <a:t>Como el parámetro indice obtiene el valor igual a cero, cuando se ejecuta la aplicación, muestra en los cuadros de textos, los valores de la primera fila de la tabla: OrderData, que se encuentra en el DataSet (dsconsulta).</a:t>
            </a:r>
            <a:endParaRPr lang="es-PE" dirty="0">
              <a:latin typeface="Söhne Mono"/>
            </a:endParaRPr>
          </a:p>
        </p:txBody>
      </p:sp>
    </p:spTree>
    <p:extLst>
      <p:ext uri="{BB962C8B-B14F-4D97-AF65-F5344CB8AC3E}">
        <p14:creationId xmlns:p14="http://schemas.microsoft.com/office/powerpoint/2010/main" val="6262367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70D86F7-7496-7D94-B587-B3B5C3A65D7B}"/>
              </a:ext>
            </a:extLst>
          </p:cNvPr>
          <p:cNvPicPr>
            <a:picLocks noChangeAspect="1"/>
          </p:cNvPicPr>
          <p:nvPr/>
        </p:nvPicPr>
        <p:blipFill>
          <a:blip r:embed="rId2"/>
          <a:stretch>
            <a:fillRect/>
          </a:stretch>
        </p:blipFill>
        <p:spPr>
          <a:xfrm>
            <a:off x="473892" y="89192"/>
            <a:ext cx="11439525" cy="3057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a:extLst>
              <a:ext uri="{FF2B5EF4-FFF2-40B4-BE49-F238E27FC236}">
                <a16:creationId xmlns:a16="http://schemas.microsoft.com/office/drawing/2014/main" id="{862CDFD6-17E0-CAE4-67B9-E10D02439D4C}"/>
              </a:ext>
            </a:extLst>
          </p:cNvPr>
          <p:cNvSpPr txBox="1"/>
          <p:nvPr/>
        </p:nvSpPr>
        <p:spPr>
          <a:xfrm>
            <a:off x="9048751" y="1617954"/>
            <a:ext cx="2331129"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dirty="0">
                <a:latin typeface="Söhne Mono"/>
              </a:rPr>
              <a:t>En el cuadro de texto: UnitPrice, el valor, esta con cuatro decimales, se va a redondear a dos decimales</a:t>
            </a:r>
            <a:endParaRPr lang="es-PE" dirty="0">
              <a:latin typeface="Söhne Mono"/>
            </a:endParaRPr>
          </a:p>
        </p:txBody>
      </p:sp>
      <p:pic>
        <p:nvPicPr>
          <p:cNvPr id="8" name="Imagen 7">
            <a:extLst>
              <a:ext uri="{FF2B5EF4-FFF2-40B4-BE49-F238E27FC236}">
                <a16:creationId xmlns:a16="http://schemas.microsoft.com/office/drawing/2014/main" id="{C1FEE742-2599-B2DD-63DA-C4B11E24E6FE}"/>
              </a:ext>
            </a:extLst>
          </p:cNvPr>
          <p:cNvPicPr>
            <a:picLocks noChangeAspect="1"/>
          </p:cNvPicPr>
          <p:nvPr/>
        </p:nvPicPr>
        <p:blipFill>
          <a:blip r:embed="rId3"/>
          <a:stretch>
            <a:fillRect/>
          </a:stretch>
        </p:blipFill>
        <p:spPr>
          <a:xfrm>
            <a:off x="4937117" y="2876277"/>
            <a:ext cx="3008394" cy="38932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uadroTexto 9">
            <a:extLst>
              <a:ext uri="{FF2B5EF4-FFF2-40B4-BE49-F238E27FC236}">
                <a16:creationId xmlns:a16="http://schemas.microsoft.com/office/drawing/2014/main" id="{86F64AC1-FED7-CB14-4ECF-76C5F487E93D}"/>
              </a:ext>
            </a:extLst>
          </p:cNvPr>
          <p:cNvSpPr txBox="1"/>
          <p:nvPr/>
        </p:nvSpPr>
        <p:spPr>
          <a:xfrm>
            <a:off x="7972145" y="5864611"/>
            <a:ext cx="2610034" cy="5232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sz="1400" dirty="0">
                <a:latin typeface="Söhne Mono"/>
              </a:rPr>
              <a:t>El campo: UnitPrice, se ha creado con un tipo de dato: money</a:t>
            </a:r>
            <a:endParaRPr lang="es-PE" sz="1400" dirty="0">
              <a:latin typeface="Söhne Mono"/>
            </a:endParaRPr>
          </a:p>
        </p:txBody>
      </p:sp>
    </p:spTree>
    <p:extLst>
      <p:ext uri="{BB962C8B-B14F-4D97-AF65-F5344CB8AC3E}">
        <p14:creationId xmlns:p14="http://schemas.microsoft.com/office/powerpoint/2010/main" val="2092509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5740D0-AD7B-CB06-EE84-E0235466E452}"/>
              </a:ext>
            </a:extLst>
          </p:cNvPr>
          <p:cNvPicPr>
            <a:picLocks noChangeAspect="1"/>
          </p:cNvPicPr>
          <p:nvPr/>
        </p:nvPicPr>
        <p:blipFill>
          <a:blip r:embed="rId2"/>
          <a:stretch>
            <a:fillRect/>
          </a:stretch>
        </p:blipFill>
        <p:spPr>
          <a:xfrm>
            <a:off x="156837" y="772466"/>
            <a:ext cx="11825058" cy="54373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a:extLst>
              <a:ext uri="{FF2B5EF4-FFF2-40B4-BE49-F238E27FC236}">
                <a16:creationId xmlns:a16="http://schemas.microsoft.com/office/drawing/2014/main" id="{8B667E95-BA5D-452E-F728-21EABBDF2A61}"/>
              </a:ext>
            </a:extLst>
          </p:cNvPr>
          <p:cNvSpPr txBox="1"/>
          <p:nvPr/>
        </p:nvSpPr>
        <p:spPr>
          <a:xfrm>
            <a:off x="3491330" y="5240039"/>
            <a:ext cx="7206262" cy="138499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lgn="just">
              <a:buFont typeface="Wingdings" panose="05000000000000000000" pitchFamily="2" charset="2"/>
              <a:buChar char="q"/>
            </a:pPr>
            <a:r>
              <a:rPr lang="es-ES" dirty="0">
                <a:latin typeface="Söhne Mono"/>
              </a:rPr>
              <a:t>Se convierte a Decimal, el resultado se almacena hacia la variable: unitPrice.</a:t>
            </a:r>
          </a:p>
          <a:p>
            <a:pPr marL="285750" indent="-285750" algn="just">
              <a:buFont typeface="Wingdings" panose="05000000000000000000" pitchFamily="2" charset="2"/>
              <a:buChar char="q"/>
            </a:pPr>
            <a:endParaRPr lang="es-ES" sz="1200" dirty="0">
              <a:latin typeface="Söhne Mono"/>
            </a:endParaRPr>
          </a:p>
          <a:p>
            <a:pPr marL="285750" indent="-285750" algn="just">
              <a:buFont typeface="Wingdings" panose="05000000000000000000" pitchFamily="2" charset="2"/>
              <a:buChar char="q"/>
            </a:pPr>
            <a:r>
              <a:rPr lang="es-ES" dirty="0">
                <a:latin typeface="Söhne Mono"/>
              </a:rPr>
              <a:t>El valor de la variable: unitPrice, se convierte a texto con: ToString, se formatea a dos decimales y se almacena hacia el objeto: txtUnitPrice.</a:t>
            </a:r>
            <a:endParaRPr lang="es-PE" dirty="0">
              <a:latin typeface="Söhne Mono"/>
            </a:endParaRPr>
          </a:p>
        </p:txBody>
      </p:sp>
    </p:spTree>
    <p:extLst>
      <p:ext uri="{BB962C8B-B14F-4D97-AF65-F5344CB8AC3E}">
        <p14:creationId xmlns:p14="http://schemas.microsoft.com/office/powerpoint/2010/main" val="172902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595C4E4-0B9C-C589-87E3-8DBF45660E90}"/>
              </a:ext>
            </a:extLst>
          </p:cNvPr>
          <p:cNvPicPr>
            <a:picLocks noChangeAspect="1"/>
          </p:cNvPicPr>
          <p:nvPr/>
        </p:nvPicPr>
        <p:blipFill>
          <a:blip r:embed="rId2"/>
          <a:stretch>
            <a:fillRect/>
          </a:stretch>
        </p:blipFill>
        <p:spPr>
          <a:xfrm>
            <a:off x="124519" y="1050296"/>
            <a:ext cx="1216010" cy="5946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CuadroTexto 7">
            <a:extLst>
              <a:ext uri="{FF2B5EF4-FFF2-40B4-BE49-F238E27FC236}">
                <a16:creationId xmlns:a16="http://schemas.microsoft.com/office/drawing/2014/main" id="{55321859-982B-0098-10C6-088567D3837C}"/>
              </a:ext>
            </a:extLst>
          </p:cNvPr>
          <p:cNvSpPr txBox="1"/>
          <p:nvPr/>
        </p:nvSpPr>
        <p:spPr>
          <a:xfrm>
            <a:off x="1200892" y="1231265"/>
            <a:ext cx="2331129"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dirty="0">
                <a:latin typeface="Söhne Mono"/>
              </a:rPr>
              <a:t>Clic en el botón: Iniciar</a:t>
            </a:r>
            <a:endParaRPr lang="es-PE" dirty="0">
              <a:latin typeface="Söhne Mono"/>
            </a:endParaRPr>
          </a:p>
        </p:txBody>
      </p:sp>
      <p:pic>
        <p:nvPicPr>
          <p:cNvPr id="5" name="Imagen 4">
            <a:extLst>
              <a:ext uri="{FF2B5EF4-FFF2-40B4-BE49-F238E27FC236}">
                <a16:creationId xmlns:a16="http://schemas.microsoft.com/office/drawing/2014/main" id="{ADDA68DA-425B-BF0C-BAA3-754C2907E872}"/>
              </a:ext>
            </a:extLst>
          </p:cNvPr>
          <p:cNvPicPr>
            <a:picLocks noChangeAspect="1"/>
          </p:cNvPicPr>
          <p:nvPr/>
        </p:nvPicPr>
        <p:blipFill>
          <a:blip r:embed="rId3"/>
          <a:stretch>
            <a:fillRect/>
          </a:stretch>
        </p:blipFill>
        <p:spPr>
          <a:xfrm>
            <a:off x="124519" y="1825956"/>
            <a:ext cx="11904724" cy="3057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a:extLst>
              <a:ext uri="{FF2B5EF4-FFF2-40B4-BE49-F238E27FC236}">
                <a16:creationId xmlns:a16="http://schemas.microsoft.com/office/drawing/2014/main" id="{0901A60B-1C65-8BE6-8110-E7813E7DCE94}"/>
              </a:ext>
            </a:extLst>
          </p:cNvPr>
          <p:cNvSpPr txBox="1"/>
          <p:nvPr/>
        </p:nvSpPr>
        <p:spPr>
          <a:xfrm>
            <a:off x="9279571" y="3354718"/>
            <a:ext cx="196843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dirty="0">
                <a:latin typeface="Söhne Mono"/>
              </a:rPr>
              <a:t>Con dos decimales</a:t>
            </a:r>
            <a:endParaRPr lang="es-PE" dirty="0">
              <a:latin typeface="Söhne Mono"/>
            </a:endParaRPr>
          </a:p>
        </p:txBody>
      </p:sp>
    </p:spTree>
    <p:extLst>
      <p:ext uri="{BB962C8B-B14F-4D97-AF65-F5344CB8AC3E}">
        <p14:creationId xmlns:p14="http://schemas.microsoft.com/office/powerpoint/2010/main" val="18154380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8F12C16-E183-F124-8DEA-5430D53BBDE0}"/>
              </a:ext>
            </a:extLst>
          </p:cNvPr>
          <p:cNvPicPr>
            <a:picLocks noChangeAspect="1"/>
          </p:cNvPicPr>
          <p:nvPr/>
        </p:nvPicPr>
        <p:blipFill>
          <a:blip r:embed="rId2"/>
          <a:stretch>
            <a:fillRect/>
          </a:stretch>
        </p:blipFill>
        <p:spPr>
          <a:xfrm>
            <a:off x="157994" y="72962"/>
            <a:ext cx="11817983" cy="3143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CuadroTexto 8">
            <a:extLst>
              <a:ext uri="{FF2B5EF4-FFF2-40B4-BE49-F238E27FC236}">
                <a16:creationId xmlns:a16="http://schemas.microsoft.com/office/drawing/2014/main" id="{642A85D1-5116-3D8B-0605-2C7856836030}"/>
              </a:ext>
            </a:extLst>
          </p:cNvPr>
          <p:cNvSpPr txBox="1"/>
          <p:nvPr/>
        </p:nvSpPr>
        <p:spPr>
          <a:xfrm>
            <a:off x="1626093" y="2968824"/>
            <a:ext cx="5422777"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lgn="just">
              <a:buFont typeface="Wingdings" panose="05000000000000000000" pitchFamily="2" charset="2"/>
              <a:buChar char="q"/>
            </a:pPr>
            <a:r>
              <a:rPr lang="es-ES" b="0" i="0" dirty="0">
                <a:effectLst/>
                <a:latin typeface="Söhne Mono"/>
              </a:rPr>
              <a:t>El valor de la variable: indiceactual es igual a cero.</a:t>
            </a:r>
          </a:p>
          <a:p>
            <a:pPr marL="285750" indent="-285750" algn="just">
              <a:buFont typeface="Wingdings" panose="05000000000000000000" pitchFamily="2" charset="2"/>
              <a:buChar char="q"/>
            </a:pPr>
            <a:r>
              <a:rPr lang="es-ES" dirty="0">
                <a:latin typeface="Söhne Mono"/>
              </a:rPr>
              <a:t>Se invoca al método: Mostrar_Datos_Consulta, cuyo parámetro es el valor de la variable: indiceactual.</a:t>
            </a:r>
            <a:endParaRPr lang="es-PE" dirty="0"/>
          </a:p>
        </p:txBody>
      </p:sp>
      <p:sp>
        <p:nvSpPr>
          <p:cNvPr id="10" name="CuadroTexto 9">
            <a:extLst>
              <a:ext uri="{FF2B5EF4-FFF2-40B4-BE49-F238E27FC236}">
                <a16:creationId xmlns:a16="http://schemas.microsoft.com/office/drawing/2014/main" id="{146ED42C-F669-EE6C-E369-E26289D92656}"/>
              </a:ext>
            </a:extLst>
          </p:cNvPr>
          <p:cNvSpPr txBox="1"/>
          <p:nvPr/>
        </p:nvSpPr>
        <p:spPr>
          <a:xfrm>
            <a:off x="1411552" y="2205897"/>
            <a:ext cx="197084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b="0" i="0" dirty="0">
                <a:effectLst/>
                <a:latin typeface="Söhne Mono"/>
              </a:rPr>
              <a:t>Código del botón: btnprimero</a:t>
            </a:r>
            <a:endParaRPr lang="es-PE" dirty="0"/>
          </a:p>
        </p:txBody>
      </p:sp>
      <p:pic>
        <p:nvPicPr>
          <p:cNvPr id="12" name="Imagen 11">
            <a:extLst>
              <a:ext uri="{FF2B5EF4-FFF2-40B4-BE49-F238E27FC236}">
                <a16:creationId xmlns:a16="http://schemas.microsoft.com/office/drawing/2014/main" id="{F7894E6C-5D6E-80B8-7212-E98D08683D35}"/>
              </a:ext>
            </a:extLst>
          </p:cNvPr>
          <p:cNvPicPr>
            <a:picLocks noChangeAspect="1"/>
          </p:cNvPicPr>
          <p:nvPr/>
        </p:nvPicPr>
        <p:blipFill>
          <a:blip r:embed="rId3"/>
          <a:stretch>
            <a:fillRect/>
          </a:stretch>
        </p:blipFill>
        <p:spPr>
          <a:xfrm>
            <a:off x="243719" y="4008749"/>
            <a:ext cx="11732258" cy="26850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930043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883E53D-957E-55CD-704B-EA694F2D98CD}"/>
              </a:ext>
            </a:extLst>
          </p:cNvPr>
          <p:cNvPicPr>
            <a:picLocks noChangeAspect="1"/>
          </p:cNvPicPr>
          <p:nvPr/>
        </p:nvPicPr>
        <p:blipFill>
          <a:blip r:embed="rId2"/>
          <a:stretch>
            <a:fillRect/>
          </a:stretch>
        </p:blipFill>
        <p:spPr>
          <a:xfrm>
            <a:off x="123130" y="92013"/>
            <a:ext cx="11950500" cy="3105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E71BE720-A5E2-89A7-9DFF-B5D2E179153C}"/>
              </a:ext>
            </a:extLst>
          </p:cNvPr>
          <p:cNvSpPr txBox="1"/>
          <p:nvPr/>
        </p:nvSpPr>
        <p:spPr>
          <a:xfrm>
            <a:off x="2325951" y="2811457"/>
            <a:ext cx="2965143"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b="0" i="0" dirty="0">
                <a:effectLst/>
                <a:latin typeface="Söhne Mono"/>
              </a:rPr>
              <a:t>Código del botón: btnanterior</a:t>
            </a:r>
            <a:endParaRPr lang="es-PE" dirty="0"/>
          </a:p>
        </p:txBody>
      </p:sp>
      <p:pic>
        <p:nvPicPr>
          <p:cNvPr id="5" name="Imagen 4">
            <a:extLst>
              <a:ext uri="{FF2B5EF4-FFF2-40B4-BE49-F238E27FC236}">
                <a16:creationId xmlns:a16="http://schemas.microsoft.com/office/drawing/2014/main" id="{D43EBFD8-DCDD-6793-4A29-A4C19139135B}"/>
              </a:ext>
            </a:extLst>
          </p:cNvPr>
          <p:cNvPicPr>
            <a:picLocks noChangeAspect="1"/>
          </p:cNvPicPr>
          <p:nvPr/>
        </p:nvPicPr>
        <p:blipFill>
          <a:blip r:embed="rId3"/>
          <a:stretch>
            <a:fillRect/>
          </a:stretch>
        </p:blipFill>
        <p:spPr>
          <a:xfrm>
            <a:off x="133165" y="3311464"/>
            <a:ext cx="11913833" cy="34178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CuadroTexto 8">
            <a:extLst>
              <a:ext uri="{FF2B5EF4-FFF2-40B4-BE49-F238E27FC236}">
                <a16:creationId xmlns:a16="http://schemas.microsoft.com/office/drawing/2014/main" id="{6F3CEC0A-7DD9-E387-A56A-FD9D6EA97566}"/>
              </a:ext>
            </a:extLst>
          </p:cNvPr>
          <p:cNvSpPr txBox="1"/>
          <p:nvPr/>
        </p:nvSpPr>
        <p:spPr>
          <a:xfrm>
            <a:off x="5612164" y="4549071"/>
            <a:ext cx="5191958"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b="0" i="0" dirty="0">
                <a:effectLst/>
                <a:latin typeface="Söhne Mono"/>
              </a:rPr>
              <a:t>Si el valor de la variable: indiceactual es mayor a cero</a:t>
            </a:r>
            <a:endParaRPr lang="es-PE" dirty="0"/>
          </a:p>
        </p:txBody>
      </p:sp>
    </p:spTree>
    <p:extLst>
      <p:ext uri="{BB962C8B-B14F-4D97-AF65-F5344CB8AC3E}">
        <p14:creationId xmlns:p14="http://schemas.microsoft.com/office/powerpoint/2010/main" val="1456664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FB89977-E825-0DFF-6C5A-8D585475793C}"/>
              </a:ext>
            </a:extLst>
          </p:cNvPr>
          <p:cNvSpPr txBox="1"/>
          <p:nvPr/>
        </p:nvSpPr>
        <p:spPr>
          <a:xfrm>
            <a:off x="177553" y="140862"/>
            <a:ext cx="4211922" cy="369332"/>
          </a:xfrm>
          <a:prstGeom prst="rect">
            <a:avLst/>
          </a:prstGeom>
          <a:noFill/>
        </p:spPr>
        <p:txBody>
          <a:bodyPr wrap="none" rtlCol="0">
            <a:spAutoFit/>
          </a:bodyPr>
          <a:lstStyle/>
          <a:p>
            <a:pPr marL="285750" indent="-285750">
              <a:buFont typeface="Wingdings" panose="05000000000000000000" pitchFamily="2" charset="2"/>
              <a:buChar char="ü"/>
            </a:pPr>
            <a:r>
              <a:rPr lang="es-PE" dirty="0"/>
              <a:t>Abrir el programa: Microsoft SQL Server</a:t>
            </a:r>
          </a:p>
        </p:txBody>
      </p:sp>
      <p:pic>
        <p:nvPicPr>
          <p:cNvPr id="3" name="Imagen 2">
            <a:extLst>
              <a:ext uri="{FF2B5EF4-FFF2-40B4-BE49-F238E27FC236}">
                <a16:creationId xmlns:a16="http://schemas.microsoft.com/office/drawing/2014/main" id="{940476B7-75B8-D822-E37B-349767D238A4}"/>
              </a:ext>
            </a:extLst>
          </p:cNvPr>
          <p:cNvPicPr>
            <a:picLocks noChangeAspect="1"/>
          </p:cNvPicPr>
          <p:nvPr/>
        </p:nvPicPr>
        <p:blipFill>
          <a:blip r:embed="rId2"/>
          <a:stretch>
            <a:fillRect/>
          </a:stretch>
        </p:blipFill>
        <p:spPr>
          <a:xfrm>
            <a:off x="333966" y="601935"/>
            <a:ext cx="11647111" cy="61152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79719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C8EF777-C5E8-32FD-59E2-A21FAA3057F5}"/>
              </a:ext>
            </a:extLst>
          </p:cNvPr>
          <p:cNvPicPr>
            <a:picLocks noChangeAspect="1"/>
          </p:cNvPicPr>
          <p:nvPr/>
        </p:nvPicPr>
        <p:blipFill>
          <a:blip r:embed="rId2"/>
          <a:stretch>
            <a:fillRect/>
          </a:stretch>
        </p:blipFill>
        <p:spPr>
          <a:xfrm>
            <a:off x="127891" y="92875"/>
            <a:ext cx="11624517" cy="31652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6BCFAD30-48D7-3630-6F4D-B529EA649F6E}"/>
              </a:ext>
            </a:extLst>
          </p:cNvPr>
          <p:cNvSpPr txBox="1"/>
          <p:nvPr/>
        </p:nvSpPr>
        <p:spPr>
          <a:xfrm>
            <a:off x="4907129" y="2012261"/>
            <a:ext cx="4543889"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dirty="0">
                <a:latin typeface="Söhne Mono"/>
              </a:rPr>
              <a:t>Va </a:t>
            </a:r>
            <a:r>
              <a:rPr lang="es-ES" b="0" i="0" dirty="0">
                <a:effectLst/>
                <a:latin typeface="Söhne Mono"/>
              </a:rPr>
              <a:t>a la fila anterior, si no esta en la primera fila</a:t>
            </a:r>
            <a:endParaRPr lang="es-PE" dirty="0"/>
          </a:p>
        </p:txBody>
      </p:sp>
      <p:pic>
        <p:nvPicPr>
          <p:cNvPr id="7" name="Imagen 6">
            <a:extLst>
              <a:ext uri="{FF2B5EF4-FFF2-40B4-BE49-F238E27FC236}">
                <a16:creationId xmlns:a16="http://schemas.microsoft.com/office/drawing/2014/main" id="{69DD5EB9-0B5D-FBEB-A1D6-5F97BD069614}"/>
              </a:ext>
            </a:extLst>
          </p:cNvPr>
          <p:cNvPicPr>
            <a:picLocks noChangeAspect="1"/>
          </p:cNvPicPr>
          <p:nvPr/>
        </p:nvPicPr>
        <p:blipFill>
          <a:blip r:embed="rId3"/>
          <a:stretch>
            <a:fillRect/>
          </a:stretch>
        </p:blipFill>
        <p:spPr>
          <a:xfrm>
            <a:off x="1940875" y="3381807"/>
            <a:ext cx="9816387" cy="33833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CuadroTexto 8">
            <a:extLst>
              <a:ext uri="{FF2B5EF4-FFF2-40B4-BE49-F238E27FC236}">
                <a16:creationId xmlns:a16="http://schemas.microsoft.com/office/drawing/2014/main" id="{54E6DCAC-B966-10C9-D54D-6C2079403899}"/>
              </a:ext>
            </a:extLst>
          </p:cNvPr>
          <p:cNvSpPr txBox="1"/>
          <p:nvPr/>
        </p:nvSpPr>
        <p:spPr>
          <a:xfrm>
            <a:off x="9638186" y="5550911"/>
            <a:ext cx="224901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dirty="0">
                <a:latin typeface="Söhne Mono"/>
              </a:rPr>
              <a:t>Se muestran los datos de la fila anterior</a:t>
            </a:r>
            <a:endParaRPr lang="es-PE" dirty="0"/>
          </a:p>
        </p:txBody>
      </p:sp>
    </p:spTree>
    <p:extLst>
      <p:ext uri="{BB962C8B-B14F-4D97-AF65-F5344CB8AC3E}">
        <p14:creationId xmlns:p14="http://schemas.microsoft.com/office/powerpoint/2010/main" val="11510429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3EF64D0-F680-6BB6-3918-96773F42D526}"/>
              </a:ext>
            </a:extLst>
          </p:cNvPr>
          <p:cNvPicPr>
            <a:picLocks noChangeAspect="1"/>
          </p:cNvPicPr>
          <p:nvPr/>
        </p:nvPicPr>
        <p:blipFill>
          <a:blip r:embed="rId2"/>
          <a:stretch>
            <a:fillRect/>
          </a:stretch>
        </p:blipFill>
        <p:spPr>
          <a:xfrm>
            <a:off x="417252" y="285661"/>
            <a:ext cx="11563350" cy="3124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A2876096-9807-A5F0-1694-1970732770C7}"/>
              </a:ext>
            </a:extLst>
          </p:cNvPr>
          <p:cNvSpPr txBox="1"/>
          <p:nvPr/>
        </p:nvSpPr>
        <p:spPr>
          <a:xfrm>
            <a:off x="3266985" y="3102674"/>
            <a:ext cx="3151574"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b="0" i="0" dirty="0">
                <a:effectLst/>
                <a:latin typeface="Söhne Mono"/>
              </a:rPr>
              <a:t>Código del botón: btnsiguiente</a:t>
            </a:r>
            <a:endParaRPr lang="es-PE" dirty="0"/>
          </a:p>
        </p:txBody>
      </p:sp>
      <p:pic>
        <p:nvPicPr>
          <p:cNvPr id="13" name="Imagen 12">
            <a:extLst>
              <a:ext uri="{FF2B5EF4-FFF2-40B4-BE49-F238E27FC236}">
                <a16:creationId xmlns:a16="http://schemas.microsoft.com/office/drawing/2014/main" id="{5E714CAE-4A31-5DE0-E752-C97F3C903EB3}"/>
              </a:ext>
            </a:extLst>
          </p:cNvPr>
          <p:cNvPicPr>
            <a:picLocks noChangeAspect="1"/>
          </p:cNvPicPr>
          <p:nvPr/>
        </p:nvPicPr>
        <p:blipFill>
          <a:blip r:embed="rId3"/>
          <a:stretch>
            <a:fillRect/>
          </a:stretch>
        </p:blipFill>
        <p:spPr>
          <a:xfrm>
            <a:off x="417251" y="3687840"/>
            <a:ext cx="11563350" cy="28233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CuadroTexto 13">
            <a:extLst>
              <a:ext uri="{FF2B5EF4-FFF2-40B4-BE49-F238E27FC236}">
                <a16:creationId xmlns:a16="http://schemas.microsoft.com/office/drawing/2014/main" id="{2CDFB2FF-6C3C-5E8E-1894-83513212C64C}"/>
              </a:ext>
            </a:extLst>
          </p:cNvPr>
          <p:cNvSpPr txBox="1"/>
          <p:nvPr/>
        </p:nvSpPr>
        <p:spPr>
          <a:xfrm>
            <a:off x="1997476" y="5288745"/>
            <a:ext cx="9703294" cy="100027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Wingdings" panose="05000000000000000000" pitchFamily="2" charset="2"/>
              <a:buChar char="q"/>
            </a:pPr>
            <a:r>
              <a:rPr lang="es-ES" sz="1600" dirty="0"/>
              <a:t>Para avanzar a la  fila siguiente de la tabla: OrderData, primero se verifica si el valor de la variable indiceactual es menor que el índice de la última fila de la tabla: OrderData : dsconsulta.Tables["OrderData"].Rows.Count – 1.</a:t>
            </a:r>
          </a:p>
          <a:p>
            <a:pPr marL="285750" indent="-285750">
              <a:buFont typeface="Wingdings" panose="05000000000000000000" pitchFamily="2" charset="2"/>
              <a:buChar char="q"/>
            </a:pPr>
            <a:endParaRPr lang="es-ES" sz="1100" dirty="0"/>
          </a:p>
          <a:p>
            <a:pPr marL="285750" indent="-285750">
              <a:buFont typeface="Wingdings" panose="05000000000000000000" pitchFamily="2" charset="2"/>
              <a:buChar char="q"/>
            </a:pPr>
            <a:r>
              <a:rPr lang="es-ES" sz="1600" dirty="0"/>
              <a:t>Si es verdadero, significa que aún hay filas disponibles para avanzar. </a:t>
            </a:r>
            <a:endParaRPr lang="es-PE" sz="1600" dirty="0"/>
          </a:p>
        </p:txBody>
      </p:sp>
    </p:spTree>
    <p:extLst>
      <p:ext uri="{BB962C8B-B14F-4D97-AF65-F5344CB8AC3E}">
        <p14:creationId xmlns:p14="http://schemas.microsoft.com/office/powerpoint/2010/main" val="21830660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869A033-C9FF-00E4-A059-4F7ACF156325}"/>
              </a:ext>
            </a:extLst>
          </p:cNvPr>
          <p:cNvPicPr>
            <a:picLocks noChangeAspect="1"/>
          </p:cNvPicPr>
          <p:nvPr/>
        </p:nvPicPr>
        <p:blipFill>
          <a:blip r:embed="rId2"/>
          <a:stretch>
            <a:fillRect/>
          </a:stretch>
        </p:blipFill>
        <p:spPr>
          <a:xfrm>
            <a:off x="139547" y="561972"/>
            <a:ext cx="9391650" cy="2076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a:extLst>
              <a:ext uri="{FF2B5EF4-FFF2-40B4-BE49-F238E27FC236}">
                <a16:creationId xmlns:a16="http://schemas.microsoft.com/office/drawing/2014/main" id="{E164596E-4EC9-95B0-7173-23F010DFE96C}"/>
              </a:ext>
            </a:extLst>
          </p:cNvPr>
          <p:cNvSpPr txBox="1"/>
          <p:nvPr/>
        </p:nvSpPr>
        <p:spPr>
          <a:xfrm>
            <a:off x="3464509" y="1688977"/>
            <a:ext cx="7392880" cy="110799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Wingdings" panose="05000000000000000000" pitchFamily="2" charset="2"/>
              <a:buChar char="q"/>
            </a:pPr>
            <a:r>
              <a:rPr lang="es-ES" dirty="0"/>
              <a:t>Se Incrementa el valor de la variable: indiceactual para ir a la fila siguiente.</a:t>
            </a:r>
          </a:p>
          <a:p>
            <a:pPr marL="285750" indent="-285750">
              <a:buFont typeface="Wingdings" panose="05000000000000000000" pitchFamily="2" charset="2"/>
              <a:buChar char="q"/>
            </a:pPr>
            <a:endParaRPr lang="es-ES" sz="1200" dirty="0"/>
          </a:p>
          <a:p>
            <a:pPr marL="285750" indent="-285750">
              <a:buFont typeface="Wingdings" panose="05000000000000000000" pitchFamily="2" charset="2"/>
              <a:buChar char="q"/>
            </a:pPr>
            <a:r>
              <a:rPr lang="es-ES" dirty="0"/>
              <a:t>Aumenta el valor de la variable: indiceactual en uno, para que pase a la siguiente fila de la tabla: OrderData.</a:t>
            </a:r>
            <a:endParaRPr lang="es-PE" dirty="0"/>
          </a:p>
        </p:txBody>
      </p:sp>
      <p:pic>
        <p:nvPicPr>
          <p:cNvPr id="8" name="Imagen 7">
            <a:extLst>
              <a:ext uri="{FF2B5EF4-FFF2-40B4-BE49-F238E27FC236}">
                <a16:creationId xmlns:a16="http://schemas.microsoft.com/office/drawing/2014/main" id="{90DD02AD-CB68-6177-4FD8-AE366564C99C}"/>
              </a:ext>
            </a:extLst>
          </p:cNvPr>
          <p:cNvPicPr>
            <a:picLocks noChangeAspect="1"/>
          </p:cNvPicPr>
          <p:nvPr/>
        </p:nvPicPr>
        <p:blipFill>
          <a:blip r:embed="rId3"/>
          <a:stretch>
            <a:fillRect/>
          </a:stretch>
        </p:blipFill>
        <p:spPr>
          <a:xfrm>
            <a:off x="139547" y="2930363"/>
            <a:ext cx="11898764" cy="3346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CuadroTexto 8">
            <a:extLst>
              <a:ext uri="{FF2B5EF4-FFF2-40B4-BE49-F238E27FC236}">
                <a16:creationId xmlns:a16="http://schemas.microsoft.com/office/drawing/2014/main" id="{3B046402-CF44-25D8-C40D-27B0A3A14DF4}"/>
              </a:ext>
            </a:extLst>
          </p:cNvPr>
          <p:cNvSpPr txBox="1"/>
          <p:nvPr/>
        </p:nvSpPr>
        <p:spPr>
          <a:xfrm>
            <a:off x="8025414" y="5169522"/>
            <a:ext cx="3642804"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PE" dirty="0"/>
              <a:t>Muestra los datos de la siguiente fila</a:t>
            </a:r>
          </a:p>
        </p:txBody>
      </p:sp>
    </p:spTree>
    <p:extLst>
      <p:ext uri="{BB962C8B-B14F-4D97-AF65-F5344CB8AC3E}">
        <p14:creationId xmlns:p14="http://schemas.microsoft.com/office/powerpoint/2010/main" val="27766311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AD45D3E-12B6-B1CD-20AF-BF9B01C237DD}"/>
              </a:ext>
            </a:extLst>
          </p:cNvPr>
          <p:cNvPicPr>
            <a:picLocks noChangeAspect="1"/>
          </p:cNvPicPr>
          <p:nvPr/>
        </p:nvPicPr>
        <p:blipFill>
          <a:blip r:embed="rId2"/>
          <a:stretch>
            <a:fillRect/>
          </a:stretch>
        </p:blipFill>
        <p:spPr>
          <a:xfrm>
            <a:off x="126598" y="624032"/>
            <a:ext cx="11938153" cy="3124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00BF9900-2CDF-9A5B-7615-3C6D4CAFD758}"/>
              </a:ext>
            </a:extLst>
          </p:cNvPr>
          <p:cNvSpPr txBox="1"/>
          <p:nvPr/>
        </p:nvSpPr>
        <p:spPr>
          <a:xfrm>
            <a:off x="4403324" y="3428551"/>
            <a:ext cx="2876365"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b="0" i="0" dirty="0">
                <a:effectLst/>
                <a:latin typeface="Söhne Mono"/>
              </a:rPr>
              <a:t>Código del botón: btnultimo</a:t>
            </a:r>
            <a:endParaRPr lang="es-PE" dirty="0"/>
          </a:p>
        </p:txBody>
      </p:sp>
      <p:pic>
        <p:nvPicPr>
          <p:cNvPr id="9" name="Imagen 8">
            <a:extLst>
              <a:ext uri="{FF2B5EF4-FFF2-40B4-BE49-F238E27FC236}">
                <a16:creationId xmlns:a16="http://schemas.microsoft.com/office/drawing/2014/main" id="{E4D6FA77-601F-3253-EC32-8664CBDDFACC}"/>
              </a:ext>
            </a:extLst>
          </p:cNvPr>
          <p:cNvPicPr>
            <a:picLocks noChangeAspect="1"/>
          </p:cNvPicPr>
          <p:nvPr/>
        </p:nvPicPr>
        <p:blipFill>
          <a:blip r:embed="rId3"/>
          <a:stretch>
            <a:fillRect/>
          </a:stretch>
        </p:blipFill>
        <p:spPr>
          <a:xfrm>
            <a:off x="126598" y="3970544"/>
            <a:ext cx="11938153" cy="20041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CuadroTexto 11">
            <a:extLst>
              <a:ext uri="{FF2B5EF4-FFF2-40B4-BE49-F238E27FC236}">
                <a16:creationId xmlns:a16="http://schemas.microsoft.com/office/drawing/2014/main" id="{1768BAB0-8E69-D273-7AE7-5F263C858D5F}"/>
              </a:ext>
            </a:extLst>
          </p:cNvPr>
          <p:cNvSpPr txBox="1"/>
          <p:nvPr/>
        </p:nvSpPr>
        <p:spPr>
          <a:xfrm>
            <a:off x="4004942" y="5699881"/>
            <a:ext cx="463192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dirty="0"/>
              <a:t>Establece el valor de la variable indiceactual, en el índice de la última fila de la tabla: OrderData</a:t>
            </a:r>
            <a:endParaRPr lang="es-PE" dirty="0"/>
          </a:p>
        </p:txBody>
      </p:sp>
    </p:spTree>
    <p:extLst>
      <p:ext uri="{BB962C8B-B14F-4D97-AF65-F5344CB8AC3E}">
        <p14:creationId xmlns:p14="http://schemas.microsoft.com/office/powerpoint/2010/main" val="2832083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810BAE9-A8ED-6452-E7B7-6CCBEDC06684}"/>
              </a:ext>
            </a:extLst>
          </p:cNvPr>
          <p:cNvPicPr>
            <a:picLocks noChangeAspect="1"/>
          </p:cNvPicPr>
          <p:nvPr/>
        </p:nvPicPr>
        <p:blipFill>
          <a:blip r:embed="rId2"/>
          <a:stretch>
            <a:fillRect/>
          </a:stretch>
        </p:blipFill>
        <p:spPr>
          <a:xfrm>
            <a:off x="125953" y="2384308"/>
            <a:ext cx="1285875" cy="438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a:extLst>
              <a:ext uri="{FF2B5EF4-FFF2-40B4-BE49-F238E27FC236}">
                <a16:creationId xmlns:a16="http://schemas.microsoft.com/office/drawing/2014/main" id="{5DBF43AC-96C6-4D03-8454-46AF7681FB42}"/>
              </a:ext>
            </a:extLst>
          </p:cNvPr>
          <p:cNvSpPr txBox="1"/>
          <p:nvPr/>
        </p:nvSpPr>
        <p:spPr>
          <a:xfrm>
            <a:off x="1519793" y="2427595"/>
            <a:ext cx="2455001" cy="369332"/>
          </a:xfrm>
          <a:prstGeom prst="rect">
            <a:avLst/>
          </a:prstGeom>
          <a:noFill/>
        </p:spPr>
        <p:txBody>
          <a:bodyPr wrap="square">
            <a:spAutoFit/>
          </a:bodyPr>
          <a:lstStyle/>
          <a:p>
            <a:pPr algn="ctr"/>
            <a:r>
              <a:rPr lang="es-ES" dirty="0">
                <a:latin typeface="Söhne Mono"/>
              </a:rPr>
              <a:t>Código del botón: SALIR</a:t>
            </a:r>
            <a:endParaRPr lang="es-PE" dirty="0">
              <a:latin typeface="Söhne Mono"/>
            </a:endParaRPr>
          </a:p>
        </p:txBody>
      </p:sp>
      <p:pic>
        <p:nvPicPr>
          <p:cNvPr id="3" name="Imagen 2">
            <a:extLst>
              <a:ext uri="{FF2B5EF4-FFF2-40B4-BE49-F238E27FC236}">
                <a16:creationId xmlns:a16="http://schemas.microsoft.com/office/drawing/2014/main" id="{A84F1E61-1719-F06C-1E07-FBA3CC85D3B8}"/>
              </a:ext>
            </a:extLst>
          </p:cNvPr>
          <p:cNvPicPr>
            <a:picLocks noChangeAspect="1"/>
          </p:cNvPicPr>
          <p:nvPr/>
        </p:nvPicPr>
        <p:blipFill>
          <a:blip r:embed="rId3"/>
          <a:stretch>
            <a:fillRect/>
          </a:stretch>
        </p:blipFill>
        <p:spPr>
          <a:xfrm>
            <a:off x="108197" y="415359"/>
            <a:ext cx="8858250" cy="1819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8CF6FA18-CFA4-2725-3276-3CA411FFF4B4}"/>
              </a:ext>
            </a:extLst>
          </p:cNvPr>
          <p:cNvSpPr txBox="1"/>
          <p:nvPr/>
        </p:nvSpPr>
        <p:spPr>
          <a:xfrm>
            <a:off x="5839635" y="1625491"/>
            <a:ext cx="3703861"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dirty="0"/>
              <a:t>Se muestran los datos de la ultima fila</a:t>
            </a:r>
            <a:endParaRPr lang="es-PE" dirty="0"/>
          </a:p>
        </p:txBody>
      </p:sp>
      <p:pic>
        <p:nvPicPr>
          <p:cNvPr id="11" name="Imagen 10">
            <a:extLst>
              <a:ext uri="{FF2B5EF4-FFF2-40B4-BE49-F238E27FC236}">
                <a16:creationId xmlns:a16="http://schemas.microsoft.com/office/drawing/2014/main" id="{2C239268-C5EF-42FE-8D77-3A22173D25BA}"/>
              </a:ext>
            </a:extLst>
          </p:cNvPr>
          <p:cNvPicPr>
            <a:picLocks noChangeAspect="1"/>
          </p:cNvPicPr>
          <p:nvPr/>
        </p:nvPicPr>
        <p:blipFill>
          <a:blip r:embed="rId4"/>
          <a:stretch>
            <a:fillRect/>
          </a:stretch>
        </p:blipFill>
        <p:spPr>
          <a:xfrm>
            <a:off x="108197" y="2981010"/>
            <a:ext cx="11956557" cy="34109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CuadroTexto 13">
            <a:extLst>
              <a:ext uri="{FF2B5EF4-FFF2-40B4-BE49-F238E27FC236}">
                <a16:creationId xmlns:a16="http://schemas.microsoft.com/office/drawing/2014/main" id="{2837A933-EB7C-A155-DD22-BF897116753D}"/>
              </a:ext>
            </a:extLst>
          </p:cNvPr>
          <p:cNvSpPr txBox="1"/>
          <p:nvPr/>
        </p:nvSpPr>
        <p:spPr>
          <a:xfrm>
            <a:off x="7885590" y="3790318"/>
            <a:ext cx="373528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s-ES"/>
            </a:defPPr>
            <a:lvl1pPr algn="ct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s-ES" dirty="0"/>
              <a:t>Se Verifica si la conexión está abierta</a:t>
            </a:r>
            <a:endParaRPr lang="es-PE" dirty="0"/>
          </a:p>
        </p:txBody>
      </p:sp>
      <p:sp>
        <p:nvSpPr>
          <p:cNvPr id="16" name="CuadroTexto 15">
            <a:extLst>
              <a:ext uri="{FF2B5EF4-FFF2-40B4-BE49-F238E27FC236}">
                <a16:creationId xmlns:a16="http://schemas.microsoft.com/office/drawing/2014/main" id="{471E6DE8-A901-4890-9D17-9C73FDCECC48}"/>
              </a:ext>
            </a:extLst>
          </p:cNvPr>
          <p:cNvSpPr txBox="1"/>
          <p:nvPr/>
        </p:nvSpPr>
        <p:spPr>
          <a:xfrm>
            <a:off x="4590589" y="5046733"/>
            <a:ext cx="7215325" cy="369332"/>
          </a:xfrm>
          <a:prstGeom prst="rect">
            <a:avLst/>
          </a:prstGeom>
          <a:noFill/>
        </p:spPr>
        <p:txBody>
          <a:bodyPr wrap="square">
            <a:spAutoFit/>
          </a:bodyPr>
          <a:lstStyle/>
          <a:p>
            <a:r>
              <a:rPr lang="es-ES" dirty="0"/>
              <a:t>Si la conexión se encuentra abierta, se cierra por medio del método: Close.</a:t>
            </a:r>
            <a:endParaRPr lang="es-PE" dirty="0"/>
          </a:p>
        </p:txBody>
      </p:sp>
    </p:spTree>
    <p:extLst>
      <p:ext uri="{BB962C8B-B14F-4D97-AF65-F5344CB8AC3E}">
        <p14:creationId xmlns:p14="http://schemas.microsoft.com/office/powerpoint/2010/main" val="14622569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48AF6BB-4F56-7E0C-0488-B0E6531E1E3C}"/>
              </a:ext>
            </a:extLst>
          </p:cNvPr>
          <p:cNvSpPr txBox="1"/>
          <p:nvPr/>
        </p:nvSpPr>
        <p:spPr>
          <a:xfrm>
            <a:off x="4865904" y="6247427"/>
            <a:ext cx="3097366" cy="523220"/>
          </a:xfrm>
          <a:prstGeom prst="rect">
            <a:avLst/>
          </a:prstGeom>
          <a:noFill/>
        </p:spPr>
        <p:txBody>
          <a:bodyPr wrap="square">
            <a:spAutoFit/>
          </a:bodyPr>
          <a:lstStyle/>
          <a:p>
            <a:pPr algn="ctr"/>
            <a:r>
              <a:rPr lang="es-ES" sz="2800" b="1" dirty="0">
                <a:latin typeface="Söhne Mono"/>
              </a:rPr>
              <a:t>Grabar el proyecto</a:t>
            </a:r>
            <a:endParaRPr lang="es-PE" sz="2800" b="1" dirty="0">
              <a:latin typeface="Söhne Mono"/>
            </a:endParaRPr>
          </a:p>
        </p:txBody>
      </p:sp>
      <p:pic>
        <p:nvPicPr>
          <p:cNvPr id="7" name="Imagen 6">
            <a:extLst>
              <a:ext uri="{FF2B5EF4-FFF2-40B4-BE49-F238E27FC236}">
                <a16:creationId xmlns:a16="http://schemas.microsoft.com/office/drawing/2014/main" id="{8EA96739-467C-AC70-AF31-0D0902AFAE4A}"/>
              </a:ext>
            </a:extLst>
          </p:cNvPr>
          <p:cNvPicPr>
            <a:picLocks noChangeAspect="1"/>
          </p:cNvPicPr>
          <p:nvPr/>
        </p:nvPicPr>
        <p:blipFill>
          <a:blip r:embed="rId2"/>
          <a:stretch>
            <a:fillRect/>
          </a:stretch>
        </p:blipFill>
        <p:spPr>
          <a:xfrm>
            <a:off x="152767" y="1238296"/>
            <a:ext cx="11886466" cy="3821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CuadroTexto 8">
            <a:extLst>
              <a:ext uri="{FF2B5EF4-FFF2-40B4-BE49-F238E27FC236}">
                <a16:creationId xmlns:a16="http://schemas.microsoft.com/office/drawing/2014/main" id="{DB77BC7E-8B0C-92A2-4BF3-550D9599B642}"/>
              </a:ext>
            </a:extLst>
          </p:cNvPr>
          <p:cNvSpPr txBox="1"/>
          <p:nvPr/>
        </p:nvSpPr>
        <p:spPr>
          <a:xfrm>
            <a:off x="4451482" y="3938954"/>
            <a:ext cx="2331129"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dirty="0">
                <a:latin typeface="Söhne Mono"/>
              </a:rPr>
              <a:t>Se cierra la aplicación</a:t>
            </a:r>
            <a:endParaRPr lang="es-PE" dirty="0">
              <a:latin typeface="Söhne Mono"/>
            </a:endParaRPr>
          </a:p>
        </p:txBody>
      </p:sp>
    </p:spTree>
    <p:extLst>
      <p:ext uri="{BB962C8B-B14F-4D97-AF65-F5344CB8AC3E}">
        <p14:creationId xmlns:p14="http://schemas.microsoft.com/office/powerpoint/2010/main" val="10159989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B8529265-69A0-01C5-B610-5C5DC937FAF8}"/>
              </a:ext>
            </a:extLst>
          </p:cNvPr>
          <p:cNvPicPr>
            <a:picLocks noChangeAspect="1"/>
          </p:cNvPicPr>
          <p:nvPr/>
        </p:nvPicPr>
        <p:blipFill>
          <a:blip r:embed="rId2"/>
          <a:stretch>
            <a:fillRect/>
          </a:stretch>
        </p:blipFill>
        <p:spPr>
          <a:xfrm>
            <a:off x="143638" y="118139"/>
            <a:ext cx="1216010" cy="5946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uadroTexto 2">
            <a:extLst>
              <a:ext uri="{FF2B5EF4-FFF2-40B4-BE49-F238E27FC236}">
                <a16:creationId xmlns:a16="http://schemas.microsoft.com/office/drawing/2014/main" id="{8D671DA6-0C6D-6429-ADF5-228BAE419497}"/>
              </a:ext>
            </a:extLst>
          </p:cNvPr>
          <p:cNvSpPr txBox="1"/>
          <p:nvPr/>
        </p:nvSpPr>
        <p:spPr>
          <a:xfrm>
            <a:off x="1220011" y="299108"/>
            <a:ext cx="2331129"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dirty="0">
                <a:latin typeface="Söhne Mono"/>
              </a:rPr>
              <a:t>Clic en el botón: Iniciar</a:t>
            </a:r>
            <a:endParaRPr lang="es-PE" dirty="0">
              <a:latin typeface="Söhne Mono"/>
            </a:endParaRPr>
          </a:p>
        </p:txBody>
      </p:sp>
      <p:pic>
        <p:nvPicPr>
          <p:cNvPr id="4" name="Imagen 3">
            <a:extLst>
              <a:ext uri="{FF2B5EF4-FFF2-40B4-BE49-F238E27FC236}">
                <a16:creationId xmlns:a16="http://schemas.microsoft.com/office/drawing/2014/main" id="{CCA3207E-EE28-6C0C-A1BE-A008CD3EDB9A}"/>
              </a:ext>
            </a:extLst>
          </p:cNvPr>
          <p:cNvPicPr>
            <a:picLocks noChangeAspect="1"/>
          </p:cNvPicPr>
          <p:nvPr/>
        </p:nvPicPr>
        <p:blipFill>
          <a:blip r:embed="rId3"/>
          <a:stretch>
            <a:fillRect/>
          </a:stretch>
        </p:blipFill>
        <p:spPr>
          <a:xfrm>
            <a:off x="143638" y="1052114"/>
            <a:ext cx="11759804" cy="54907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236103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4C1A8F5-2574-A5ED-AF4C-1E8DB985FE5E}"/>
              </a:ext>
            </a:extLst>
          </p:cNvPr>
          <p:cNvPicPr>
            <a:picLocks noChangeAspect="1"/>
          </p:cNvPicPr>
          <p:nvPr/>
        </p:nvPicPr>
        <p:blipFill>
          <a:blip r:embed="rId2"/>
          <a:stretch>
            <a:fillRect/>
          </a:stretch>
        </p:blipFill>
        <p:spPr>
          <a:xfrm>
            <a:off x="201226" y="1231777"/>
            <a:ext cx="11789547" cy="44299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317242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057BD09-0879-CB06-A359-BFCA11A41482}"/>
              </a:ext>
            </a:extLst>
          </p:cNvPr>
          <p:cNvPicPr>
            <a:picLocks noChangeAspect="1"/>
          </p:cNvPicPr>
          <p:nvPr/>
        </p:nvPicPr>
        <p:blipFill>
          <a:blip r:embed="rId2"/>
          <a:stretch>
            <a:fillRect/>
          </a:stretch>
        </p:blipFill>
        <p:spPr>
          <a:xfrm>
            <a:off x="221942" y="1189610"/>
            <a:ext cx="11762913" cy="48560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567480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8B53B16-CE0C-1FF0-C8C2-5532537E5B99}"/>
              </a:ext>
            </a:extLst>
          </p:cNvPr>
          <p:cNvPicPr>
            <a:picLocks noChangeAspect="1"/>
          </p:cNvPicPr>
          <p:nvPr/>
        </p:nvPicPr>
        <p:blipFill>
          <a:blip r:embed="rId2"/>
          <a:stretch>
            <a:fillRect/>
          </a:stretch>
        </p:blipFill>
        <p:spPr>
          <a:xfrm>
            <a:off x="159797" y="1269512"/>
            <a:ext cx="11860568" cy="4357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56466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1CF2938-6A92-1E77-164E-7C53192337D1}"/>
              </a:ext>
            </a:extLst>
          </p:cNvPr>
          <p:cNvPicPr>
            <a:picLocks noChangeAspect="1"/>
          </p:cNvPicPr>
          <p:nvPr/>
        </p:nvPicPr>
        <p:blipFill>
          <a:blip r:embed="rId2"/>
          <a:stretch>
            <a:fillRect/>
          </a:stretch>
        </p:blipFill>
        <p:spPr>
          <a:xfrm>
            <a:off x="1309733" y="132700"/>
            <a:ext cx="9920495" cy="65433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uadroTexto 2">
            <a:extLst>
              <a:ext uri="{FF2B5EF4-FFF2-40B4-BE49-F238E27FC236}">
                <a16:creationId xmlns:a16="http://schemas.microsoft.com/office/drawing/2014/main" id="{36754908-685E-1913-A130-399C3CD4F393}"/>
              </a:ext>
            </a:extLst>
          </p:cNvPr>
          <p:cNvSpPr txBox="1"/>
          <p:nvPr/>
        </p:nvSpPr>
        <p:spPr>
          <a:xfrm>
            <a:off x="5508729" y="2945574"/>
            <a:ext cx="418568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ctr">
              <a:buFont typeface="Wingdings" panose="05000000000000000000" pitchFamily="2" charset="2"/>
              <a:buChar char="ü"/>
            </a:pPr>
            <a:r>
              <a:rPr lang="es-PE" dirty="0"/>
              <a:t>Nombre del servidor: (local) o . (punto)</a:t>
            </a:r>
          </a:p>
        </p:txBody>
      </p:sp>
      <p:sp>
        <p:nvSpPr>
          <p:cNvPr id="4" name="CuadroTexto 3">
            <a:extLst>
              <a:ext uri="{FF2B5EF4-FFF2-40B4-BE49-F238E27FC236}">
                <a16:creationId xmlns:a16="http://schemas.microsoft.com/office/drawing/2014/main" id="{F34A3CEE-D992-044C-1466-36F796CA4D4F}"/>
              </a:ext>
            </a:extLst>
          </p:cNvPr>
          <p:cNvSpPr txBox="1"/>
          <p:nvPr/>
        </p:nvSpPr>
        <p:spPr>
          <a:xfrm>
            <a:off x="4835505" y="4482889"/>
            <a:ext cx="442390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ctr">
              <a:buFont typeface="Wingdings" panose="05000000000000000000" pitchFamily="2" charset="2"/>
              <a:buChar char="ü"/>
            </a:pPr>
            <a:r>
              <a:rPr lang="es-PE" dirty="0"/>
              <a:t>Seleccionar la autenticación de SQL Server</a:t>
            </a:r>
          </a:p>
        </p:txBody>
      </p:sp>
    </p:spTree>
    <p:extLst>
      <p:ext uri="{BB962C8B-B14F-4D97-AF65-F5344CB8AC3E}">
        <p14:creationId xmlns:p14="http://schemas.microsoft.com/office/powerpoint/2010/main" val="18386024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A01278B-19B6-AA08-224A-7FDD56469F64}"/>
              </a:ext>
            </a:extLst>
          </p:cNvPr>
          <p:cNvPicPr>
            <a:picLocks noChangeAspect="1"/>
          </p:cNvPicPr>
          <p:nvPr/>
        </p:nvPicPr>
        <p:blipFill>
          <a:blip r:embed="rId2"/>
          <a:stretch>
            <a:fillRect/>
          </a:stretch>
        </p:blipFill>
        <p:spPr>
          <a:xfrm>
            <a:off x="165715" y="1171854"/>
            <a:ext cx="11842813" cy="44893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519191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Fondo De Borde De Estilo De Pizarra De Vector | Fondos Plantilla AI  Descarga Gratuita - Pikbest | Pizarra fondo, Imágenes de pizarra, Diseño de  hojas membretadas">
            <a:extLst>
              <a:ext uri="{FF2B5EF4-FFF2-40B4-BE49-F238E27FC236}">
                <a16:creationId xmlns:a16="http://schemas.microsoft.com/office/drawing/2014/main" id="{862EF3F9-562C-6A0C-7F68-4AA28DC4C4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44" t="1101" r="3087" b="6220"/>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8419D4F6-E5EF-62DE-5D55-28E30079A166}"/>
              </a:ext>
            </a:extLst>
          </p:cNvPr>
          <p:cNvSpPr txBox="1"/>
          <p:nvPr/>
        </p:nvSpPr>
        <p:spPr>
          <a:xfrm>
            <a:off x="461638" y="813882"/>
            <a:ext cx="3412344" cy="523220"/>
          </a:xfrm>
          <a:prstGeom prst="rect">
            <a:avLst/>
          </a:prstGeom>
          <a:noFill/>
        </p:spPr>
        <p:txBody>
          <a:bodyPr wrap="none" rtlCol="0">
            <a:spAutoFit/>
          </a:bodyPr>
          <a:lstStyle/>
          <a:p>
            <a:r>
              <a:rPr lang="es-PE" sz="2800" b="1" dirty="0">
                <a:solidFill>
                  <a:schemeClr val="bg1"/>
                </a:solidFill>
                <a:effectLst>
                  <a:outerShdw blurRad="38100" dist="38100" dir="2700000" algn="tl">
                    <a:srgbClr val="000000">
                      <a:alpha val="43137"/>
                    </a:srgbClr>
                  </a:outerShdw>
                </a:effectLst>
              </a:rPr>
              <a:t>Ejercicio Calificado 01</a:t>
            </a:r>
          </a:p>
        </p:txBody>
      </p:sp>
      <p:sp>
        <p:nvSpPr>
          <p:cNvPr id="6" name="CuadroTexto 5">
            <a:extLst>
              <a:ext uri="{FF2B5EF4-FFF2-40B4-BE49-F238E27FC236}">
                <a16:creationId xmlns:a16="http://schemas.microsoft.com/office/drawing/2014/main" id="{EC0E1C1E-5B8E-D8AD-3D39-62C2E57D5623}"/>
              </a:ext>
            </a:extLst>
          </p:cNvPr>
          <p:cNvSpPr txBox="1"/>
          <p:nvPr/>
        </p:nvSpPr>
        <p:spPr>
          <a:xfrm>
            <a:off x="712432" y="1905506"/>
            <a:ext cx="10793028" cy="3046988"/>
          </a:xfrm>
          <a:prstGeom prst="rect">
            <a:avLst/>
          </a:prstGeom>
          <a:noFill/>
        </p:spPr>
        <p:txBody>
          <a:bodyPr wrap="square">
            <a:spAutoFit/>
          </a:bodyPr>
          <a:lstStyle/>
          <a:p>
            <a:pPr algn="just"/>
            <a:r>
              <a:rPr lang="es-ES" sz="4800" dirty="0">
                <a:solidFill>
                  <a:schemeClr val="bg1"/>
                </a:solidFill>
              </a:rPr>
              <a:t>Crear una aplicación de desplazamiento de registros con dos tablas</a:t>
            </a:r>
            <a:r>
              <a:rPr lang="es-PE" sz="4800" dirty="0">
                <a:solidFill>
                  <a:schemeClr val="bg1"/>
                </a:solidFill>
              </a:rPr>
              <a:t> relacionadas, los campos a mostrar es criterio personal</a:t>
            </a:r>
            <a:r>
              <a:rPr lang="en-US" sz="4800" dirty="0">
                <a:solidFill>
                  <a:schemeClr val="bg1"/>
                </a:solidFill>
              </a:rPr>
              <a:t>, con </a:t>
            </a:r>
            <a:r>
              <a:rPr lang="es-PE" sz="4800" dirty="0">
                <a:solidFill>
                  <a:schemeClr val="bg1"/>
                </a:solidFill>
              </a:rPr>
              <a:t>datos conectados</a:t>
            </a:r>
            <a:r>
              <a:rPr lang="en-US" sz="4800" dirty="0">
                <a:solidFill>
                  <a:schemeClr val="bg1"/>
                </a:solidFill>
              </a:rPr>
              <a:t>.</a:t>
            </a:r>
            <a:endParaRPr lang="es-PE" sz="4800" dirty="0">
              <a:solidFill>
                <a:schemeClr val="bg1"/>
              </a:solidFill>
            </a:endParaRPr>
          </a:p>
        </p:txBody>
      </p:sp>
    </p:spTree>
    <p:extLst>
      <p:ext uri="{BB962C8B-B14F-4D97-AF65-F5344CB8AC3E}">
        <p14:creationId xmlns:p14="http://schemas.microsoft.com/office/powerpoint/2010/main" val="22826182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Fondo De Borde De Estilo De Pizarra De Vector | Fondos Plantilla AI  Descarga Gratuita - Pikbest | Pizarra fondo, Imágenes de pizarra, Diseño de  hojas membretadas">
            <a:extLst>
              <a:ext uri="{FF2B5EF4-FFF2-40B4-BE49-F238E27FC236}">
                <a16:creationId xmlns:a16="http://schemas.microsoft.com/office/drawing/2014/main" id="{7364CDE5-202E-BC96-121D-27D7532ABD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44" t="1101" r="3087" b="6220"/>
          <a:stretch/>
        </p:blipFill>
        <p:spPr bwMode="auto">
          <a:xfrm>
            <a:off x="8879"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47D5A1A7-10A2-7B80-A4E8-C8038F72234B}"/>
              </a:ext>
            </a:extLst>
          </p:cNvPr>
          <p:cNvSpPr txBox="1"/>
          <p:nvPr/>
        </p:nvSpPr>
        <p:spPr>
          <a:xfrm>
            <a:off x="461638" y="813882"/>
            <a:ext cx="3412344" cy="523220"/>
          </a:xfrm>
          <a:prstGeom prst="rect">
            <a:avLst/>
          </a:prstGeom>
          <a:noFill/>
        </p:spPr>
        <p:txBody>
          <a:bodyPr wrap="none" rtlCol="0">
            <a:spAutoFit/>
          </a:bodyPr>
          <a:lstStyle/>
          <a:p>
            <a:r>
              <a:rPr lang="es-PE" sz="2800" b="1" dirty="0">
                <a:solidFill>
                  <a:schemeClr val="bg1"/>
                </a:solidFill>
                <a:effectLst>
                  <a:outerShdw blurRad="38100" dist="38100" dir="2700000" algn="tl">
                    <a:srgbClr val="000000">
                      <a:alpha val="43137"/>
                    </a:srgbClr>
                  </a:outerShdw>
                </a:effectLst>
              </a:rPr>
              <a:t>Ejercicio Calificado 02</a:t>
            </a:r>
          </a:p>
        </p:txBody>
      </p:sp>
      <p:sp>
        <p:nvSpPr>
          <p:cNvPr id="3" name="CuadroTexto 2">
            <a:extLst>
              <a:ext uri="{FF2B5EF4-FFF2-40B4-BE49-F238E27FC236}">
                <a16:creationId xmlns:a16="http://schemas.microsoft.com/office/drawing/2014/main" id="{89C6CEB9-9221-8EAB-6598-B612E14540EA}"/>
              </a:ext>
            </a:extLst>
          </p:cNvPr>
          <p:cNvSpPr txBox="1"/>
          <p:nvPr/>
        </p:nvSpPr>
        <p:spPr>
          <a:xfrm>
            <a:off x="712432" y="1905506"/>
            <a:ext cx="10793028" cy="3046988"/>
          </a:xfrm>
          <a:prstGeom prst="rect">
            <a:avLst/>
          </a:prstGeom>
          <a:noFill/>
        </p:spPr>
        <p:txBody>
          <a:bodyPr wrap="square">
            <a:spAutoFit/>
          </a:bodyPr>
          <a:lstStyle/>
          <a:p>
            <a:pPr algn="just"/>
            <a:r>
              <a:rPr lang="es-ES" sz="4800" dirty="0">
                <a:solidFill>
                  <a:schemeClr val="bg1"/>
                </a:solidFill>
              </a:rPr>
              <a:t>Crear una aplicación de desplazamiento de registros con tres tablas</a:t>
            </a:r>
            <a:r>
              <a:rPr lang="es-PE" sz="4800" dirty="0">
                <a:solidFill>
                  <a:schemeClr val="bg1"/>
                </a:solidFill>
              </a:rPr>
              <a:t> relacionadas, los campos a mostrar es criterio personal</a:t>
            </a:r>
            <a:r>
              <a:rPr lang="en-US" sz="4800" dirty="0">
                <a:solidFill>
                  <a:schemeClr val="bg1"/>
                </a:solidFill>
              </a:rPr>
              <a:t>, con </a:t>
            </a:r>
            <a:r>
              <a:rPr lang="es-PE" sz="4800" dirty="0">
                <a:solidFill>
                  <a:schemeClr val="bg1"/>
                </a:solidFill>
              </a:rPr>
              <a:t>datos conectados</a:t>
            </a:r>
            <a:r>
              <a:rPr lang="en-US" sz="4800" dirty="0">
                <a:solidFill>
                  <a:schemeClr val="bg1"/>
                </a:solidFill>
              </a:rPr>
              <a:t>.</a:t>
            </a:r>
            <a:endParaRPr lang="es-PE" sz="4800" dirty="0">
              <a:solidFill>
                <a:schemeClr val="bg1"/>
              </a:solidFill>
            </a:endParaRPr>
          </a:p>
        </p:txBody>
      </p:sp>
    </p:spTree>
    <p:extLst>
      <p:ext uri="{BB962C8B-B14F-4D97-AF65-F5344CB8AC3E}">
        <p14:creationId xmlns:p14="http://schemas.microsoft.com/office/powerpoint/2010/main" val="6911852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Fondo De Borde De Estilo De Pizarra De Vector | Fondos Plantilla AI  Descarga Gratuita - Pikbest | Pizarra fondo, Imágenes de pizarra, Diseño de  hojas membretadas">
            <a:extLst>
              <a:ext uri="{FF2B5EF4-FFF2-40B4-BE49-F238E27FC236}">
                <a16:creationId xmlns:a16="http://schemas.microsoft.com/office/drawing/2014/main" id="{C1B3DF19-7C5C-1CD3-FCC9-6D6BEEB1F6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44" t="1101" r="3087" b="6220"/>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BEDCB955-969C-AEA1-56F4-C5D9431DC808}"/>
              </a:ext>
            </a:extLst>
          </p:cNvPr>
          <p:cNvSpPr txBox="1"/>
          <p:nvPr/>
        </p:nvSpPr>
        <p:spPr>
          <a:xfrm>
            <a:off x="461638" y="813882"/>
            <a:ext cx="3412344" cy="523220"/>
          </a:xfrm>
          <a:prstGeom prst="rect">
            <a:avLst/>
          </a:prstGeom>
          <a:noFill/>
        </p:spPr>
        <p:txBody>
          <a:bodyPr wrap="none" rtlCol="0">
            <a:spAutoFit/>
          </a:bodyPr>
          <a:lstStyle/>
          <a:p>
            <a:r>
              <a:rPr lang="es-PE" sz="2800" b="1" dirty="0">
                <a:solidFill>
                  <a:schemeClr val="bg1"/>
                </a:solidFill>
                <a:effectLst>
                  <a:outerShdw blurRad="38100" dist="38100" dir="2700000" algn="tl">
                    <a:srgbClr val="000000">
                      <a:alpha val="43137"/>
                    </a:srgbClr>
                  </a:outerShdw>
                </a:effectLst>
              </a:rPr>
              <a:t>Ejercicio Calificado 03</a:t>
            </a:r>
          </a:p>
        </p:txBody>
      </p:sp>
      <p:sp>
        <p:nvSpPr>
          <p:cNvPr id="5" name="CuadroTexto 4">
            <a:extLst>
              <a:ext uri="{FF2B5EF4-FFF2-40B4-BE49-F238E27FC236}">
                <a16:creationId xmlns:a16="http://schemas.microsoft.com/office/drawing/2014/main" id="{650DEA6F-5175-EA48-E5AC-A547C3621F4B}"/>
              </a:ext>
            </a:extLst>
          </p:cNvPr>
          <p:cNvSpPr txBox="1"/>
          <p:nvPr/>
        </p:nvSpPr>
        <p:spPr>
          <a:xfrm>
            <a:off x="712432" y="1905506"/>
            <a:ext cx="10793028" cy="3046988"/>
          </a:xfrm>
          <a:prstGeom prst="rect">
            <a:avLst/>
          </a:prstGeom>
          <a:noFill/>
        </p:spPr>
        <p:txBody>
          <a:bodyPr wrap="square">
            <a:spAutoFit/>
          </a:bodyPr>
          <a:lstStyle/>
          <a:p>
            <a:pPr algn="just"/>
            <a:r>
              <a:rPr lang="es-ES" sz="4800" dirty="0">
                <a:solidFill>
                  <a:schemeClr val="bg1"/>
                </a:solidFill>
              </a:rPr>
              <a:t>Crear una aplicación de desplazamiento de registros con cuatro tablas</a:t>
            </a:r>
            <a:r>
              <a:rPr lang="es-PE" sz="4800" dirty="0">
                <a:solidFill>
                  <a:schemeClr val="bg1"/>
                </a:solidFill>
              </a:rPr>
              <a:t> relacionadas, los campos a mostrar es criterio personal</a:t>
            </a:r>
            <a:r>
              <a:rPr lang="en-US" sz="4800" dirty="0">
                <a:solidFill>
                  <a:schemeClr val="bg1"/>
                </a:solidFill>
              </a:rPr>
              <a:t>, con </a:t>
            </a:r>
            <a:r>
              <a:rPr lang="es-PE" sz="4800" dirty="0">
                <a:solidFill>
                  <a:schemeClr val="bg1"/>
                </a:solidFill>
              </a:rPr>
              <a:t>datos conectados</a:t>
            </a:r>
            <a:r>
              <a:rPr lang="en-US" sz="4800" dirty="0">
                <a:solidFill>
                  <a:schemeClr val="bg1"/>
                </a:solidFill>
              </a:rPr>
              <a:t>.</a:t>
            </a:r>
            <a:endParaRPr lang="es-PE" sz="4800" dirty="0">
              <a:solidFill>
                <a:schemeClr val="bg1"/>
              </a:solidFill>
            </a:endParaRPr>
          </a:p>
        </p:txBody>
      </p:sp>
    </p:spTree>
    <p:extLst>
      <p:ext uri="{BB962C8B-B14F-4D97-AF65-F5344CB8AC3E}">
        <p14:creationId xmlns:p14="http://schemas.microsoft.com/office/powerpoint/2010/main" val="2993591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39A4FFE-AAD8-BEB7-E86C-5F3D76E1433E}"/>
              </a:ext>
            </a:extLst>
          </p:cNvPr>
          <p:cNvPicPr>
            <a:picLocks noChangeAspect="1"/>
          </p:cNvPicPr>
          <p:nvPr/>
        </p:nvPicPr>
        <p:blipFill>
          <a:blip r:embed="rId2"/>
          <a:stretch>
            <a:fillRect/>
          </a:stretch>
        </p:blipFill>
        <p:spPr>
          <a:xfrm>
            <a:off x="1258641" y="136402"/>
            <a:ext cx="9944979" cy="65674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uadroTexto 2">
            <a:extLst>
              <a:ext uri="{FF2B5EF4-FFF2-40B4-BE49-F238E27FC236}">
                <a16:creationId xmlns:a16="http://schemas.microsoft.com/office/drawing/2014/main" id="{2911FCA8-D142-845A-6AA4-AB948AA2AE7D}"/>
              </a:ext>
            </a:extLst>
          </p:cNvPr>
          <p:cNvSpPr txBox="1"/>
          <p:nvPr/>
        </p:nvSpPr>
        <p:spPr>
          <a:xfrm>
            <a:off x="5490970" y="3993138"/>
            <a:ext cx="483375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ctr">
              <a:buFont typeface="Wingdings" panose="05000000000000000000" pitchFamily="2" charset="2"/>
              <a:buChar char="ü"/>
            </a:pPr>
            <a:r>
              <a:rPr lang="es-PE" dirty="0"/>
              <a:t>En Login, digitar: sa (Sistema Administrativo)</a:t>
            </a:r>
          </a:p>
        </p:txBody>
      </p:sp>
      <p:sp>
        <p:nvSpPr>
          <p:cNvPr id="4" name="CuadroTexto 3">
            <a:extLst>
              <a:ext uri="{FF2B5EF4-FFF2-40B4-BE49-F238E27FC236}">
                <a16:creationId xmlns:a16="http://schemas.microsoft.com/office/drawing/2014/main" id="{4301F395-E80C-BF08-E99C-1E0B3C2FF0B9}"/>
              </a:ext>
            </a:extLst>
          </p:cNvPr>
          <p:cNvSpPr txBox="1"/>
          <p:nvPr/>
        </p:nvSpPr>
        <p:spPr>
          <a:xfrm>
            <a:off x="5572349" y="4509522"/>
            <a:ext cx="291470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ctr">
              <a:buFont typeface="Wingdings" panose="05000000000000000000" pitchFamily="2" charset="2"/>
              <a:buChar char="ü"/>
            </a:pPr>
            <a:r>
              <a:rPr lang="es-PE" dirty="0"/>
              <a:t>Digitar la contraseña: 123</a:t>
            </a:r>
          </a:p>
        </p:txBody>
      </p:sp>
      <p:sp>
        <p:nvSpPr>
          <p:cNvPr id="5" name="CuadroTexto 4">
            <a:extLst>
              <a:ext uri="{FF2B5EF4-FFF2-40B4-BE49-F238E27FC236}">
                <a16:creationId xmlns:a16="http://schemas.microsoft.com/office/drawing/2014/main" id="{EEDD55F3-6E6B-082D-AF63-670EAD32A1A9}"/>
              </a:ext>
            </a:extLst>
          </p:cNvPr>
          <p:cNvSpPr txBox="1"/>
          <p:nvPr/>
        </p:nvSpPr>
        <p:spPr>
          <a:xfrm>
            <a:off x="1756432" y="5568785"/>
            <a:ext cx="392527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ctr">
              <a:buFont typeface="Wingdings" panose="05000000000000000000" pitchFamily="2" charset="2"/>
              <a:buChar char="ü"/>
            </a:pPr>
            <a:r>
              <a:rPr lang="es-PE" dirty="0"/>
              <a:t>Clic en el botón: Connect (Conectar)</a:t>
            </a:r>
          </a:p>
        </p:txBody>
      </p:sp>
    </p:spTree>
    <p:extLst>
      <p:ext uri="{BB962C8B-B14F-4D97-AF65-F5344CB8AC3E}">
        <p14:creationId xmlns:p14="http://schemas.microsoft.com/office/powerpoint/2010/main" val="443138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D169D4C-6803-27E5-7520-282E9F9F60D6}"/>
              </a:ext>
            </a:extLst>
          </p:cNvPr>
          <p:cNvPicPr>
            <a:picLocks noChangeAspect="1"/>
          </p:cNvPicPr>
          <p:nvPr/>
        </p:nvPicPr>
        <p:blipFill>
          <a:blip r:embed="rId2"/>
          <a:stretch>
            <a:fillRect/>
          </a:stretch>
        </p:blipFill>
        <p:spPr>
          <a:xfrm>
            <a:off x="95511" y="92364"/>
            <a:ext cx="2514524" cy="8760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uadroTexto 2">
            <a:extLst>
              <a:ext uri="{FF2B5EF4-FFF2-40B4-BE49-F238E27FC236}">
                <a16:creationId xmlns:a16="http://schemas.microsoft.com/office/drawing/2014/main" id="{CD53A352-6E53-2654-BB8A-70741120FB3E}"/>
              </a:ext>
            </a:extLst>
          </p:cNvPr>
          <p:cNvSpPr txBox="1"/>
          <p:nvPr/>
        </p:nvSpPr>
        <p:spPr>
          <a:xfrm>
            <a:off x="2592279" y="260480"/>
            <a:ext cx="242360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el icono: New Query (Nueva Consulta)</a:t>
            </a:r>
          </a:p>
        </p:txBody>
      </p:sp>
      <p:pic>
        <p:nvPicPr>
          <p:cNvPr id="4" name="Imagen 3">
            <a:extLst>
              <a:ext uri="{FF2B5EF4-FFF2-40B4-BE49-F238E27FC236}">
                <a16:creationId xmlns:a16="http://schemas.microsoft.com/office/drawing/2014/main" id="{712497EE-1B27-97A5-B910-E3A3D8D41D07}"/>
              </a:ext>
            </a:extLst>
          </p:cNvPr>
          <p:cNvPicPr>
            <a:picLocks noChangeAspect="1"/>
          </p:cNvPicPr>
          <p:nvPr/>
        </p:nvPicPr>
        <p:blipFill>
          <a:blip r:embed="rId3"/>
          <a:stretch>
            <a:fillRect/>
          </a:stretch>
        </p:blipFill>
        <p:spPr>
          <a:xfrm>
            <a:off x="5368034" y="59761"/>
            <a:ext cx="2666258" cy="9154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a:extLst>
              <a:ext uri="{FF2B5EF4-FFF2-40B4-BE49-F238E27FC236}">
                <a16:creationId xmlns:a16="http://schemas.microsoft.com/office/drawing/2014/main" id="{277FB944-4188-B99E-8BC3-453676A70B8A}"/>
              </a:ext>
            </a:extLst>
          </p:cNvPr>
          <p:cNvSpPr txBox="1"/>
          <p:nvPr/>
        </p:nvSpPr>
        <p:spPr>
          <a:xfrm>
            <a:off x="8119376" y="287114"/>
            <a:ext cx="212915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Activar la base de datos: Northwind</a:t>
            </a:r>
          </a:p>
        </p:txBody>
      </p:sp>
      <p:pic>
        <p:nvPicPr>
          <p:cNvPr id="12" name="Imagen 11">
            <a:extLst>
              <a:ext uri="{FF2B5EF4-FFF2-40B4-BE49-F238E27FC236}">
                <a16:creationId xmlns:a16="http://schemas.microsoft.com/office/drawing/2014/main" id="{0D790089-8E7C-96A9-7B16-4355AE56CA56}"/>
              </a:ext>
            </a:extLst>
          </p:cNvPr>
          <p:cNvPicPr>
            <a:picLocks noChangeAspect="1"/>
          </p:cNvPicPr>
          <p:nvPr/>
        </p:nvPicPr>
        <p:blipFill>
          <a:blip r:embed="rId4"/>
          <a:stretch>
            <a:fillRect/>
          </a:stretch>
        </p:blipFill>
        <p:spPr>
          <a:xfrm>
            <a:off x="77755" y="1074927"/>
            <a:ext cx="12016592" cy="56907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CuadroTexto 12">
            <a:extLst>
              <a:ext uri="{FF2B5EF4-FFF2-40B4-BE49-F238E27FC236}">
                <a16:creationId xmlns:a16="http://schemas.microsoft.com/office/drawing/2014/main" id="{C41733CB-03FC-D167-283E-BB65017F73E0}"/>
              </a:ext>
            </a:extLst>
          </p:cNvPr>
          <p:cNvSpPr txBox="1"/>
          <p:nvPr/>
        </p:nvSpPr>
        <p:spPr>
          <a:xfrm>
            <a:off x="3591014" y="1868212"/>
            <a:ext cx="637860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Se lista los registros de las dos tablas, con sus campos respectivos.</a:t>
            </a:r>
          </a:p>
        </p:txBody>
      </p:sp>
    </p:spTree>
    <p:extLst>
      <p:ext uri="{BB962C8B-B14F-4D97-AF65-F5344CB8AC3E}">
        <p14:creationId xmlns:p14="http://schemas.microsoft.com/office/powerpoint/2010/main" val="70501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EE03682-2371-7FA2-70B7-5BE399F5D8C3}"/>
              </a:ext>
            </a:extLst>
          </p:cNvPr>
          <p:cNvPicPr>
            <a:picLocks noChangeAspect="1"/>
          </p:cNvPicPr>
          <p:nvPr/>
        </p:nvPicPr>
        <p:blipFill>
          <a:blip r:embed="rId2"/>
          <a:stretch>
            <a:fillRect/>
          </a:stretch>
        </p:blipFill>
        <p:spPr>
          <a:xfrm>
            <a:off x="196780" y="128052"/>
            <a:ext cx="11717055" cy="65302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a:extLst>
              <a:ext uri="{FF2B5EF4-FFF2-40B4-BE49-F238E27FC236}">
                <a16:creationId xmlns:a16="http://schemas.microsoft.com/office/drawing/2014/main" id="{6A00755E-F2D0-74F6-6445-A92A0A8B59DB}"/>
              </a:ext>
            </a:extLst>
          </p:cNvPr>
          <p:cNvSpPr txBox="1"/>
          <p:nvPr/>
        </p:nvSpPr>
        <p:spPr>
          <a:xfrm>
            <a:off x="5140166" y="448368"/>
            <a:ext cx="399495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Grabar el script, hacia la carpeta: Data09</a:t>
            </a:r>
          </a:p>
        </p:txBody>
      </p:sp>
      <p:sp>
        <p:nvSpPr>
          <p:cNvPr id="7" name="CuadroTexto 6">
            <a:extLst>
              <a:ext uri="{FF2B5EF4-FFF2-40B4-BE49-F238E27FC236}">
                <a16:creationId xmlns:a16="http://schemas.microsoft.com/office/drawing/2014/main" id="{C68B56A6-DB93-A36C-967B-FF7CE6D7BB92}"/>
              </a:ext>
            </a:extLst>
          </p:cNvPr>
          <p:cNvSpPr txBox="1"/>
          <p:nvPr/>
        </p:nvSpPr>
        <p:spPr>
          <a:xfrm>
            <a:off x="251531" y="5146136"/>
            <a:ext cx="39934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Nombre de la consulta: scriptconsulta09</a:t>
            </a:r>
          </a:p>
        </p:txBody>
      </p:sp>
      <p:sp>
        <p:nvSpPr>
          <p:cNvPr id="8" name="CuadroTexto 7">
            <a:extLst>
              <a:ext uri="{FF2B5EF4-FFF2-40B4-BE49-F238E27FC236}">
                <a16:creationId xmlns:a16="http://schemas.microsoft.com/office/drawing/2014/main" id="{90A1C637-2557-DA3E-F32F-7D16542776F0}"/>
              </a:ext>
            </a:extLst>
          </p:cNvPr>
          <p:cNvSpPr txBox="1"/>
          <p:nvPr/>
        </p:nvSpPr>
        <p:spPr>
          <a:xfrm>
            <a:off x="7679189" y="5866705"/>
            <a:ext cx="314565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el botón: Save (Guardar)</a:t>
            </a:r>
          </a:p>
        </p:txBody>
      </p:sp>
    </p:spTree>
    <p:extLst>
      <p:ext uri="{BB962C8B-B14F-4D97-AF65-F5344CB8AC3E}">
        <p14:creationId xmlns:p14="http://schemas.microsoft.com/office/powerpoint/2010/main" val="2634243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53DA619-A510-1046-C676-295F850A25AA}"/>
              </a:ext>
            </a:extLst>
          </p:cNvPr>
          <p:cNvSpPr txBox="1"/>
          <p:nvPr/>
        </p:nvSpPr>
        <p:spPr>
          <a:xfrm>
            <a:off x="53263" y="43205"/>
            <a:ext cx="3968319" cy="369332"/>
          </a:xfrm>
          <a:prstGeom prst="rect">
            <a:avLst/>
          </a:prstGeom>
          <a:noFill/>
        </p:spPr>
        <p:txBody>
          <a:bodyPr wrap="square" rtlCol="0">
            <a:spAutoFit/>
          </a:bodyPr>
          <a:lstStyle/>
          <a:p>
            <a:pPr marL="285750" indent="-285750">
              <a:buFont typeface="Wingdings" panose="05000000000000000000" pitchFamily="2" charset="2"/>
              <a:buChar char="ü"/>
            </a:pPr>
            <a:r>
              <a:rPr lang="es-PE" dirty="0"/>
              <a:t>Abrir el programa: Visual Studio 2022 </a:t>
            </a:r>
          </a:p>
        </p:txBody>
      </p:sp>
      <p:pic>
        <p:nvPicPr>
          <p:cNvPr id="3" name="Imagen 2">
            <a:extLst>
              <a:ext uri="{FF2B5EF4-FFF2-40B4-BE49-F238E27FC236}">
                <a16:creationId xmlns:a16="http://schemas.microsoft.com/office/drawing/2014/main" id="{8965B2AE-CDDB-9F83-3DA0-8D842133F4D9}"/>
              </a:ext>
            </a:extLst>
          </p:cNvPr>
          <p:cNvPicPr>
            <a:picLocks noChangeAspect="1"/>
          </p:cNvPicPr>
          <p:nvPr/>
        </p:nvPicPr>
        <p:blipFill>
          <a:blip r:embed="rId2"/>
          <a:stretch>
            <a:fillRect/>
          </a:stretch>
        </p:blipFill>
        <p:spPr>
          <a:xfrm>
            <a:off x="743088" y="481426"/>
            <a:ext cx="10993192" cy="62375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397879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6456</TotalTime>
  <Words>1589</Words>
  <Application>Microsoft Office PowerPoint</Application>
  <PresentationFormat>Panorámica</PresentationFormat>
  <Paragraphs>198</Paragraphs>
  <Slides>53</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53</vt:i4>
      </vt:variant>
    </vt:vector>
  </HeadingPairs>
  <TitlesOfParts>
    <vt:vector size="61" baseType="lpstr">
      <vt:lpstr>Arial</vt:lpstr>
      <vt:lpstr>Calibri</vt:lpstr>
      <vt:lpstr>Calibri Light</vt:lpstr>
      <vt:lpstr>Söhne</vt:lpstr>
      <vt:lpstr>Söhne Mono</vt:lpstr>
      <vt:lpstr>Times New Roman</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Windows User</dc:creator>
  <cp:lastModifiedBy>christian loza</cp:lastModifiedBy>
  <cp:revision>1521</cp:revision>
  <dcterms:created xsi:type="dcterms:W3CDTF">2019-07-10T17:30:38Z</dcterms:created>
  <dcterms:modified xsi:type="dcterms:W3CDTF">2023-09-04T04:26:39Z</dcterms:modified>
</cp:coreProperties>
</file>