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08" r:id="rId2"/>
    <p:sldId id="393" r:id="rId3"/>
    <p:sldId id="409" r:id="rId4"/>
    <p:sldId id="410" r:id="rId5"/>
    <p:sldId id="411" r:id="rId6"/>
    <p:sldId id="412" r:id="rId7"/>
    <p:sldId id="413" r:id="rId8"/>
    <p:sldId id="414" r:id="rId9"/>
    <p:sldId id="415" r:id="rId10"/>
    <p:sldId id="416" r:id="rId11"/>
    <p:sldId id="417" r:id="rId12"/>
    <p:sldId id="418" r:id="rId13"/>
    <p:sldId id="419" r:id="rId14"/>
    <p:sldId id="420" r:id="rId15"/>
    <p:sldId id="421" r:id="rId16"/>
    <p:sldId id="422" r:id="rId17"/>
    <p:sldId id="423" r:id="rId18"/>
    <p:sldId id="424" r:id="rId19"/>
    <p:sldId id="425" r:id="rId20"/>
    <p:sldId id="426" r:id="rId21"/>
    <p:sldId id="427" r:id="rId22"/>
    <p:sldId id="429" r:id="rId2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74" autoAdjust="0"/>
    <p:restoredTop sz="94660"/>
  </p:normalViewPr>
  <p:slideViewPr>
    <p:cSldViewPr snapToGrid="0">
      <p:cViewPr>
        <p:scale>
          <a:sx n="110" d="100"/>
          <a:sy n="110" d="100"/>
        </p:scale>
        <p:origin x="21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B71D8A-D8B8-4490-943A-1DEC423583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BB53BBB-AFEC-4162-9980-222F5973EE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D43DCAB-81C2-482E-8A1C-60E1C2681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76F64-078F-4EF1-9AEF-622A81BABF76}" type="datetimeFigureOut">
              <a:rPr lang="es-ES" smtClean="0"/>
              <a:t>29/08/2023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6CE6601-3A71-4764-8715-EE06516E2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AF7B895-526A-4EBB-B667-3E3C1FBCB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BB123-49D2-4D1B-973A-8AC9091E188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22437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85F95E-E9AB-4966-950D-7B8410A52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2164CF2-FCE8-4714-A2EF-10B78A11FC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37F5681-AE36-441C-80FE-073A8B983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76F64-078F-4EF1-9AEF-622A81BABF76}" type="datetimeFigureOut">
              <a:rPr lang="es-ES" smtClean="0"/>
              <a:t>29/08/2023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020F98B-693B-40C2-A873-36CCEB0B7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26BB5A2-608B-473C-A2CF-CA8E6FCDB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BB123-49D2-4D1B-973A-8AC9091E188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24600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D46B1F4-2846-4A0F-BECA-C1FA470141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8BED728-7419-427F-8BA3-B849F0EE50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7A42526-3AC6-42D0-8353-9DDF9C6E6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76F64-078F-4EF1-9AEF-622A81BABF76}" type="datetimeFigureOut">
              <a:rPr lang="es-ES" smtClean="0"/>
              <a:t>29/08/2023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C1AFF4A-4BDA-4D7D-9F39-D3CF64402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D35768D-7A35-46BF-9734-B3C76C919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BB123-49D2-4D1B-973A-8AC9091E188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9606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F8B349-8543-4EC8-9356-2C120C3C4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3F42EBB-6EA5-49BF-8AF1-1B8512842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31954D9-D611-48B3-9039-F027F9BDC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76F64-078F-4EF1-9AEF-622A81BABF76}" type="datetimeFigureOut">
              <a:rPr lang="es-ES" smtClean="0"/>
              <a:t>29/08/2023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86E70C3-5B91-4E88-8111-4D5CE7392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CFF2C37-D2D9-413A-86D0-44AFE818E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BB123-49D2-4D1B-973A-8AC9091E188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58172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50B59D-7BF0-410C-A6F5-A6C3A0CC1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55BCADC-840B-4BCC-BCD4-C26E831537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C83F35A-E3E1-42B7-84E3-6D3662648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76F64-078F-4EF1-9AEF-622A81BABF76}" type="datetimeFigureOut">
              <a:rPr lang="es-ES" smtClean="0"/>
              <a:t>29/08/2023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9819BED-CCAC-42BC-9ACF-8CFFBEF85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CBAEB0D-A87D-4E63-9B47-C6A2D436C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BB123-49D2-4D1B-973A-8AC9091E188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84730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952DF5-4AE5-4076-84E5-9FF62B9E7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3FD8F24-9364-49D6-B4D6-47745152C2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F07E408-0B7C-4EEC-8BD0-5838A5B8D5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5596BF6-BBFC-4CA5-9510-37ED9CD97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76F64-078F-4EF1-9AEF-622A81BABF76}" type="datetimeFigureOut">
              <a:rPr lang="es-ES" smtClean="0"/>
              <a:t>29/08/2023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54A5A24-E843-4E58-A1A8-7733F8854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81AE0D5-CFFC-4444-9831-F72AFB818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BB123-49D2-4D1B-973A-8AC9091E188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69301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0AC4BF-85E5-4413-90F0-4C6320E5D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3F91FE6-34FD-4917-B51E-0AB8E4DDED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617208C-D579-45A5-8C81-4EEA28CE3F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516A1B3-F3D2-4E74-A522-60701BA0FF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B567C01-7C1F-4D3F-AB31-0DC74EBB79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92021F3-3860-4467-9A5F-2247D39E9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76F64-078F-4EF1-9AEF-622A81BABF76}" type="datetimeFigureOut">
              <a:rPr lang="es-ES" smtClean="0"/>
              <a:t>29/08/2023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BF6FECA-416A-4E8E-84F7-0A91599A4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A618DCB-53F8-4829-BD7F-643442C94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BB123-49D2-4D1B-973A-8AC9091E188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51933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137A66-AC36-400E-8D1D-B2F29DDC9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31FE4DD-B57B-47E4-89D7-F67D4C987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76F64-078F-4EF1-9AEF-622A81BABF76}" type="datetimeFigureOut">
              <a:rPr lang="es-ES" smtClean="0"/>
              <a:t>29/08/2023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7ED71E9-6B09-44E1-99F6-2A8C586DB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34EC71B-E786-402F-8D89-56527F713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BB123-49D2-4D1B-973A-8AC9091E188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13644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6740327-4E37-4CF6-8877-CC95D5774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76F64-078F-4EF1-9AEF-622A81BABF76}" type="datetimeFigureOut">
              <a:rPr lang="es-ES" smtClean="0"/>
              <a:t>29/08/2023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D7EFDD7-A801-4121-A541-4460B6A41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5F4316B-1751-449D-92A1-DEEBF14BD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BB123-49D2-4D1B-973A-8AC9091E188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24110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901C46-1EA9-497D-A5B6-07D2373F5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03162FA-54A6-4B47-B9C0-1CD1B82117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5A7F7D2-DD02-4ED4-BB8D-DCBD0ADD9D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5A98BF8-C70A-440C-9ADC-99C55A0BC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76F64-078F-4EF1-9AEF-622A81BABF76}" type="datetimeFigureOut">
              <a:rPr lang="es-ES" smtClean="0"/>
              <a:t>29/08/2023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C4ADCE9-2308-43CD-B22D-BEA8F731E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8132C5B-D7AC-4633-B096-A1D3B528E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BB123-49D2-4D1B-973A-8AC9091E188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68131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9C5F4F-4F56-4F43-8CC1-59A1DA3C0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BB52ECF-6B56-49DC-A408-E7344A5A4C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79ABE14-8536-43B7-8908-48287D93D1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62F9C28-A8E4-4048-8636-8DAA139F5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76F64-078F-4EF1-9AEF-622A81BABF76}" type="datetimeFigureOut">
              <a:rPr lang="es-ES" smtClean="0"/>
              <a:t>29/08/2023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DCF6C7B-37CF-4CD4-9BE6-3D5D8982D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FFB17C8-45B1-4489-A01F-691E07876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BB123-49D2-4D1B-973A-8AC9091E188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74482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869F812-2B16-4AB8-8E51-D4C88D250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6FB6F59-0D43-4E6A-AC82-E201BEAB31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90C2C17-D549-45EE-8113-1FCB0A2D6D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576F64-078F-4EF1-9AEF-622A81BABF76}" type="datetimeFigureOut">
              <a:rPr lang="es-ES" smtClean="0"/>
              <a:t>29/08/2023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4987E9F-CA74-4A67-8ABC-D070B2AC0A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165FA88-449C-4345-820E-2DC6D64B8B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BBB123-49D2-4D1B-973A-8AC9091E188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39809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DBDFD2-7213-49CF-96EC-CD4F5DF03696}"/>
              </a:ext>
            </a:extLst>
          </p:cNvPr>
          <p:cNvSpPr txBox="1">
            <a:spLocks/>
          </p:cNvSpPr>
          <p:nvPr/>
        </p:nvSpPr>
        <p:spPr>
          <a:xfrm>
            <a:off x="1861352" y="126505"/>
            <a:ext cx="8605421" cy="653396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PE" sz="4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Roboto" pitchFamily="2" charset="0"/>
                <a:ea typeface="Roboto" pitchFamily="2" charset="0"/>
              </a:rPr>
              <a:t>TEMAS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Roboto" pitchFamily="2" charset="0"/>
              </a:rPr>
              <a:t>CURSORES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Roboto" pitchFamily="2" charset="0"/>
              </a:rPr>
              <a:t>CICLO DE VIDA DE UN CURSOR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Roboto" pitchFamily="2" charset="0"/>
              </a:rPr>
              <a:t>TIPOS DE CURSORES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Roboto" pitchFamily="2" charset="0"/>
              </a:rPr>
              <a:t>DECLARACION DE UN CURSOR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Roboto" pitchFamily="2" charset="0"/>
              </a:rPr>
              <a:t>ABRIR UN CURSOR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Roboto" pitchFamily="2" charset="0"/>
              </a:rPr>
              <a:t>INSTRUCCCIONES DE UN CURSOR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Roboto" pitchFamily="2" charset="0"/>
              </a:rPr>
              <a:t>EJERCICIOS CON CURSORES</a:t>
            </a:r>
          </a:p>
        </p:txBody>
      </p:sp>
    </p:spTree>
    <p:extLst>
      <p:ext uri="{BB962C8B-B14F-4D97-AF65-F5344CB8AC3E}">
        <p14:creationId xmlns:p14="http://schemas.microsoft.com/office/powerpoint/2010/main" val="2258248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8E3307E4-F5C3-82CB-5B77-F6EE60D927E8}"/>
              </a:ext>
            </a:extLst>
          </p:cNvPr>
          <p:cNvSpPr txBox="1"/>
          <p:nvPr/>
        </p:nvSpPr>
        <p:spPr>
          <a:xfrm>
            <a:off x="36992" y="23957"/>
            <a:ext cx="57690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 el objeto cursor: desplaza, se desplaza al primer registro</a:t>
            </a:r>
            <a:endParaRPr lang="es-PE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1F52A21-DC96-FFC1-EE40-E9F35C9E6C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328" y="435004"/>
            <a:ext cx="11931588" cy="133165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807D1480-AC19-EF75-1343-A66432B4F994}"/>
              </a:ext>
            </a:extLst>
          </p:cNvPr>
          <p:cNvSpPr txBox="1"/>
          <p:nvPr/>
        </p:nvSpPr>
        <p:spPr>
          <a:xfrm>
            <a:off x="36992" y="1834107"/>
            <a:ext cx="58481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spcBef>
                <a:spcPts val="300"/>
              </a:spcBef>
              <a:spcAft>
                <a:spcPts val="600"/>
              </a:spcAft>
            </a:pPr>
            <a:r>
              <a:rPr lang="es-ES" dirty="0">
                <a:latin typeface="Times New Roman" panose="02020603050405020304" pitchFamily="18" charset="0"/>
              </a:rPr>
              <a:t>Con el objeto cursor: desplaza, se avanza al siguiente registro</a:t>
            </a:r>
            <a:endParaRPr lang="es-PE" dirty="0">
              <a:latin typeface="Times New Roman" panose="02020603050405020304" pitchFamily="18" charset="0"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208EF979-DA6F-C669-2B71-917E8C7AD7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328" y="2253176"/>
            <a:ext cx="11931588" cy="118470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93AB246D-7A06-D9BD-322B-B3A700CAE391}"/>
              </a:ext>
            </a:extLst>
          </p:cNvPr>
          <p:cNvSpPr txBox="1"/>
          <p:nvPr/>
        </p:nvSpPr>
        <p:spPr>
          <a:xfrm>
            <a:off x="36992" y="3510676"/>
            <a:ext cx="34474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spcBef>
                <a:spcPts val="300"/>
              </a:spcBef>
              <a:spcAft>
                <a:spcPts val="600"/>
              </a:spcAft>
            </a:pPr>
            <a:r>
              <a:rPr lang="es-ES" dirty="0">
                <a:latin typeface="Times New Roman" panose="02020603050405020304" pitchFamily="18" charset="0"/>
              </a:rPr>
              <a:t>Se ejecuta tres veces la instrucción</a:t>
            </a:r>
            <a:endParaRPr lang="es-PE" dirty="0">
              <a:latin typeface="Times New Roman" panose="02020603050405020304" pitchFamily="18" charset="0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66C33DC2-7052-C9CF-A11A-58AFC2A717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572" y="3940744"/>
            <a:ext cx="11931588" cy="12793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CF92B069-E276-D56C-096E-F58274323A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572" y="5339924"/>
            <a:ext cx="11931588" cy="12793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650527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89D7F16F-5176-9884-9C7B-D7B7245394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77" y="329413"/>
            <a:ext cx="11984854" cy="115315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592E2341-3A81-F59A-48BF-6A3C52811694}"/>
              </a:ext>
            </a:extLst>
          </p:cNvPr>
          <p:cNvSpPr txBox="1"/>
          <p:nvPr/>
        </p:nvSpPr>
        <p:spPr>
          <a:xfrm>
            <a:off x="88777" y="1545584"/>
            <a:ext cx="60345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spcBef>
                <a:spcPts val="300"/>
              </a:spcBef>
              <a:spcAft>
                <a:spcPts val="600"/>
              </a:spcAft>
            </a:pPr>
            <a:r>
              <a:rPr lang="es-ES" dirty="0">
                <a:latin typeface="Times New Roman" panose="02020603050405020304" pitchFamily="18" charset="0"/>
              </a:rPr>
              <a:t>Con el objeto cursor: desplaza, visualizamos al registro anterior</a:t>
            </a:r>
            <a:endParaRPr lang="es-PE" dirty="0">
              <a:latin typeface="Times New Roman" panose="02020603050405020304" pitchFamily="18" charset="0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E51C3717-7DE4-5002-15A4-A05AF87138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77" y="1960174"/>
            <a:ext cx="11984855" cy="115315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3E724326-CC91-77D3-FF44-0B5136E2E405}"/>
              </a:ext>
            </a:extLst>
          </p:cNvPr>
          <p:cNvSpPr txBox="1"/>
          <p:nvPr/>
        </p:nvSpPr>
        <p:spPr>
          <a:xfrm>
            <a:off x="88777" y="3197190"/>
            <a:ext cx="59502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spcBef>
                <a:spcPts val="300"/>
              </a:spcBef>
              <a:spcAft>
                <a:spcPts val="600"/>
              </a:spcAft>
            </a:pPr>
            <a:r>
              <a:rPr lang="es-ES" dirty="0">
                <a:latin typeface="Times New Roman" panose="02020603050405020304" pitchFamily="18" charset="0"/>
              </a:rPr>
              <a:t>Con el objeto cursor: desplaza, visualizamos el ultimo registro</a:t>
            </a:r>
            <a:endParaRPr lang="es-PE" dirty="0">
              <a:latin typeface="Times New Roman" panose="02020603050405020304" pitchFamily="18" charset="0"/>
            </a:endParaRP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A2F87BB2-0FB5-D51F-AC23-B60B45188C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777" y="3614869"/>
            <a:ext cx="11984855" cy="105478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FFEBB39D-9E22-2F6C-FFF9-3E013052B6C6}"/>
              </a:ext>
            </a:extLst>
          </p:cNvPr>
          <p:cNvSpPr txBox="1"/>
          <p:nvPr/>
        </p:nvSpPr>
        <p:spPr>
          <a:xfrm>
            <a:off x="88777" y="4745947"/>
            <a:ext cx="61033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spcBef>
                <a:spcPts val="300"/>
              </a:spcBef>
              <a:spcAft>
                <a:spcPts val="600"/>
              </a:spcAft>
            </a:pPr>
            <a:r>
              <a:rPr lang="es-ES" dirty="0">
                <a:latin typeface="Times New Roman" panose="02020603050405020304" pitchFamily="18" charset="0"/>
              </a:rPr>
              <a:t>Con el objeto cursor: desplaza, retrocedemos 3 registros (9,8,7)</a:t>
            </a:r>
            <a:endParaRPr lang="es-PE" dirty="0">
              <a:latin typeface="Times New Roman" panose="02020603050405020304" pitchFamily="18" charset="0"/>
            </a:endParaRP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92E60151-A6E9-5278-7E28-AAE9B56060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777" y="5164937"/>
            <a:ext cx="11984855" cy="112976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606806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802C8CB1-A1F4-7921-3BE5-9B3713202FD8}"/>
              </a:ext>
            </a:extLst>
          </p:cNvPr>
          <p:cNvSpPr txBox="1"/>
          <p:nvPr/>
        </p:nvSpPr>
        <p:spPr>
          <a:xfrm>
            <a:off x="46606" y="106536"/>
            <a:ext cx="54397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spcBef>
                <a:spcPts val="300"/>
              </a:spcBef>
              <a:spcAft>
                <a:spcPts val="600"/>
              </a:spcAft>
            </a:pPr>
            <a:r>
              <a:rPr lang="es-ES" dirty="0">
                <a:latin typeface="Times New Roman" panose="02020603050405020304" pitchFamily="18" charset="0"/>
              </a:rPr>
              <a:t>Con el objeto cursor: desplaza, visualizamos el registro 2</a:t>
            </a:r>
            <a:endParaRPr lang="es-PE" dirty="0">
              <a:latin typeface="Times New Roman" panose="02020603050405020304" pitchFamily="18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414E855-6EBC-EA52-05D5-A1AC82E436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55" y="514905"/>
            <a:ext cx="11967099" cy="105644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9F80D8D5-FF8C-07CD-13B2-C802187CBF53}"/>
              </a:ext>
            </a:extLst>
          </p:cNvPr>
          <p:cNvSpPr txBox="1"/>
          <p:nvPr/>
        </p:nvSpPr>
        <p:spPr>
          <a:xfrm>
            <a:off x="46606" y="1637022"/>
            <a:ext cx="54886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spcBef>
                <a:spcPts val="300"/>
              </a:spcBef>
              <a:spcAft>
                <a:spcPts val="600"/>
              </a:spcAft>
            </a:pPr>
            <a:r>
              <a:rPr lang="es-ES" dirty="0">
                <a:latin typeface="Times New Roman" panose="02020603050405020304" pitchFamily="18" charset="0"/>
              </a:rPr>
              <a:t>Con el objeto cursor: desplaza, visualizamos el registro 6</a:t>
            </a:r>
            <a:endParaRPr lang="es-PE" dirty="0">
              <a:latin typeface="Times New Roman" panose="02020603050405020304" pitchFamily="18" charset="0"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EFC9D787-CB80-1B28-B550-D2DB88DF18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55" y="2063147"/>
            <a:ext cx="11967099" cy="105644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142BE39D-75F2-F5B8-FBCB-2E8B121C9F5F}"/>
              </a:ext>
            </a:extLst>
          </p:cNvPr>
          <p:cNvSpPr txBox="1"/>
          <p:nvPr/>
        </p:nvSpPr>
        <p:spPr>
          <a:xfrm>
            <a:off x="46606" y="3199887"/>
            <a:ext cx="73795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spcBef>
                <a:spcPts val="300"/>
              </a:spcBef>
              <a:spcAft>
                <a:spcPts val="600"/>
              </a:spcAft>
            </a:pPr>
            <a:r>
              <a:rPr lang="es-ES" dirty="0">
                <a:latin typeface="Times New Roman" panose="02020603050405020304" pitchFamily="18" charset="0"/>
              </a:rPr>
              <a:t>Con el objeto cursor: desplaza, se avanza 2 registros (actual registro=6 + 2=8)</a:t>
            </a:r>
            <a:endParaRPr lang="es-PE" dirty="0">
              <a:latin typeface="Times New Roman" panose="02020603050405020304" pitchFamily="18" charset="0"/>
            </a:endParaRP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70D3FA63-F8D2-6F6F-3773-BD56DA73CB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655" y="3622878"/>
            <a:ext cx="11967099" cy="115763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5CFE4A9F-A279-E57D-69C9-EC65EE88271F}"/>
              </a:ext>
            </a:extLst>
          </p:cNvPr>
          <p:cNvSpPr txBox="1"/>
          <p:nvPr/>
        </p:nvSpPr>
        <p:spPr>
          <a:xfrm>
            <a:off x="46606" y="4860801"/>
            <a:ext cx="74417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spcBef>
                <a:spcPts val="300"/>
              </a:spcBef>
              <a:spcAft>
                <a:spcPts val="600"/>
              </a:spcAft>
            </a:pPr>
            <a:r>
              <a:rPr lang="es-ES" dirty="0">
                <a:latin typeface="Times New Roman" panose="02020603050405020304" pitchFamily="18" charset="0"/>
              </a:rPr>
              <a:t>Con el objeto cursor: desplaza, se retrocede 5 registros (actual registro= 8-5=3)</a:t>
            </a:r>
            <a:endParaRPr lang="es-PE" dirty="0">
              <a:latin typeface="Times New Roman" panose="02020603050405020304" pitchFamily="18" charset="0"/>
            </a:endParaRPr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4BF5FD02-1FD5-E923-13C5-BD263B6962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655" y="5310426"/>
            <a:ext cx="11987074" cy="121128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821419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B83CEE94-03BE-AFB8-13AE-7FECE871A8D1}"/>
              </a:ext>
            </a:extLst>
          </p:cNvPr>
          <p:cNvSpPr txBox="1"/>
          <p:nvPr/>
        </p:nvSpPr>
        <p:spPr>
          <a:xfrm>
            <a:off x="106536" y="103859"/>
            <a:ext cx="34711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spcBef>
                <a:spcPts val="300"/>
              </a:spcBef>
              <a:spcAft>
                <a:spcPts val="600"/>
              </a:spcAft>
            </a:pPr>
            <a:r>
              <a:rPr lang="es-ES" dirty="0">
                <a:latin typeface="Times New Roman" panose="02020603050405020304" pitchFamily="18" charset="0"/>
              </a:rPr>
              <a:t>Cerramos al objeto cursor: desplaza</a:t>
            </a:r>
            <a:endParaRPr lang="es-PE" dirty="0">
              <a:latin typeface="Times New Roman" panose="02020603050405020304" pitchFamily="18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9EAAC08-6141-DF1C-A9CB-503F174D38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5908" y="468989"/>
            <a:ext cx="7971911" cy="286225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080AEC60-C9AB-24E5-2087-0EAF08EB0EDC}"/>
              </a:ext>
            </a:extLst>
          </p:cNvPr>
          <p:cNvSpPr txBox="1"/>
          <p:nvPr/>
        </p:nvSpPr>
        <p:spPr>
          <a:xfrm>
            <a:off x="106536" y="3456946"/>
            <a:ext cx="40815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spcBef>
                <a:spcPts val="300"/>
              </a:spcBef>
              <a:spcAft>
                <a:spcPts val="600"/>
              </a:spcAft>
            </a:pP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 </a:t>
            </a:r>
            <a:r>
              <a:rPr lang="es-ES" dirty="0">
                <a:latin typeface="Times New Roman" panose="02020603050405020304" pitchFamily="18" charset="0"/>
              </a:rPr>
              <a:t>elimina</a:t>
            </a: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al objeto cursor de la memoria</a:t>
            </a:r>
            <a:endParaRPr lang="es-PE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CE57F6D1-8380-C08A-1EEB-74989FE56A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5908" y="3951979"/>
            <a:ext cx="7971911" cy="264413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252049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64BA921D-0CD4-BC4E-CC15-CC774E6FAD57}"/>
              </a:ext>
            </a:extLst>
          </p:cNvPr>
          <p:cNvSpPr txBox="1"/>
          <p:nvPr/>
        </p:nvSpPr>
        <p:spPr>
          <a:xfrm>
            <a:off x="99874" y="53236"/>
            <a:ext cx="3087210" cy="13157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ts val="300"/>
              </a:spcBef>
              <a:spcAft>
                <a:spcPts val="600"/>
              </a:spcAft>
            </a:pPr>
            <a:r>
              <a:rPr lang="es-ES" sz="1800" b="1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Ejercicio 02</a:t>
            </a:r>
            <a:endParaRPr lang="es-PE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spcBef>
                <a:spcPts val="300"/>
              </a:spcBef>
              <a:spcAft>
                <a:spcPts val="600"/>
              </a:spcAft>
              <a:buFont typeface="Wingdings" panose="05000000000000000000" pitchFamily="2" charset="2"/>
              <a:buChar char=""/>
            </a:pP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Crear un objeto cursor que nos permita listar los datos de la tabla employees.</a:t>
            </a:r>
            <a:endParaRPr lang="es-PE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561D8EA-D0D3-DE91-41CB-BBB60398DB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1488" y="70992"/>
            <a:ext cx="8798468" cy="322486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15DFA1A8-FC9D-54E1-C0E1-BDA96E1BBA0B}"/>
              </a:ext>
            </a:extLst>
          </p:cNvPr>
          <p:cNvSpPr txBox="1"/>
          <p:nvPr/>
        </p:nvSpPr>
        <p:spPr>
          <a:xfrm>
            <a:off x="6462943" y="2805348"/>
            <a:ext cx="5613647" cy="39472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spcBef>
                <a:spcPts val="3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s-ES" dirty="0">
                <a:latin typeface="Times New Roman" panose="02020603050405020304" pitchFamily="18" charset="0"/>
              </a:rPr>
              <a:t>Se genera el procedimiento: sp_listado</a:t>
            </a:r>
          </a:p>
          <a:p>
            <a:pPr marL="285750" indent="-285750">
              <a:spcBef>
                <a:spcPts val="3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s-ES" dirty="0">
                <a:latin typeface="Times New Roman" panose="02020603050405020304" pitchFamily="18" charset="0"/>
              </a:rPr>
              <a:t>Se declara al objeto cursor: listado, que nos permite manipular la tabla: Employees</a:t>
            </a:r>
            <a:endParaRPr lang="es-PE" dirty="0">
              <a:latin typeface="Times New Roman" panose="02020603050405020304" pitchFamily="18" charset="0"/>
            </a:endParaRPr>
          </a:p>
          <a:p>
            <a:pPr marL="285750" indent="-285750">
              <a:spcBef>
                <a:spcPts val="3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s-ES" dirty="0">
                <a:latin typeface="Times New Roman" panose="02020603050405020304" pitchFamily="18" charset="0"/>
              </a:rPr>
              <a:t>Se abre al objeto curso: listado</a:t>
            </a:r>
          </a:p>
          <a:p>
            <a:pPr marL="285750" indent="-285750">
              <a:spcBef>
                <a:spcPts val="3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s-ES" dirty="0">
                <a:latin typeface="Times New Roman" panose="02020603050405020304" pitchFamily="18" charset="0"/>
              </a:rPr>
              <a:t>Se posiciona en el primer registro con el objeto cursor: listado</a:t>
            </a:r>
            <a:endParaRPr lang="es-PE" dirty="0">
              <a:latin typeface="Times New Roman" panose="02020603050405020304" pitchFamily="18" charset="0"/>
            </a:endParaRPr>
          </a:p>
          <a:p>
            <a:pPr marL="285750" indent="-285750">
              <a:spcBef>
                <a:spcPts val="3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s-ES" dirty="0">
                <a:latin typeface="Times New Roman" panose="02020603050405020304" pitchFamily="18" charset="0"/>
              </a:rPr>
              <a:t>Mientras que la variable: @@fetch_satus=0</a:t>
            </a:r>
            <a:endParaRPr lang="es-PE" dirty="0">
              <a:latin typeface="Times New Roman" panose="02020603050405020304" pitchFamily="18" charset="0"/>
            </a:endParaRPr>
          </a:p>
          <a:p>
            <a:pPr marL="285750" indent="-285750">
              <a:spcBef>
                <a:spcPts val="3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s-ES" dirty="0">
                <a:latin typeface="Times New Roman" panose="02020603050405020304" pitchFamily="18" charset="0"/>
              </a:rPr>
              <a:t>Si la variable @@fetch_status=0, se ubica en el siguiente registro con el objeto cursor: listado</a:t>
            </a:r>
            <a:endParaRPr lang="es-PE" dirty="0">
              <a:latin typeface="Times New Roman" panose="02020603050405020304" pitchFamily="18" charset="0"/>
            </a:endParaRPr>
          </a:p>
          <a:p>
            <a:pPr marL="285750" indent="-285750">
              <a:spcBef>
                <a:spcPts val="3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s-ES" dirty="0">
                <a:latin typeface="Times New Roman" panose="02020603050405020304" pitchFamily="18" charset="0"/>
              </a:rPr>
              <a:t>Se cierra al objeto cursor: listado</a:t>
            </a:r>
            <a:endParaRPr lang="es-PE" dirty="0">
              <a:latin typeface="Times New Roman" panose="02020603050405020304" pitchFamily="18" charset="0"/>
            </a:endParaRPr>
          </a:p>
          <a:p>
            <a:pPr marL="285750" indent="-285750">
              <a:spcBef>
                <a:spcPts val="3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s-ES" dirty="0">
                <a:latin typeface="Times New Roman" panose="02020603050405020304" pitchFamily="18" charset="0"/>
              </a:rPr>
              <a:t>Se elimina al objeto cursor</a:t>
            </a:r>
            <a:endParaRPr lang="es-PE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48278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46D88E06-BAC3-6183-CED6-D750990C9E9A}"/>
              </a:ext>
            </a:extLst>
          </p:cNvPr>
          <p:cNvSpPr txBox="1"/>
          <p:nvPr/>
        </p:nvSpPr>
        <p:spPr>
          <a:xfrm>
            <a:off x="167199" y="1089277"/>
            <a:ext cx="50943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Ejecutando al procedimiento almacenado: </a:t>
            </a:r>
            <a:r>
              <a:rPr lang="es-E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sp_listado</a:t>
            </a:r>
            <a:endParaRPr lang="es-PE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0A6ADE8-CCB1-C312-6408-29A93A1670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593" y="1562470"/>
            <a:ext cx="11842813" cy="420801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919585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19599BAF-E9DE-65CA-D5F7-E5593FFE85F5}"/>
              </a:ext>
            </a:extLst>
          </p:cNvPr>
          <p:cNvSpPr txBox="1"/>
          <p:nvPr/>
        </p:nvSpPr>
        <p:spPr>
          <a:xfrm>
            <a:off x="99873" y="53234"/>
            <a:ext cx="7073283" cy="7617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es-ES" sz="1800" b="1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Ejercicio 03</a:t>
            </a:r>
            <a:endParaRPr lang="es-PE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Bef>
                <a:spcPts val="300"/>
              </a:spcBef>
              <a:spcAft>
                <a:spcPts val="600"/>
              </a:spcAft>
              <a:buFont typeface="Wingdings" panose="05000000000000000000" pitchFamily="2" charset="2"/>
              <a:buChar char=""/>
            </a:pP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Crear un objeto cursor que nos permita actualizar los datos de una tabla</a:t>
            </a:r>
            <a:endParaRPr lang="es-PE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6428BA3-1596-DE6A-1DDE-E2C35CCC4801}"/>
              </a:ext>
            </a:extLst>
          </p:cNvPr>
          <p:cNvSpPr txBox="1"/>
          <p:nvPr/>
        </p:nvSpPr>
        <p:spPr>
          <a:xfrm>
            <a:off x="90993" y="840702"/>
            <a:ext cx="25811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s-PE" dirty="0">
                <a:latin typeface="Times New Roman" panose="02020603050405020304" pitchFamily="18" charset="0"/>
              </a:rPr>
              <a:t>Se crea la tabla: boleta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80400AE4-2C7E-B7C9-37F5-DDD0E206CB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7662" y="858458"/>
            <a:ext cx="8804431" cy="156472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8FD73CB9-6175-0E85-0611-DAFAFE733E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4696" y="2539510"/>
            <a:ext cx="5470957" cy="418535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EEEBD6EB-7679-BCA6-D350-14599B4EA9F5}"/>
              </a:ext>
            </a:extLst>
          </p:cNvPr>
          <p:cNvSpPr txBox="1"/>
          <p:nvPr/>
        </p:nvSpPr>
        <p:spPr>
          <a:xfrm>
            <a:off x="1663079" y="2521754"/>
            <a:ext cx="32725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ctr">
              <a:spcBef>
                <a:spcPts val="3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Insertar los siguiente registros</a:t>
            </a:r>
            <a:endParaRPr lang="es-PE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35637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07C930B3-4D1B-3B8B-0960-FE955349A9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6534" y="96257"/>
            <a:ext cx="7634844" cy="664773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D9502BEA-83F9-DB57-8119-8B4F0A28E597}"/>
              </a:ext>
            </a:extLst>
          </p:cNvPr>
          <p:cNvSpPr txBox="1"/>
          <p:nvPr/>
        </p:nvSpPr>
        <p:spPr>
          <a:xfrm>
            <a:off x="372865" y="96257"/>
            <a:ext cx="355106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s-ES" dirty="0">
                <a:latin typeface="Times New Roman" panose="02020603050405020304" pitchFamily="18" charset="0"/>
              </a:rPr>
              <a:t>Se genera un procedimiento almacenado: usp_actualizar, que actualiza los campos: Ocupación y sueldo, utilizando el objeto cursor.</a:t>
            </a:r>
            <a:endParaRPr lang="es-PE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48173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776C6BA3-9041-5167-65F6-963C88ED30DB}"/>
              </a:ext>
            </a:extLst>
          </p:cNvPr>
          <p:cNvSpPr txBox="1"/>
          <p:nvPr/>
        </p:nvSpPr>
        <p:spPr>
          <a:xfrm>
            <a:off x="1023147" y="50590"/>
            <a:ext cx="5564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spcBef>
                <a:spcPts val="300"/>
              </a:spcBef>
              <a:spcAft>
                <a:spcPts val="600"/>
              </a:spcAft>
              <a:buFont typeface="Wingdings" panose="05000000000000000000" pitchFamily="2" charset="2"/>
              <a:buChar char=""/>
            </a:pPr>
            <a:r>
              <a:rPr lang="es-ES" dirty="0">
                <a:latin typeface="Times New Roman" panose="02020603050405020304" pitchFamily="18" charset="0"/>
              </a:rPr>
              <a:t>Se ejecuta el procedimiento almacenado: sp_actualizar</a:t>
            </a:r>
            <a:endParaRPr lang="es-PE" dirty="0">
              <a:latin typeface="Times New Roman" panose="02020603050405020304" pitchFamily="18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5499DE4-1D5D-E452-AF79-04C4E6BF56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1843" y="519661"/>
            <a:ext cx="2986688" cy="615979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1F0B3F41-8988-A9DD-A317-E54A622F0188}"/>
              </a:ext>
            </a:extLst>
          </p:cNvPr>
          <p:cNvSpPr txBox="1"/>
          <p:nvPr/>
        </p:nvSpPr>
        <p:spPr>
          <a:xfrm>
            <a:off x="6953617" y="55118"/>
            <a:ext cx="35843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spcBef>
                <a:spcPts val="3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s-ES" dirty="0">
                <a:latin typeface="Times New Roman" panose="02020603050405020304" pitchFamily="18" charset="0"/>
              </a:rPr>
              <a:t>Se digita la siguiente instrucción</a:t>
            </a:r>
            <a:endParaRPr lang="es-PE" dirty="0">
              <a:latin typeface="Times New Roman" panose="02020603050405020304" pitchFamily="18" charset="0"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0350225D-721E-5C13-BE53-A29FD7D520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9348" y="519661"/>
            <a:ext cx="3752896" cy="615023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F2193430-F321-6501-BD5D-2F02702B12CC}"/>
              </a:ext>
            </a:extLst>
          </p:cNvPr>
          <p:cNvSpPr txBox="1"/>
          <p:nvPr/>
        </p:nvSpPr>
        <p:spPr>
          <a:xfrm>
            <a:off x="9685539" y="719966"/>
            <a:ext cx="2299316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algn="ctr">
              <a:spcBef>
                <a:spcPts val="300"/>
              </a:spcBef>
              <a:spcAft>
                <a:spcPts val="600"/>
              </a:spcAft>
            </a:pPr>
            <a:r>
              <a:rPr lang="es-ES" dirty="0">
                <a:solidFill>
                  <a:schemeClr val="tx1"/>
                </a:solidFill>
                <a:latin typeface="Times New Roman" panose="02020603050405020304" pitchFamily="18" charset="0"/>
              </a:rPr>
              <a:t>Se visualiza los campos: Ocupación y sueldo, actualizados</a:t>
            </a:r>
            <a:endParaRPr lang="es-PE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17524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986C88AF-C7A3-1D53-446E-93EADBA75A51}"/>
              </a:ext>
            </a:extLst>
          </p:cNvPr>
          <p:cNvSpPr txBox="1"/>
          <p:nvPr/>
        </p:nvSpPr>
        <p:spPr>
          <a:xfrm>
            <a:off x="642892" y="67727"/>
            <a:ext cx="3653900" cy="32547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es-ES" sz="1800" b="1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Ejercicio 04</a:t>
            </a:r>
            <a:endParaRPr lang="es-PE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Bef>
                <a:spcPts val="300"/>
              </a:spcBef>
              <a:spcAft>
                <a:spcPts val="600"/>
              </a:spcAft>
              <a:buFont typeface="Wingdings" panose="05000000000000000000" pitchFamily="2" charset="2"/>
              <a:buChar char=""/>
            </a:pP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Actualizar los sueldos de la tabla: boleta, se debe que aumentar un: 20% mas del sueldo actual para la categoria A, un: 15% mas del sueldo actual para la categoria B, un: 10% mas del sueldo actual para la categoria C, un: 8% mas del sueldo actual para la categoria D, un: 6% mas del sueldo actual para la categoria E.</a:t>
            </a:r>
            <a:endParaRPr lang="es-PE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734830D-7F92-9D1C-B4F6-5C603E1463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8570" y="96124"/>
            <a:ext cx="7393299" cy="659472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AF5A42B8-1E76-26DE-F99B-FC22C0B97DB4}"/>
              </a:ext>
            </a:extLst>
          </p:cNvPr>
          <p:cNvSpPr txBox="1"/>
          <p:nvPr/>
        </p:nvSpPr>
        <p:spPr>
          <a:xfrm>
            <a:off x="1802168" y="3990486"/>
            <a:ext cx="3568823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s-ES" dirty="0">
                <a:latin typeface="Times New Roman" panose="02020603050405020304" pitchFamily="18" charset="0"/>
              </a:rPr>
              <a:t>Se genera un procedimiento almacenado: usp_actualizar_sueldos que crea un objeto cursor con el nombre: actualiza.</a:t>
            </a:r>
            <a:endParaRPr lang="es-PE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9570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98004AE3-3500-739E-BB85-A68B1DE13C97}"/>
              </a:ext>
            </a:extLst>
          </p:cNvPr>
          <p:cNvSpPr txBox="1"/>
          <p:nvPr/>
        </p:nvSpPr>
        <p:spPr>
          <a:xfrm>
            <a:off x="1969734" y="506030"/>
            <a:ext cx="825253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CURSORES EN SQL SERVER</a:t>
            </a:r>
            <a:endParaRPr lang="es-PE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2C314A2-EE57-3004-DFDF-1F3180C7D031}"/>
              </a:ext>
            </a:extLst>
          </p:cNvPr>
          <p:cNvSpPr txBox="1"/>
          <p:nvPr/>
        </p:nvSpPr>
        <p:spPr>
          <a:xfrm>
            <a:off x="230449" y="1405296"/>
            <a:ext cx="11731102" cy="46135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4000" dirty="0"/>
              <a:t>Los cursores son una herramienta de SQL que nos permite recorrer el resultado de una consulta SQL y realizar operaciones en cada paso de ésta.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4000" dirty="0"/>
              <a:t>Es así como nos ayuda a realizar operaciones que de otro modo serían más complejas o irrealizables</a:t>
            </a:r>
            <a:endParaRPr lang="es-PE" sz="4000" dirty="0"/>
          </a:p>
        </p:txBody>
      </p:sp>
    </p:spTree>
    <p:extLst>
      <p:ext uri="{BB962C8B-B14F-4D97-AF65-F5344CB8AC3E}">
        <p14:creationId xmlns:p14="http://schemas.microsoft.com/office/powerpoint/2010/main" val="1323051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85D8FC75-82DF-DC42-B673-4AB1C947E3C7}"/>
              </a:ext>
            </a:extLst>
          </p:cNvPr>
          <p:cNvSpPr txBox="1"/>
          <p:nvPr/>
        </p:nvSpPr>
        <p:spPr>
          <a:xfrm>
            <a:off x="1733365" y="139368"/>
            <a:ext cx="42057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 ejecuta el procedimiento almacenado</a:t>
            </a:r>
            <a:endParaRPr lang="es-PE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4001B4A-6F7E-8A72-4C0F-E6A598C8CA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7024" y="544213"/>
            <a:ext cx="3178479" cy="613891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F0019CFB-DF9E-0C97-1537-37F70FE8FF76}"/>
              </a:ext>
            </a:extLst>
          </p:cNvPr>
          <p:cNvSpPr txBox="1"/>
          <p:nvPr/>
        </p:nvSpPr>
        <p:spPr>
          <a:xfrm>
            <a:off x="6260977" y="145571"/>
            <a:ext cx="35399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dirty="0">
                <a:latin typeface="Times New Roman" panose="02020603050405020304" pitchFamily="18" charset="0"/>
              </a:rPr>
              <a:t>Se digita la siguiente instrucción</a:t>
            </a:r>
            <a:endParaRPr lang="es-PE" dirty="0">
              <a:latin typeface="Times New Roman" panose="02020603050405020304" pitchFamily="18" charset="0"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A3A5C6A7-B78D-7C4C-7F63-55A9AABF34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9089" y="561031"/>
            <a:ext cx="3703746" cy="612733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017129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E8EB2CC6-F82C-F83F-C0FA-66944231F4B3}"/>
              </a:ext>
            </a:extLst>
          </p:cNvPr>
          <p:cNvSpPr txBox="1"/>
          <p:nvPr/>
        </p:nvSpPr>
        <p:spPr>
          <a:xfrm>
            <a:off x="1533437" y="83630"/>
            <a:ext cx="9558631" cy="23314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es-ES" sz="1800" b="1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Ejercicio Calificado</a:t>
            </a:r>
            <a:endParaRPr lang="es-PE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>
              <a:spcBef>
                <a:spcPts val="300"/>
              </a:spcBef>
              <a:spcAft>
                <a:spcPts val="600"/>
              </a:spcAft>
            </a:pP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 genera un cursor que nos permita actualizar los cursos de acuerdo al ciclo del alumno:</a:t>
            </a:r>
          </a:p>
          <a:p>
            <a:pPr lvl="0">
              <a:spcBef>
                <a:spcPts val="300"/>
              </a:spcBef>
              <a:spcAft>
                <a:spcPts val="600"/>
              </a:spcAft>
            </a:pP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Ciclo		Curso 1			Curso 2		Curso 3</a:t>
            </a:r>
          </a:p>
          <a:p>
            <a:pPr lvl="0">
              <a:spcBef>
                <a:spcPts val="300"/>
              </a:spcBef>
              <a:spcAft>
                <a:spcPts val="600"/>
              </a:spcAft>
            </a:pP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A		Windows			Ms – Word	Ms – Excel</a:t>
            </a:r>
          </a:p>
          <a:p>
            <a:pPr lvl="0">
              <a:spcBef>
                <a:spcPts val="300"/>
              </a:spcBef>
              <a:spcAft>
                <a:spcPts val="600"/>
              </a:spcAft>
            </a:pP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B		Visual Net 2022 I		SQL I		Java I</a:t>
            </a:r>
          </a:p>
          <a:p>
            <a:pPr lvl="0">
              <a:spcBef>
                <a:spcPts val="300"/>
              </a:spcBef>
              <a:spcAft>
                <a:spcPts val="600"/>
              </a:spcAft>
            </a:pP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C		Visual Net 2022 II		SQL II		Java II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5A6CF83-80FE-19E1-D053-837733FA331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04450" y="2491406"/>
            <a:ext cx="5825247" cy="423070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343528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0FC70790-BBDB-0EB1-52C4-BE0E1C689A27}"/>
              </a:ext>
            </a:extLst>
          </p:cNvPr>
          <p:cNvSpPr txBox="1"/>
          <p:nvPr/>
        </p:nvSpPr>
        <p:spPr>
          <a:xfrm>
            <a:off x="256429" y="276512"/>
            <a:ext cx="1138766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Crear un procedimiento almacenado de ingreso para la tabla: alumno y boleta_nota.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dirty="0">
                <a:latin typeface="Times New Roman" panose="02020603050405020304" pitchFamily="18" charset="0"/>
                <a:ea typeface="Times New Roman" panose="02020603050405020304" pitchFamily="18" charset="0"/>
              </a:rPr>
              <a:t>En el procedimiento almacenado para la tabla; boleta_nota, los datos se deben que ingresar en las siguientes columnas.</a:t>
            </a:r>
            <a:endParaRPr lang="es-PE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F0293A9E-CF38-547F-1C5F-4083E7804F9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6429" y="1097767"/>
            <a:ext cx="11677300" cy="47369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1E941E00-AF59-7821-8DB9-A6BE2B033646}"/>
              </a:ext>
            </a:extLst>
          </p:cNvPr>
          <p:cNvSpPr txBox="1"/>
          <p:nvPr/>
        </p:nvSpPr>
        <p:spPr>
          <a:xfrm>
            <a:off x="435430" y="5935157"/>
            <a:ext cx="113298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Crear un procedimiento almacenado de actualización, utilizando cursores, para los campos: curso1, curso2 y curso3.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Crear un procedimiento almacenado de actualización, utilizando cursores, para el campo promedio.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492545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8A93FFB9-3EE4-B6D0-522B-6E643E56E2A7}"/>
              </a:ext>
            </a:extLst>
          </p:cNvPr>
          <p:cNvSpPr txBox="1"/>
          <p:nvPr/>
        </p:nvSpPr>
        <p:spPr>
          <a:xfrm>
            <a:off x="612559" y="242318"/>
            <a:ext cx="11168109" cy="61498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CICLO DE VIDA DE UN CURSOR</a:t>
            </a:r>
          </a:p>
          <a:p>
            <a:endParaRPr lang="es-ES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5400" dirty="0"/>
              <a:t>DEFINIR EL OBJETO CURSOR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5400" dirty="0"/>
              <a:t>ABRIR EL OBJETO CURSOR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5400" dirty="0"/>
              <a:t>MANIPULAR AL OBJETO CURSOR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5400" dirty="0"/>
              <a:t>CERRAR EL OBJETO CURSOR</a:t>
            </a:r>
          </a:p>
        </p:txBody>
      </p:sp>
    </p:spTree>
    <p:extLst>
      <p:ext uri="{BB962C8B-B14F-4D97-AF65-F5344CB8AC3E}">
        <p14:creationId xmlns:p14="http://schemas.microsoft.com/office/powerpoint/2010/main" val="2564794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FF02B051-F654-82CB-B6A7-FB88D6FD18BA}"/>
              </a:ext>
            </a:extLst>
          </p:cNvPr>
          <p:cNvSpPr txBox="1"/>
          <p:nvPr/>
        </p:nvSpPr>
        <p:spPr>
          <a:xfrm>
            <a:off x="568172" y="260333"/>
            <a:ext cx="11097088" cy="6124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TIPOS DE CURSORES</a:t>
            </a:r>
            <a:endParaRPr lang="es-PE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0">
              <a:spcBef>
                <a:spcPts val="300"/>
              </a:spcBef>
              <a:spcAft>
                <a:spcPts val="600"/>
              </a:spcAft>
              <a:tabLst>
                <a:tab pos="457200" algn="l"/>
              </a:tabLst>
            </a:pPr>
            <a:endParaRPr lang="es-ES" sz="100" dirty="0"/>
          </a:p>
          <a:p>
            <a:pPr lvl="0">
              <a:spcBef>
                <a:spcPts val="300"/>
              </a:spcBef>
              <a:spcAft>
                <a:spcPts val="600"/>
              </a:spcAft>
              <a:tabLst>
                <a:tab pos="457200" algn="l"/>
              </a:tabLst>
            </a:pPr>
            <a:r>
              <a:rPr lang="es-E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SCROLL cursors </a:t>
            </a:r>
            <a:r>
              <a:rPr lang="es-ES" sz="4000" dirty="0">
                <a:sym typeface="Wingdings" panose="05000000000000000000" pitchFamily="2" charset="2"/>
              </a:rPr>
              <a:t></a:t>
            </a:r>
            <a:r>
              <a:rPr lang="es-ES" sz="4000" dirty="0"/>
              <a:t>Se puede avanzar y retroceder.</a:t>
            </a:r>
            <a:endParaRPr lang="es-PE" sz="4000" dirty="0"/>
          </a:p>
          <a:p>
            <a:pPr lvl="0">
              <a:spcBef>
                <a:spcPts val="300"/>
              </a:spcBef>
              <a:spcAft>
                <a:spcPts val="600"/>
              </a:spcAft>
              <a:tabLst>
                <a:tab pos="457200" algn="l"/>
              </a:tabLst>
            </a:pPr>
            <a:r>
              <a:rPr lang="es-E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STATIC cursors </a:t>
            </a:r>
            <a:r>
              <a:rPr lang="es-ES" sz="4000" dirty="0">
                <a:sym typeface="Wingdings" panose="05000000000000000000" pitchFamily="2" charset="2"/>
              </a:rPr>
              <a:t></a:t>
            </a:r>
            <a:r>
              <a:rPr lang="es-ES" sz="4000" dirty="0"/>
              <a:t>Instantánea de los datos.</a:t>
            </a:r>
            <a:endParaRPr lang="es-PE" sz="4000" dirty="0"/>
          </a:p>
          <a:p>
            <a:pPr lvl="0">
              <a:spcBef>
                <a:spcPts val="300"/>
              </a:spcBef>
              <a:spcAft>
                <a:spcPts val="600"/>
              </a:spcAft>
              <a:tabLst>
                <a:tab pos="457200" algn="l"/>
              </a:tabLst>
            </a:pPr>
            <a:r>
              <a:rPr lang="es-E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DYNAMIC cursors </a:t>
            </a:r>
            <a:r>
              <a:rPr lang="es-ES" sz="4000" dirty="0">
                <a:sym typeface="Wingdings" panose="05000000000000000000" pitchFamily="2" charset="2"/>
              </a:rPr>
              <a:t></a:t>
            </a:r>
            <a:r>
              <a:rPr lang="es-ES" sz="4000" dirty="0"/>
              <a:t>En contacto permanente con los datos subyacentes.</a:t>
            </a:r>
            <a:endParaRPr lang="es-PE" sz="4000" dirty="0"/>
          </a:p>
          <a:p>
            <a:pPr lvl="0">
              <a:spcBef>
                <a:spcPts val="300"/>
              </a:spcBef>
              <a:spcAft>
                <a:spcPts val="600"/>
              </a:spcAft>
              <a:tabLst>
                <a:tab pos="457200" algn="l"/>
              </a:tabLst>
            </a:pPr>
            <a:r>
              <a:rPr lang="es-E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KEYSET cursors </a:t>
            </a:r>
            <a:r>
              <a:rPr lang="es-ES" sz="4000" dirty="0">
                <a:sym typeface="Wingdings" panose="05000000000000000000" pitchFamily="2" charset="2"/>
              </a:rPr>
              <a:t></a:t>
            </a:r>
            <a:r>
              <a:rPr lang="es-ES" sz="4000" dirty="0"/>
              <a:t>Igual que DYNAMIC y además con clave principal.</a:t>
            </a:r>
            <a:endParaRPr lang="es-PE" sz="4000" dirty="0"/>
          </a:p>
          <a:p>
            <a:pPr lvl="0">
              <a:spcBef>
                <a:spcPts val="300"/>
              </a:spcBef>
              <a:spcAft>
                <a:spcPts val="600"/>
              </a:spcAft>
              <a:tabLst>
                <a:tab pos="457200" algn="l"/>
              </a:tabLst>
            </a:pPr>
            <a:r>
              <a:rPr lang="es-E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FORWARD-ONLY</a:t>
            </a:r>
            <a:r>
              <a:rPr lang="es-ES" sz="4000" dirty="0"/>
              <a:t> cursors</a:t>
            </a:r>
            <a:r>
              <a:rPr lang="es-ES" sz="4000" dirty="0">
                <a:sym typeface="Wingdings" panose="05000000000000000000" pitchFamily="2" charset="2"/>
              </a:rPr>
              <a:t></a:t>
            </a:r>
            <a:r>
              <a:rPr lang="es-ES" sz="4000" dirty="0"/>
              <a:t> Sólo se puede avanzar.</a:t>
            </a:r>
            <a:endParaRPr lang="es-PE" sz="4000" dirty="0"/>
          </a:p>
        </p:txBody>
      </p:sp>
    </p:spTree>
    <p:extLst>
      <p:ext uri="{BB962C8B-B14F-4D97-AF65-F5344CB8AC3E}">
        <p14:creationId xmlns:p14="http://schemas.microsoft.com/office/powerpoint/2010/main" val="2601213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365C0BAC-5184-58B6-7F87-9172A79159C9}"/>
              </a:ext>
            </a:extLst>
          </p:cNvPr>
          <p:cNvSpPr txBox="1"/>
          <p:nvPr/>
        </p:nvSpPr>
        <p:spPr>
          <a:xfrm>
            <a:off x="272249" y="1396415"/>
            <a:ext cx="11665258" cy="38472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DECLARACIÓN DE UN CURSOR</a:t>
            </a:r>
          </a:p>
          <a:p>
            <a:pPr algn="just"/>
            <a:endParaRPr lang="es-E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s-E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Declare &lt;Nombre_Cursor&gt; Cursor &lt;Tipo_Cursor&gt; for &lt;Instrucción_Transact&gt;</a:t>
            </a:r>
          </a:p>
          <a:p>
            <a:pPr algn="ctr"/>
            <a:endParaRPr lang="es-PE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s-E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ABRIR EL OBJETO CURSOR</a:t>
            </a:r>
          </a:p>
          <a:p>
            <a:pPr algn="ctr"/>
            <a:endParaRPr lang="es-ES" sz="28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s-ES" sz="2800" dirty="0">
                <a:latin typeface="Calibri" panose="020F0502020204030204" pitchFamily="34" charset="0"/>
                <a:cs typeface="Times New Roman" panose="02020603050405020304" pitchFamily="18" charset="0"/>
              </a:rPr>
              <a:t>Open &lt;Nombre_Cursor&gt;</a:t>
            </a:r>
            <a:endParaRPr lang="es-PE" sz="28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4088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1108AFA6-3DFD-7F30-F982-A7E7561E93C0}"/>
              </a:ext>
            </a:extLst>
          </p:cNvPr>
          <p:cNvSpPr txBox="1"/>
          <p:nvPr/>
        </p:nvSpPr>
        <p:spPr>
          <a:xfrm>
            <a:off x="168677" y="474048"/>
            <a:ext cx="11816179" cy="59631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INSTRUCCIONES DEL OBJETO CURSOR</a:t>
            </a:r>
            <a:endParaRPr lang="es-PE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lvl="0" indent="-342900">
              <a:spcBef>
                <a:spcPts val="300"/>
              </a:spcBef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457200" algn="l"/>
              </a:tabLst>
            </a:pPr>
            <a:r>
              <a:rPr lang="es-ES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FETCH PRIOR</a:t>
            </a:r>
            <a:endParaRPr lang="es-PE" sz="4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Bef>
                <a:spcPts val="300"/>
              </a:spcBef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457200" algn="l"/>
              </a:tabLst>
            </a:pPr>
            <a:r>
              <a:rPr lang="es-ES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FETCH FIRST</a:t>
            </a:r>
            <a:endParaRPr lang="es-PE" sz="4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Bef>
                <a:spcPts val="300"/>
              </a:spcBef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457200" algn="l"/>
              </a:tabLst>
            </a:pPr>
            <a:r>
              <a:rPr lang="es-ES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FETCH LAST</a:t>
            </a:r>
            <a:endParaRPr lang="es-PE" sz="4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Bef>
                <a:spcPts val="300"/>
              </a:spcBef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457200" algn="l"/>
              </a:tabLst>
            </a:pPr>
            <a:r>
              <a:rPr lang="es-ES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FETCH ABSOLUTE num</a:t>
            </a:r>
            <a:endParaRPr lang="es-PE" sz="4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Bef>
                <a:spcPts val="300"/>
              </a:spcBef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457200" algn="l"/>
              </a:tabLst>
            </a:pPr>
            <a:r>
              <a:rPr lang="es-ES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FETCH RELATIVE num</a:t>
            </a:r>
            <a:endParaRPr lang="es-PE" sz="4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Bef>
                <a:spcPts val="300"/>
              </a:spcBef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457200" algn="l"/>
              </a:tabLst>
            </a:pPr>
            <a:r>
              <a:rPr lang="es-ES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@@FETCH_STATUS = -1    si no hay más datos</a:t>
            </a:r>
            <a:endParaRPr lang="es-PE" sz="4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Bef>
                <a:spcPts val="300"/>
              </a:spcBef>
              <a:spcAft>
                <a:spcPts val="600"/>
              </a:spcAft>
              <a:buFont typeface="Wingdings" panose="05000000000000000000" pitchFamily="2" charset="2"/>
              <a:buChar char="v"/>
              <a:tabLst>
                <a:tab pos="457200" algn="l"/>
              </a:tabLst>
            </a:pPr>
            <a:r>
              <a:rPr lang="es-ES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@@FETCH_STATUS = -2    si el registro ha sido borrado</a:t>
            </a:r>
            <a:endParaRPr lang="es-PE" sz="4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4622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3AC15A38-BA1B-FCBA-F2C5-179C65F9A27E}"/>
              </a:ext>
            </a:extLst>
          </p:cNvPr>
          <p:cNvSpPr txBox="1"/>
          <p:nvPr/>
        </p:nvSpPr>
        <p:spPr>
          <a:xfrm>
            <a:off x="485313" y="408648"/>
            <a:ext cx="11274641" cy="58631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PE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OPCIONES DE CONCURRENCIA</a:t>
            </a:r>
          </a:p>
          <a:p>
            <a:pPr algn="ctr"/>
            <a:endParaRPr lang="es-PE" dirty="0"/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s-PE" sz="3200" dirty="0"/>
              <a:t>READ_ONLY – Sólo ver datos.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s-PE" sz="3200" dirty="0"/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s-E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OPTIMISTIC WITH VALUES – Optimista para un valor de un registro.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s-PE" sz="3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lvl="0" indent="-457200">
              <a:spcBef>
                <a:spcPts val="300"/>
              </a:spcBef>
              <a:spcAft>
                <a:spcPts val="600"/>
              </a:spcAft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es-E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OPTIMISTIC WITH ROW VERSIONING – Optimista, pero para una fila completa.</a:t>
            </a:r>
          </a:p>
          <a:p>
            <a:pPr marL="457200" lvl="0" indent="-457200">
              <a:spcBef>
                <a:spcPts val="300"/>
              </a:spcBef>
              <a:spcAft>
                <a:spcPts val="600"/>
              </a:spcAft>
              <a:buFont typeface="Wingdings" panose="05000000000000000000" pitchFamily="2" charset="2"/>
              <a:buChar char="q"/>
              <a:tabLst>
                <a:tab pos="457200" algn="l"/>
              </a:tabLst>
            </a:pPr>
            <a:endParaRPr lang="es-PE" sz="3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s-PE" sz="3200" dirty="0"/>
              <a:t>SCROLL_LOCK – Nadie puede modificar.</a:t>
            </a:r>
          </a:p>
        </p:txBody>
      </p:sp>
    </p:spTree>
    <p:extLst>
      <p:ext uri="{BB962C8B-B14F-4D97-AF65-F5344CB8AC3E}">
        <p14:creationId xmlns:p14="http://schemas.microsoft.com/office/powerpoint/2010/main" val="9381887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01A43828-4405-A0EE-197E-533A423109EF}"/>
              </a:ext>
            </a:extLst>
          </p:cNvPr>
          <p:cNvSpPr txBox="1"/>
          <p:nvPr/>
        </p:nvSpPr>
        <p:spPr>
          <a:xfrm>
            <a:off x="1019082" y="762255"/>
            <a:ext cx="10153835" cy="50937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ts val="300"/>
              </a:spcBef>
              <a:spcAft>
                <a:spcPts val="600"/>
              </a:spcAft>
            </a:pPr>
            <a:r>
              <a:rPr lang="es-E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CERRAR EL OBJETO CURSOR</a:t>
            </a:r>
            <a:endParaRPr lang="es-PE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spcBef>
                <a:spcPts val="300"/>
              </a:spcBef>
              <a:spcAft>
                <a:spcPts val="600"/>
              </a:spcAft>
            </a:pPr>
            <a:endParaRPr lang="es-E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spcBef>
                <a:spcPts val="300"/>
              </a:spcBef>
              <a:spcAft>
                <a:spcPts val="600"/>
              </a:spcAft>
            </a:pPr>
            <a:r>
              <a:rPr lang="es-ES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Close &lt;Nombre_Cursor&gt;</a:t>
            </a:r>
          </a:p>
          <a:p>
            <a:pPr algn="ctr">
              <a:spcBef>
                <a:spcPts val="300"/>
              </a:spcBef>
              <a:spcAft>
                <a:spcPts val="600"/>
              </a:spcAft>
            </a:pPr>
            <a:endParaRPr lang="es-PE" sz="4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spcBef>
                <a:spcPts val="300"/>
              </a:spcBef>
              <a:spcAft>
                <a:spcPts val="600"/>
              </a:spcAft>
            </a:pPr>
            <a:r>
              <a:rPr lang="es-E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ELIMINAR EL OBJETO CURSOR</a:t>
            </a:r>
            <a:endParaRPr lang="es-PE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spcBef>
                <a:spcPts val="300"/>
              </a:spcBef>
              <a:spcAft>
                <a:spcPts val="600"/>
              </a:spcAft>
            </a:pPr>
            <a:endParaRPr lang="es-ES" sz="22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spcBef>
                <a:spcPts val="300"/>
              </a:spcBef>
              <a:spcAft>
                <a:spcPts val="600"/>
              </a:spcAft>
            </a:pPr>
            <a:r>
              <a:rPr lang="es-ES" sz="4400" dirty="0">
                <a:latin typeface="Calibri" panose="020F0502020204030204" pitchFamily="34" charset="0"/>
                <a:cs typeface="Times New Roman" panose="02020603050405020304" pitchFamily="18" charset="0"/>
              </a:rPr>
              <a:t>Deallocate &lt;Nombre_Cursor&gt;</a:t>
            </a:r>
            <a:endParaRPr lang="es-PE" sz="4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47622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ED1EA88D-156C-1ADC-15D3-B77792CCC9AD}"/>
              </a:ext>
            </a:extLst>
          </p:cNvPr>
          <p:cNvSpPr txBox="1"/>
          <p:nvPr/>
        </p:nvSpPr>
        <p:spPr>
          <a:xfrm>
            <a:off x="135384" y="70991"/>
            <a:ext cx="7020018" cy="7617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es-ES" sz="1800" b="1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Ejercicio 01</a:t>
            </a:r>
            <a:endParaRPr lang="es-PE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Bef>
                <a:spcPts val="300"/>
              </a:spcBef>
              <a:spcAft>
                <a:spcPts val="600"/>
              </a:spcAft>
              <a:buFont typeface="Wingdings" panose="05000000000000000000" pitchFamily="2" charset="2"/>
              <a:buChar char=""/>
            </a:pP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Crear un objeto cursor que nos permita desplazar a través de una tabla.</a:t>
            </a:r>
            <a:endParaRPr lang="es-PE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3447A5A2-9D92-A365-0E12-CC6E593A1E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463" y="1246460"/>
            <a:ext cx="3705225" cy="18383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2C7277B1-0DA3-C17D-FD2D-8728DAA00EB6}"/>
              </a:ext>
            </a:extLst>
          </p:cNvPr>
          <p:cNvSpPr txBox="1"/>
          <p:nvPr/>
        </p:nvSpPr>
        <p:spPr>
          <a:xfrm>
            <a:off x="135384" y="832738"/>
            <a:ext cx="37528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dirty="0">
                <a:latin typeface="Times New Roman" panose="02020603050405020304" pitchFamily="18" charset="0"/>
              </a:rPr>
              <a:t>Activar la base de datos northwind</a:t>
            </a:r>
            <a:endParaRPr lang="es-PE" dirty="0">
              <a:latin typeface="Times New Roman" panose="02020603050405020304" pitchFamily="18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1A3B7AE-47DA-7621-58A0-A7A7B5AAE448}"/>
              </a:ext>
            </a:extLst>
          </p:cNvPr>
          <p:cNvSpPr txBox="1"/>
          <p:nvPr/>
        </p:nvSpPr>
        <p:spPr>
          <a:xfrm>
            <a:off x="4181384" y="1210949"/>
            <a:ext cx="78478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ctr">
              <a:spcBef>
                <a:spcPts val="300"/>
              </a:spcBef>
              <a:spcAft>
                <a:spcPts val="600"/>
              </a:spcAft>
              <a:buFont typeface="Wingdings" panose="05000000000000000000" pitchFamily="2" charset="2"/>
              <a:buChar char=""/>
            </a:pP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 define un objeto cursor con el nombre: desplaza que manipula a la tabla employees</a:t>
            </a:r>
            <a:endParaRPr lang="es-PE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B34E240F-9A48-F427-E09B-32D63B2823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1384" y="1937387"/>
            <a:ext cx="7847860" cy="149161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3A14288E-AD4D-4946-960B-D8472D654316}"/>
              </a:ext>
            </a:extLst>
          </p:cNvPr>
          <p:cNvSpPr txBox="1"/>
          <p:nvPr/>
        </p:nvSpPr>
        <p:spPr>
          <a:xfrm>
            <a:off x="6393034" y="3509107"/>
            <a:ext cx="34245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ctr">
              <a:spcBef>
                <a:spcPts val="300"/>
              </a:spcBef>
              <a:spcAft>
                <a:spcPts val="600"/>
              </a:spcAft>
              <a:buFont typeface="Wingdings" panose="05000000000000000000" pitchFamily="2" charset="2"/>
              <a:buChar char=""/>
            </a:pPr>
            <a:r>
              <a:rPr lang="es-ES" dirty="0">
                <a:latin typeface="Times New Roman" panose="02020603050405020304" pitchFamily="18" charset="0"/>
                <a:ea typeface="Times New Roman" panose="02020603050405020304" pitchFamily="18" charset="0"/>
              </a:rPr>
              <a:t>Abrir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al objeto cursor desplaza</a:t>
            </a:r>
            <a:endParaRPr lang="es-PE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B4D3A497-70D2-C6F0-1CD2-18BCD94007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1384" y="3968276"/>
            <a:ext cx="7847860" cy="267438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5471909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3949</TotalTime>
  <Words>914</Words>
  <Application>Microsoft Office PowerPoint</Application>
  <PresentationFormat>Panorámica</PresentationFormat>
  <Paragraphs>106</Paragraphs>
  <Slides>22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9" baseType="lpstr">
      <vt:lpstr>Arial</vt:lpstr>
      <vt:lpstr>Calibri</vt:lpstr>
      <vt:lpstr>Calibri Light</vt:lpstr>
      <vt:lpstr>Roboto</vt:lpstr>
      <vt:lpstr>Times New Roman</vt:lpstr>
      <vt:lpstr>Wingdings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Windows User</dc:creator>
  <cp:lastModifiedBy>christian loza</cp:lastModifiedBy>
  <cp:revision>934</cp:revision>
  <dcterms:created xsi:type="dcterms:W3CDTF">2019-07-10T17:30:38Z</dcterms:created>
  <dcterms:modified xsi:type="dcterms:W3CDTF">2023-08-30T04:57:52Z</dcterms:modified>
</cp:coreProperties>
</file>