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1" r:id="rId2"/>
    <p:sldId id="351" r:id="rId3"/>
    <p:sldId id="364" r:id="rId4"/>
    <p:sldId id="366" r:id="rId5"/>
    <p:sldId id="367" r:id="rId6"/>
    <p:sldId id="368" r:id="rId7"/>
    <p:sldId id="365" r:id="rId8"/>
    <p:sldId id="317" r:id="rId9"/>
    <p:sldId id="318" r:id="rId10"/>
    <p:sldId id="322" r:id="rId11"/>
    <p:sldId id="323" r:id="rId12"/>
    <p:sldId id="324" r:id="rId13"/>
    <p:sldId id="325" r:id="rId14"/>
    <p:sldId id="326" r:id="rId15"/>
    <p:sldId id="327" r:id="rId16"/>
    <p:sldId id="328" r:id="rId17"/>
    <p:sldId id="329" r:id="rId18"/>
    <p:sldId id="370" r:id="rId19"/>
    <p:sldId id="369" r:id="rId20"/>
    <p:sldId id="387" r:id="rId21"/>
    <p:sldId id="371" r:id="rId22"/>
    <p:sldId id="372"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9A7A8-D3CB-433C-A60F-88A7F98A76FC}" type="datetimeFigureOut">
              <a:rPr lang="es-PE" smtClean="0"/>
              <a:t>31/08/2023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A1DA4-D327-4F73-BA68-30977745EDCF}" type="slidenum">
              <a:rPr lang="es-PE" smtClean="0"/>
              <a:t>‹Nº›</a:t>
            </a:fld>
            <a:endParaRPr lang="es-PE"/>
          </a:p>
        </p:txBody>
      </p:sp>
    </p:spTree>
    <p:extLst>
      <p:ext uri="{BB962C8B-B14F-4D97-AF65-F5344CB8AC3E}">
        <p14:creationId xmlns:p14="http://schemas.microsoft.com/office/powerpoint/2010/main" val="56144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31/08/2023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31/08/2023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C622E2B-EE21-BE02-5B04-B58F1890A207}"/>
              </a:ext>
            </a:extLst>
          </p:cNvPr>
          <p:cNvSpPr txBox="1"/>
          <p:nvPr/>
        </p:nvSpPr>
        <p:spPr>
          <a:xfrm>
            <a:off x="142043" y="168060"/>
            <a:ext cx="1872372"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04</a:t>
            </a:r>
          </a:p>
        </p:txBody>
      </p:sp>
      <p:sp>
        <p:nvSpPr>
          <p:cNvPr id="10" name="CuadroTexto 9">
            <a:extLst>
              <a:ext uri="{FF2B5EF4-FFF2-40B4-BE49-F238E27FC236}">
                <a16:creationId xmlns:a16="http://schemas.microsoft.com/office/drawing/2014/main" id="{47EE0642-B704-9C31-565A-906A17A08CCF}"/>
              </a:ext>
            </a:extLst>
          </p:cNvPr>
          <p:cNvSpPr txBox="1"/>
          <p:nvPr/>
        </p:nvSpPr>
        <p:spPr>
          <a:xfrm>
            <a:off x="321079" y="1447680"/>
            <a:ext cx="11601636"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cinco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Realizar la conexión con datos desconectados.</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107187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73473ED-6539-A12F-639C-936EC6448D30}"/>
              </a:ext>
            </a:extLst>
          </p:cNvPr>
          <p:cNvPicPr>
            <a:picLocks noChangeAspect="1"/>
          </p:cNvPicPr>
          <p:nvPr/>
        </p:nvPicPr>
        <p:blipFill>
          <a:blip r:embed="rId2"/>
          <a:stretch>
            <a:fillRect/>
          </a:stretch>
        </p:blipFill>
        <p:spPr>
          <a:xfrm>
            <a:off x="168351" y="87665"/>
            <a:ext cx="11740591" cy="1758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1AA41A52-C2B7-172A-0670-B9F2BB5414FB}"/>
              </a:ext>
            </a:extLst>
          </p:cNvPr>
          <p:cNvSpPr txBox="1"/>
          <p:nvPr/>
        </p:nvSpPr>
        <p:spPr>
          <a:xfrm>
            <a:off x="1509204" y="7878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Archivo</a:t>
            </a:r>
          </a:p>
        </p:txBody>
      </p:sp>
      <p:sp>
        <p:nvSpPr>
          <p:cNvPr id="5" name="CuadroTexto 4">
            <a:extLst>
              <a:ext uri="{FF2B5EF4-FFF2-40B4-BE49-F238E27FC236}">
                <a16:creationId xmlns:a16="http://schemas.microsoft.com/office/drawing/2014/main" id="{E63B7152-65FD-FCE8-8D39-BEC50B3CDF7D}"/>
              </a:ext>
            </a:extLst>
          </p:cNvPr>
          <p:cNvSpPr txBox="1"/>
          <p:nvPr/>
        </p:nvSpPr>
        <p:spPr>
          <a:xfrm>
            <a:off x="230820" y="76912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Nuevo</a:t>
            </a:r>
          </a:p>
        </p:txBody>
      </p:sp>
      <p:sp>
        <p:nvSpPr>
          <p:cNvPr id="6" name="CuadroTexto 5">
            <a:extLst>
              <a:ext uri="{FF2B5EF4-FFF2-40B4-BE49-F238E27FC236}">
                <a16:creationId xmlns:a16="http://schemas.microsoft.com/office/drawing/2014/main" id="{C6DBDEDC-6374-BD66-53B5-E2ADBC28F389}"/>
              </a:ext>
            </a:extLst>
          </p:cNvPr>
          <p:cNvSpPr txBox="1"/>
          <p:nvPr/>
        </p:nvSpPr>
        <p:spPr>
          <a:xfrm>
            <a:off x="7733930" y="448119"/>
            <a:ext cx="2839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Proyecto</a:t>
            </a:r>
          </a:p>
        </p:txBody>
      </p:sp>
      <p:pic>
        <p:nvPicPr>
          <p:cNvPr id="8" name="Imagen 7">
            <a:extLst>
              <a:ext uri="{FF2B5EF4-FFF2-40B4-BE49-F238E27FC236}">
                <a16:creationId xmlns:a16="http://schemas.microsoft.com/office/drawing/2014/main" id="{26BF68F3-D7E9-7325-2C01-9D1FDDFCBD7E}"/>
              </a:ext>
            </a:extLst>
          </p:cNvPr>
          <p:cNvPicPr>
            <a:picLocks noChangeAspect="1"/>
          </p:cNvPicPr>
          <p:nvPr/>
        </p:nvPicPr>
        <p:blipFill>
          <a:blip r:embed="rId3"/>
          <a:stretch>
            <a:fillRect/>
          </a:stretch>
        </p:blipFill>
        <p:spPr>
          <a:xfrm>
            <a:off x="2642866" y="1204539"/>
            <a:ext cx="8347726" cy="5556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454AEF57-91B3-56DF-35B8-FC72D917D3A8}"/>
              </a:ext>
            </a:extLst>
          </p:cNvPr>
          <p:cNvSpPr txBox="1"/>
          <p:nvPr/>
        </p:nvSpPr>
        <p:spPr>
          <a:xfrm>
            <a:off x="6329777" y="1468345"/>
            <a:ext cx="12532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Digitar: C#</a:t>
            </a:r>
          </a:p>
        </p:txBody>
      </p:sp>
      <p:sp>
        <p:nvSpPr>
          <p:cNvPr id="10" name="CuadroTexto 9">
            <a:extLst>
              <a:ext uri="{FF2B5EF4-FFF2-40B4-BE49-F238E27FC236}">
                <a16:creationId xmlns:a16="http://schemas.microsoft.com/office/drawing/2014/main" id="{DF7A0056-2496-2B2A-BADE-3551E4E15DC2}"/>
              </a:ext>
            </a:extLst>
          </p:cNvPr>
          <p:cNvSpPr txBox="1"/>
          <p:nvPr/>
        </p:nvSpPr>
        <p:spPr>
          <a:xfrm>
            <a:off x="1589104" y="3599967"/>
            <a:ext cx="47247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a:t>
            </a:r>
          </a:p>
          <a:p>
            <a:pPr algn="ctr"/>
            <a:r>
              <a:rPr lang="es-PE" dirty="0"/>
              <a:t>Aplicación de Windows Forms (.NET Framework)</a:t>
            </a:r>
          </a:p>
        </p:txBody>
      </p:sp>
      <p:sp>
        <p:nvSpPr>
          <p:cNvPr id="11" name="CuadroTexto 10">
            <a:extLst>
              <a:ext uri="{FF2B5EF4-FFF2-40B4-BE49-F238E27FC236}">
                <a16:creationId xmlns:a16="http://schemas.microsoft.com/office/drawing/2014/main" id="{FA11E9FA-84D1-D157-64D0-183521FE3357}"/>
              </a:ext>
            </a:extLst>
          </p:cNvPr>
          <p:cNvSpPr txBox="1"/>
          <p:nvPr/>
        </p:nvSpPr>
        <p:spPr>
          <a:xfrm>
            <a:off x="7395102" y="6269605"/>
            <a:ext cx="26189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Siguiente</a:t>
            </a:r>
          </a:p>
        </p:txBody>
      </p:sp>
    </p:spTree>
    <p:extLst>
      <p:ext uri="{BB962C8B-B14F-4D97-AF65-F5344CB8AC3E}">
        <p14:creationId xmlns:p14="http://schemas.microsoft.com/office/powerpoint/2010/main" val="9684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C3E74417-B00A-A204-145A-266CA84B152C}"/>
              </a:ext>
            </a:extLst>
          </p:cNvPr>
          <p:cNvPicPr>
            <a:picLocks noChangeAspect="1"/>
          </p:cNvPicPr>
          <p:nvPr/>
        </p:nvPicPr>
        <p:blipFill>
          <a:blip r:embed="rId2"/>
          <a:stretch>
            <a:fillRect/>
          </a:stretch>
        </p:blipFill>
        <p:spPr>
          <a:xfrm>
            <a:off x="1315187" y="112892"/>
            <a:ext cx="9963061" cy="6632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23B92EEC-FD8D-285C-158D-60E5B52F86BA}"/>
              </a:ext>
            </a:extLst>
          </p:cNvPr>
          <p:cNvSpPr txBox="1"/>
          <p:nvPr/>
        </p:nvSpPr>
        <p:spPr>
          <a:xfrm>
            <a:off x="2662005" y="1560264"/>
            <a:ext cx="40304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del proyecto: AplicaConexion04</a:t>
            </a:r>
          </a:p>
        </p:txBody>
      </p:sp>
      <p:sp>
        <p:nvSpPr>
          <p:cNvPr id="10" name="CuadroTexto 9">
            <a:extLst>
              <a:ext uri="{FF2B5EF4-FFF2-40B4-BE49-F238E27FC236}">
                <a16:creationId xmlns:a16="http://schemas.microsoft.com/office/drawing/2014/main" id="{06907A49-60C4-0ABD-492F-6A262F261A8F}"/>
              </a:ext>
            </a:extLst>
          </p:cNvPr>
          <p:cNvSpPr txBox="1"/>
          <p:nvPr/>
        </p:nvSpPr>
        <p:spPr>
          <a:xfrm>
            <a:off x="3924110" y="2155034"/>
            <a:ext cx="29429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Unidad y carpeta de trabajo</a:t>
            </a:r>
          </a:p>
        </p:txBody>
      </p:sp>
      <p:sp>
        <p:nvSpPr>
          <p:cNvPr id="11" name="CuadroTexto 10">
            <a:extLst>
              <a:ext uri="{FF2B5EF4-FFF2-40B4-BE49-F238E27FC236}">
                <a16:creationId xmlns:a16="http://schemas.microsoft.com/office/drawing/2014/main" id="{300E14D8-CD31-E87B-7888-BDBD755D86F0}"/>
              </a:ext>
            </a:extLst>
          </p:cNvPr>
          <p:cNvSpPr txBox="1"/>
          <p:nvPr/>
        </p:nvSpPr>
        <p:spPr>
          <a:xfrm>
            <a:off x="2807008" y="3746300"/>
            <a:ext cx="28378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Seleccionar un Framework</a:t>
            </a:r>
          </a:p>
        </p:txBody>
      </p:sp>
      <p:sp>
        <p:nvSpPr>
          <p:cNvPr id="12" name="CuadroTexto 11">
            <a:extLst>
              <a:ext uri="{FF2B5EF4-FFF2-40B4-BE49-F238E27FC236}">
                <a16:creationId xmlns:a16="http://schemas.microsoft.com/office/drawing/2014/main" id="{7424E97B-02BF-C21B-5D4C-6FAFC0F6E3D9}"/>
              </a:ext>
            </a:extLst>
          </p:cNvPr>
          <p:cNvSpPr txBox="1"/>
          <p:nvPr/>
        </p:nvSpPr>
        <p:spPr>
          <a:xfrm>
            <a:off x="8705850" y="5824603"/>
            <a:ext cx="230875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Crear</a:t>
            </a:r>
          </a:p>
        </p:txBody>
      </p:sp>
    </p:spTree>
    <p:extLst>
      <p:ext uri="{BB962C8B-B14F-4D97-AF65-F5344CB8AC3E}">
        <p14:creationId xmlns:p14="http://schemas.microsoft.com/office/powerpoint/2010/main" val="31609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5580DE5-0CE9-711B-A2E5-2BB2218C270C}"/>
              </a:ext>
            </a:extLst>
          </p:cNvPr>
          <p:cNvSpPr txBox="1"/>
          <p:nvPr/>
        </p:nvSpPr>
        <p:spPr>
          <a:xfrm>
            <a:off x="1176385" y="31509"/>
            <a:ext cx="24014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Diseño del Formulario</a:t>
            </a:r>
          </a:p>
        </p:txBody>
      </p:sp>
      <p:pic>
        <p:nvPicPr>
          <p:cNvPr id="3" name="Imagen 2">
            <a:extLst>
              <a:ext uri="{FF2B5EF4-FFF2-40B4-BE49-F238E27FC236}">
                <a16:creationId xmlns:a16="http://schemas.microsoft.com/office/drawing/2014/main" id="{03982852-2369-9256-2AEB-63A5BBD4C256}"/>
              </a:ext>
            </a:extLst>
          </p:cNvPr>
          <p:cNvPicPr>
            <a:picLocks noChangeAspect="1"/>
          </p:cNvPicPr>
          <p:nvPr/>
        </p:nvPicPr>
        <p:blipFill>
          <a:blip r:embed="rId2"/>
          <a:stretch>
            <a:fillRect/>
          </a:stretch>
        </p:blipFill>
        <p:spPr>
          <a:xfrm>
            <a:off x="3691186" y="69609"/>
            <a:ext cx="6515911" cy="6655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5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70FEE35-7BFB-2271-551E-A83B3824E458}"/>
              </a:ext>
            </a:extLst>
          </p:cNvPr>
          <p:cNvSpPr txBox="1"/>
          <p:nvPr/>
        </p:nvSpPr>
        <p:spPr>
          <a:xfrm>
            <a:off x="3320254" y="229408"/>
            <a:ext cx="29340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Formulario</a:t>
            </a:r>
          </a:p>
        </p:txBody>
      </p:sp>
      <p:graphicFrame>
        <p:nvGraphicFramePr>
          <p:cNvPr id="11" name="Tabla 10">
            <a:extLst>
              <a:ext uri="{FF2B5EF4-FFF2-40B4-BE49-F238E27FC236}">
                <a16:creationId xmlns:a16="http://schemas.microsoft.com/office/drawing/2014/main" id="{216A5041-F1DE-8D73-321B-6C2D0EDC4893}"/>
              </a:ext>
            </a:extLst>
          </p:cNvPr>
          <p:cNvGraphicFramePr>
            <a:graphicFrameLocks noGrp="1"/>
          </p:cNvGraphicFramePr>
          <p:nvPr>
            <p:extLst>
              <p:ext uri="{D42A27DB-BD31-4B8C-83A1-F6EECF244321}">
                <p14:modId xmlns:p14="http://schemas.microsoft.com/office/powerpoint/2010/main" val="3717821826"/>
              </p:ext>
            </p:extLst>
          </p:nvPr>
        </p:nvGraphicFramePr>
        <p:xfrm>
          <a:off x="3289185" y="691158"/>
          <a:ext cx="8447095" cy="1706880"/>
        </p:xfrm>
        <a:graphic>
          <a:graphicData uri="http://schemas.openxmlformats.org/drawingml/2006/table">
            <a:tbl>
              <a:tblPr bandRow="1">
                <a:tableStyleId>{5940675A-B579-460E-94D1-54222C63F5DA}</a:tableStyleId>
              </a:tblPr>
              <a:tblGrid>
                <a:gridCol w="3229424">
                  <a:extLst>
                    <a:ext uri="{9D8B030D-6E8A-4147-A177-3AD203B41FA5}">
                      <a16:colId xmlns:a16="http://schemas.microsoft.com/office/drawing/2014/main" val="2769210365"/>
                    </a:ext>
                  </a:extLst>
                </a:gridCol>
                <a:gridCol w="5217671">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Frmlista04</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tc>
                <a:tc>
                  <a:txBody>
                    <a:bodyPr/>
                    <a:lstStyle/>
                    <a:p>
                      <a:pPr indent="-457200" algn="ctr"/>
                      <a:r>
                        <a:rPr lang="es-PE" sz="2800" kern="1200" dirty="0">
                          <a:solidFill>
                            <a:schemeClr val="tx1"/>
                          </a:solidFill>
                          <a:effectLst/>
                          <a:latin typeface="+mn-lt"/>
                          <a:ea typeface="+mn-ea"/>
                          <a:cs typeface="+mn-cs"/>
                        </a:rPr>
                        <a:t>Consulta con Tablas Relacionadas</a:t>
                      </a:r>
                    </a:p>
                  </a:txBody>
                  <a:tcPr marL="68580" marR="68580" marT="0" marB="0"/>
                </a:tc>
                <a:extLst>
                  <a:ext uri="{0D108BD9-81ED-4DB2-BD59-A6C34878D82A}">
                    <a16:rowId xmlns:a16="http://schemas.microsoft.com/office/drawing/2014/main" val="614896626"/>
                  </a:ext>
                </a:extLst>
              </a:tr>
              <a:tr h="0">
                <a:tc>
                  <a:txBody>
                    <a:bodyPr/>
                    <a:lstStyle/>
                    <a:p>
                      <a:pPr indent="-457200" algn="ctr"/>
                      <a:r>
                        <a:rPr lang="es-PE" sz="2800" kern="1200" dirty="0">
                          <a:solidFill>
                            <a:schemeClr val="tx1"/>
                          </a:solidFill>
                          <a:effectLst/>
                          <a:latin typeface="+mn-lt"/>
                          <a:ea typeface="+mn-ea"/>
                          <a:cs typeface="+mn-cs"/>
                        </a:rPr>
                        <a:t>StartPosition</a:t>
                      </a:r>
                    </a:p>
                  </a:txBody>
                  <a:tcPr marL="68580" marR="68580" marT="0" marB="0"/>
                </a:tc>
                <a:tc>
                  <a:txBody>
                    <a:bodyPr/>
                    <a:lstStyle/>
                    <a:p>
                      <a:pPr indent="-457200" algn="ctr"/>
                      <a:r>
                        <a:rPr lang="es-PE" sz="2800" kern="1200" dirty="0">
                          <a:solidFill>
                            <a:schemeClr val="tx1"/>
                          </a:solidFill>
                          <a:effectLst/>
                          <a:latin typeface="+mn-lt"/>
                          <a:ea typeface="+mn-ea"/>
                          <a:cs typeface="+mn-cs"/>
                        </a:rPr>
                        <a:t>CenterScreen</a:t>
                      </a:r>
                    </a:p>
                  </a:txBody>
                  <a:tcPr marL="68580" marR="68580" marT="0" marB="0"/>
                </a:tc>
                <a:extLst>
                  <a:ext uri="{0D108BD9-81ED-4DB2-BD59-A6C34878D82A}">
                    <a16:rowId xmlns:a16="http://schemas.microsoft.com/office/drawing/2014/main" val="2878104509"/>
                  </a:ext>
                </a:extLst>
              </a:tr>
            </a:tbl>
          </a:graphicData>
        </a:graphic>
      </p:graphicFrame>
      <p:sp>
        <p:nvSpPr>
          <p:cNvPr id="12" name="CuadroTexto 11">
            <a:extLst>
              <a:ext uri="{FF2B5EF4-FFF2-40B4-BE49-F238E27FC236}">
                <a16:creationId xmlns:a16="http://schemas.microsoft.com/office/drawing/2014/main" id="{B79BDDC9-7B38-E22F-1402-B7D7E939FB62}"/>
              </a:ext>
            </a:extLst>
          </p:cNvPr>
          <p:cNvSpPr txBox="1"/>
          <p:nvPr/>
        </p:nvSpPr>
        <p:spPr>
          <a:xfrm>
            <a:off x="3302498" y="2490456"/>
            <a:ext cx="30894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DataGridView</a:t>
            </a:r>
          </a:p>
        </p:txBody>
      </p:sp>
      <p:graphicFrame>
        <p:nvGraphicFramePr>
          <p:cNvPr id="13" name="Tabla 12">
            <a:extLst>
              <a:ext uri="{FF2B5EF4-FFF2-40B4-BE49-F238E27FC236}">
                <a16:creationId xmlns:a16="http://schemas.microsoft.com/office/drawing/2014/main" id="{316E7E74-13E9-CC52-86EA-8C2DFC411553}"/>
              </a:ext>
            </a:extLst>
          </p:cNvPr>
          <p:cNvGraphicFramePr>
            <a:graphicFrameLocks noGrp="1"/>
          </p:cNvGraphicFramePr>
          <p:nvPr>
            <p:extLst>
              <p:ext uri="{D42A27DB-BD31-4B8C-83A1-F6EECF244321}">
                <p14:modId xmlns:p14="http://schemas.microsoft.com/office/powerpoint/2010/main" val="1643020001"/>
              </p:ext>
            </p:extLst>
          </p:nvPr>
        </p:nvGraphicFramePr>
        <p:xfrm>
          <a:off x="3289185" y="2952206"/>
          <a:ext cx="6237628" cy="853440"/>
        </p:xfrm>
        <a:graphic>
          <a:graphicData uri="http://schemas.openxmlformats.org/drawingml/2006/table">
            <a:tbl>
              <a:tblPr bandRow="1">
                <a:tableStyleId>{5940675A-B579-460E-94D1-54222C63F5DA}</a:tableStyleId>
              </a:tblPr>
              <a:tblGrid>
                <a:gridCol w="2384719">
                  <a:extLst>
                    <a:ext uri="{9D8B030D-6E8A-4147-A177-3AD203B41FA5}">
                      <a16:colId xmlns:a16="http://schemas.microsoft.com/office/drawing/2014/main" val="2769210365"/>
                    </a:ext>
                  </a:extLst>
                </a:gridCol>
                <a:gridCol w="3852909">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PE" sz="2800" kern="1200" dirty="0">
                          <a:solidFill>
                            <a:schemeClr val="tx1"/>
                          </a:solidFill>
                          <a:effectLst/>
                          <a:latin typeface="+mn-lt"/>
                          <a:ea typeface="+mn-ea"/>
                          <a:cs typeface="+mn-cs"/>
                        </a:rPr>
                        <a:t>dgvlistado</a:t>
                      </a:r>
                    </a:p>
                  </a:txBody>
                  <a:tcPr marL="68580" marR="68580" marT="0" marB="0"/>
                </a:tc>
                <a:extLst>
                  <a:ext uri="{0D108BD9-81ED-4DB2-BD59-A6C34878D82A}">
                    <a16:rowId xmlns:a16="http://schemas.microsoft.com/office/drawing/2014/main" val="4106256705"/>
                  </a:ext>
                </a:extLst>
              </a:tr>
            </a:tbl>
          </a:graphicData>
        </a:graphic>
      </p:graphicFrame>
      <p:sp>
        <p:nvSpPr>
          <p:cNvPr id="14" name="CuadroTexto 13">
            <a:extLst>
              <a:ext uri="{FF2B5EF4-FFF2-40B4-BE49-F238E27FC236}">
                <a16:creationId xmlns:a16="http://schemas.microsoft.com/office/drawing/2014/main" id="{8F8E6813-D572-6854-A5D4-040ADE5493EC}"/>
              </a:ext>
            </a:extLst>
          </p:cNvPr>
          <p:cNvSpPr txBox="1"/>
          <p:nvPr/>
        </p:nvSpPr>
        <p:spPr>
          <a:xfrm>
            <a:off x="3320254" y="3898064"/>
            <a:ext cx="24236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Button</a:t>
            </a:r>
          </a:p>
        </p:txBody>
      </p:sp>
      <p:graphicFrame>
        <p:nvGraphicFramePr>
          <p:cNvPr id="15" name="Tabla 14">
            <a:extLst>
              <a:ext uri="{FF2B5EF4-FFF2-40B4-BE49-F238E27FC236}">
                <a16:creationId xmlns:a16="http://schemas.microsoft.com/office/drawing/2014/main" id="{F82B757A-C60C-5492-55A0-BB13081C032E}"/>
              </a:ext>
            </a:extLst>
          </p:cNvPr>
          <p:cNvGraphicFramePr>
            <a:graphicFrameLocks noGrp="1"/>
          </p:cNvGraphicFramePr>
          <p:nvPr>
            <p:extLst>
              <p:ext uri="{D42A27DB-BD31-4B8C-83A1-F6EECF244321}">
                <p14:modId xmlns:p14="http://schemas.microsoft.com/office/powerpoint/2010/main" val="1760866829"/>
              </p:ext>
            </p:extLst>
          </p:nvPr>
        </p:nvGraphicFramePr>
        <p:xfrm>
          <a:off x="3326381" y="4388355"/>
          <a:ext cx="6200432" cy="2133600"/>
        </p:xfrm>
        <a:graphic>
          <a:graphicData uri="http://schemas.openxmlformats.org/drawingml/2006/table">
            <a:tbl>
              <a:tblPr bandRow="1">
                <a:tableStyleId>{5940675A-B579-460E-94D1-54222C63F5DA}</a:tableStyleId>
              </a:tblPr>
              <a:tblGrid>
                <a:gridCol w="1936377">
                  <a:extLst>
                    <a:ext uri="{9D8B030D-6E8A-4147-A177-3AD203B41FA5}">
                      <a16:colId xmlns:a16="http://schemas.microsoft.com/office/drawing/2014/main" val="2769210365"/>
                    </a:ext>
                  </a:extLst>
                </a:gridCol>
                <a:gridCol w="4264055">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PE" sz="2800" kern="1200" dirty="0">
                          <a:solidFill>
                            <a:schemeClr val="tx1"/>
                          </a:solidFill>
                          <a:effectLst/>
                          <a:latin typeface="+mn-lt"/>
                          <a:ea typeface="+mn-ea"/>
                          <a:cs typeface="+mn-cs"/>
                        </a:rPr>
                        <a:t>btnsalir</a:t>
                      </a:r>
                    </a:p>
                  </a:txBody>
                  <a:tcPr marL="68580" marR="68580" marT="0" marB="0" anchor="ctr"/>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SALIR</a:t>
                      </a:r>
                    </a:p>
                  </a:txBody>
                  <a:tcPr marL="68580" marR="68580" marT="0" marB="0" anchor="ctr"/>
                </a:tc>
                <a:extLst>
                  <a:ext uri="{0D108BD9-81ED-4DB2-BD59-A6C34878D82A}">
                    <a16:rowId xmlns:a16="http://schemas.microsoft.com/office/drawing/2014/main" val="1026786937"/>
                  </a:ext>
                </a:extLst>
              </a:tr>
              <a:tr h="0">
                <a:tc>
                  <a:txBody>
                    <a:bodyPr/>
                    <a:lstStyle/>
                    <a:p>
                      <a:pPr indent="-457200" algn="ctr"/>
                      <a:r>
                        <a:rPr lang="es-PE" sz="2800" kern="1200" dirty="0">
                          <a:solidFill>
                            <a:schemeClr val="tx1"/>
                          </a:solidFill>
                          <a:effectLst/>
                          <a:latin typeface="+mn-lt"/>
                          <a:ea typeface="+mn-ea"/>
                          <a:cs typeface="+mn-cs"/>
                        </a:rPr>
                        <a:t>Font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Microsoft Sans Serif; 15,75pt; style=Bold</a:t>
                      </a:r>
                    </a:p>
                  </a:txBody>
                  <a:tcPr marL="68580" marR="68580" marT="0" marB="0" anchor="ctr"/>
                </a:tc>
                <a:extLst>
                  <a:ext uri="{0D108BD9-81ED-4DB2-BD59-A6C34878D82A}">
                    <a16:rowId xmlns:a16="http://schemas.microsoft.com/office/drawing/2014/main" val="475514101"/>
                  </a:ext>
                </a:extLst>
              </a:tr>
            </a:tbl>
          </a:graphicData>
        </a:graphic>
      </p:graphicFrame>
    </p:spTree>
    <p:extLst>
      <p:ext uri="{BB962C8B-B14F-4D97-AF65-F5344CB8AC3E}">
        <p14:creationId xmlns:p14="http://schemas.microsoft.com/office/powerpoint/2010/main" val="82347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1D990-6669-6D50-C65C-E019C949F524}"/>
              </a:ext>
            </a:extLst>
          </p:cNvPr>
          <p:cNvSpPr txBox="1"/>
          <p:nvPr/>
        </p:nvSpPr>
        <p:spPr>
          <a:xfrm>
            <a:off x="44389" y="22461"/>
            <a:ext cx="26721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Doble clic en el formulario</a:t>
            </a:r>
          </a:p>
        </p:txBody>
      </p:sp>
      <p:pic>
        <p:nvPicPr>
          <p:cNvPr id="5" name="Imagen 4">
            <a:extLst>
              <a:ext uri="{FF2B5EF4-FFF2-40B4-BE49-F238E27FC236}">
                <a16:creationId xmlns:a16="http://schemas.microsoft.com/office/drawing/2014/main" id="{4A60347F-97D3-2A5E-69A5-A1256838E474}"/>
              </a:ext>
            </a:extLst>
          </p:cNvPr>
          <p:cNvPicPr>
            <a:picLocks noChangeAspect="1"/>
          </p:cNvPicPr>
          <p:nvPr/>
        </p:nvPicPr>
        <p:blipFill>
          <a:blip r:embed="rId2"/>
          <a:stretch>
            <a:fillRect/>
          </a:stretch>
        </p:blipFill>
        <p:spPr>
          <a:xfrm>
            <a:off x="1308034" y="471986"/>
            <a:ext cx="9464741" cy="622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976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872033-E8DB-56AD-B580-CDC17EF527C7}"/>
              </a:ext>
            </a:extLst>
          </p:cNvPr>
          <p:cNvPicPr>
            <a:picLocks noChangeAspect="1"/>
          </p:cNvPicPr>
          <p:nvPr/>
        </p:nvPicPr>
        <p:blipFill>
          <a:blip r:embed="rId2"/>
          <a:stretch>
            <a:fillRect/>
          </a:stretch>
        </p:blipFill>
        <p:spPr>
          <a:xfrm>
            <a:off x="171449" y="361204"/>
            <a:ext cx="11767667" cy="6020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39C67339-6CAF-22B4-31AC-0B69C34F937B}"/>
              </a:ext>
            </a:extLst>
          </p:cNvPr>
          <p:cNvSpPr txBox="1"/>
          <p:nvPr/>
        </p:nvSpPr>
        <p:spPr>
          <a:xfrm>
            <a:off x="6195896" y="1227902"/>
            <a:ext cx="41369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a:t>
            </a:r>
            <a:endParaRPr lang="es-PE" dirty="0"/>
          </a:p>
        </p:txBody>
      </p:sp>
      <p:sp>
        <p:nvSpPr>
          <p:cNvPr id="9" name="CuadroTexto 8">
            <a:extLst>
              <a:ext uri="{FF2B5EF4-FFF2-40B4-BE49-F238E27FC236}">
                <a16:creationId xmlns:a16="http://schemas.microsoft.com/office/drawing/2014/main" id="{609305FB-D8C4-D8F1-3CED-4B73C04A5D23}"/>
              </a:ext>
            </a:extLst>
          </p:cNvPr>
          <p:cNvSpPr txBox="1"/>
          <p:nvPr/>
        </p:nvSpPr>
        <p:spPr>
          <a:xfrm>
            <a:off x="7555452" y="2801031"/>
            <a:ext cx="24946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System.Data</a:t>
            </a:r>
            <a:endParaRPr lang="es-PE" dirty="0"/>
          </a:p>
        </p:txBody>
      </p:sp>
      <p:sp>
        <p:nvSpPr>
          <p:cNvPr id="10" name="CuadroTexto 9">
            <a:extLst>
              <a:ext uri="{FF2B5EF4-FFF2-40B4-BE49-F238E27FC236}">
                <a16:creationId xmlns:a16="http://schemas.microsoft.com/office/drawing/2014/main" id="{18412A45-CF08-2EC0-5195-0A839D9D69BB}"/>
              </a:ext>
            </a:extLst>
          </p:cNvPr>
          <p:cNvSpPr txBox="1"/>
          <p:nvPr/>
        </p:nvSpPr>
        <p:spPr>
          <a:xfrm>
            <a:off x="9972669" y="5671660"/>
            <a:ext cx="19188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 Importa el espacio de nombres </a:t>
            </a:r>
            <a:r>
              <a:rPr lang="es-PE" sz="1400" b="0" i="0" dirty="0">
                <a:effectLst/>
                <a:latin typeface="Söhne Mono"/>
              </a:rPr>
              <a:t>System.Windows.Forms</a:t>
            </a:r>
            <a:endParaRPr lang="es-PE" sz="1400" dirty="0"/>
          </a:p>
        </p:txBody>
      </p:sp>
    </p:spTree>
    <p:extLst>
      <p:ext uri="{BB962C8B-B14F-4D97-AF65-F5344CB8AC3E}">
        <p14:creationId xmlns:p14="http://schemas.microsoft.com/office/powerpoint/2010/main" val="2948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E6E4351-9236-A41D-5719-8542B70C8699}"/>
              </a:ext>
            </a:extLst>
          </p:cNvPr>
          <p:cNvPicPr>
            <a:picLocks noChangeAspect="1"/>
          </p:cNvPicPr>
          <p:nvPr/>
        </p:nvPicPr>
        <p:blipFill>
          <a:blip r:embed="rId2"/>
          <a:stretch>
            <a:fillRect/>
          </a:stretch>
        </p:blipFill>
        <p:spPr>
          <a:xfrm>
            <a:off x="219075" y="352425"/>
            <a:ext cx="11220450" cy="6002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CB6F544D-B8A2-64EE-6A56-340943A23EB5}"/>
              </a:ext>
            </a:extLst>
          </p:cNvPr>
          <p:cNvSpPr txBox="1"/>
          <p:nvPr/>
        </p:nvSpPr>
        <p:spPr>
          <a:xfrm>
            <a:off x="9776948" y="5550285"/>
            <a:ext cx="23007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a:t>
            </a:r>
            <a:r>
              <a:rPr lang="es-PE" b="0" i="0" dirty="0">
                <a:effectLst/>
                <a:latin typeface="Söhne Mono"/>
              </a:rPr>
              <a:t>System.Data.SqlClient</a:t>
            </a:r>
            <a:endParaRPr lang="es-PE" dirty="0"/>
          </a:p>
        </p:txBody>
      </p:sp>
    </p:spTree>
    <p:extLst>
      <p:ext uri="{BB962C8B-B14F-4D97-AF65-F5344CB8AC3E}">
        <p14:creationId xmlns:p14="http://schemas.microsoft.com/office/powerpoint/2010/main" val="187914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DB49002-5989-9908-E59C-69B7837FC501}"/>
              </a:ext>
            </a:extLst>
          </p:cNvPr>
          <p:cNvPicPr>
            <a:picLocks noChangeAspect="1"/>
          </p:cNvPicPr>
          <p:nvPr/>
        </p:nvPicPr>
        <p:blipFill>
          <a:blip r:embed="rId2"/>
          <a:stretch>
            <a:fillRect/>
          </a:stretch>
        </p:blipFill>
        <p:spPr>
          <a:xfrm>
            <a:off x="119062" y="557408"/>
            <a:ext cx="11958638" cy="5510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6DDE8E66-4C71-54B1-6159-A36BE0F828ED}"/>
              </a:ext>
            </a:extLst>
          </p:cNvPr>
          <p:cNvSpPr txBox="1"/>
          <p:nvPr/>
        </p:nvSpPr>
        <p:spPr>
          <a:xfrm>
            <a:off x="8505824" y="3003151"/>
            <a:ext cx="3356501" cy="1477328"/>
          </a:xfrm>
          <a:prstGeom prst="rect">
            <a:avLst/>
          </a:prstGeom>
          <a:noFill/>
        </p:spPr>
        <p:txBody>
          <a:bodyPr wrap="square">
            <a:spAutoFit/>
          </a:bodyPr>
          <a:lstStyle/>
          <a:p>
            <a:pPr algn="ctr"/>
            <a:r>
              <a:rPr lang="es-ES" b="0" i="0" dirty="0">
                <a:effectLst/>
                <a:latin typeface="Söhne Mono"/>
              </a:rPr>
              <a:t>Se declara una cadena: conectar, que contiene la cadena de conexión a la base de datos: Northwind, con autenticación de SQL Server.</a:t>
            </a:r>
            <a:endParaRPr lang="es-PE" dirty="0"/>
          </a:p>
        </p:txBody>
      </p:sp>
    </p:spTree>
    <p:extLst>
      <p:ext uri="{BB962C8B-B14F-4D97-AF65-F5344CB8AC3E}">
        <p14:creationId xmlns:p14="http://schemas.microsoft.com/office/powerpoint/2010/main" val="366205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A7B7E75-7199-E411-6510-2ADE1D85A8E5}"/>
              </a:ext>
            </a:extLst>
          </p:cNvPr>
          <p:cNvPicPr>
            <a:picLocks noChangeAspect="1"/>
          </p:cNvPicPr>
          <p:nvPr/>
        </p:nvPicPr>
        <p:blipFill>
          <a:blip r:embed="rId2"/>
          <a:stretch>
            <a:fillRect/>
          </a:stretch>
        </p:blipFill>
        <p:spPr>
          <a:xfrm>
            <a:off x="109537" y="180975"/>
            <a:ext cx="11911013" cy="645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37EFAFDB-6DE8-C759-EE27-7E5615C364B8}"/>
              </a:ext>
            </a:extLst>
          </p:cNvPr>
          <p:cNvSpPr txBox="1"/>
          <p:nvPr/>
        </p:nvSpPr>
        <p:spPr>
          <a:xfrm>
            <a:off x="7343774" y="4355701"/>
            <a:ext cx="2743201" cy="646331"/>
          </a:xfrm>
          <a:prstGeom prst="rect">
            <a:avLst/>
          </a:prstGeom>
          <a:noFill/>
        </p:spPr>
        <p:txBody>
          <a:bodyPr wrap="square">
            <a:spAutoFit/>
          </a:bodyPr>
          <a:lstStyle/>
          <a:p>
            <a:pPr algn="ctr"/>
            <a:r>
              <a:rPr lang="es-ES" b="0" i="0" dirty="0">
                <a:effectLst/>
                <a:latin typeface="Söhne Mono"/>
              </a:rPr>
              <a:t>Se declara un objeto: dsconsulta de tipo: DataSet</a:t>
            </a:r>
            <a:endParaRPr lang="es-PE" dirty="0"/>
          </a:p>
        </p:txBody>
      </p:sp>
    </p:spTree>
    <p:extLst>
      <p:ext uri="{BB962C8B-B14F-4D97-AF65-F5344CB8AC3E}">
        <p14:creationId xmlns:p14="http://schemas.microsoft.com/office/powerpoint/2010/main" val="56160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D422792-1ECE-1B42-26E5-D6B2FAB432A6}"/>
              </a:ext>
            </a:extLst>
          </p:cNvPr>
          <p:cNvPicPr>
            <a:picLocks noChangeAspect="1"/>
          </p:cNvPicPr>
          <p:nvPr/>
        </p:nvPicPr>
        <p:blipFill>
          <a:blip r:embed="rId2"/>
          <a:stretch>
            <a:fillRect/>
          </a:stretch>
        </p:blipFill>
        <p:spPr>
          <a:xfrm>
            <a:off x="133350" y="123824"/>
            <a:ext cx="11925300" cy="6543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5018279B-46CA-0082-946E-99DD853C2DAE}"/>
              </a:ext>
            </a:extLst>
          </p:cNvPr>
          <p:cNvSpPr txBox="1"/>
          <p:nvPr/>
        </p:nvSpPr>
        <p:spPr>
          <a:xfrm>
            <a:off x="7889198" y="4576529"/>
            <a:ext cx="2954782" cy="646331"/>
          </a:xfrm>
          <a:prstGeom prst="rect">
            <a:avLst/>
          </a:prstGeom>
          <a:noFill/>
        </p:spPr>
        <p:txBody>
          <a:bodyPr wrap="square">
            <a:spAutoFit/>
          </a:bodyPr>
          <a:lstStyle/>
          <a:p>
            <a:pPr algn="ctr"/>
            <a:r>
              <a:rPr lang="es-ES" b="0" i="0" dirty="0">
                <a:effectLst/>
                <a:latin typeface="Söhne Mono"/>
              </a:rPr>
              <a:t>Se crea un método: Cargar_Consulta de tipo void</a:t>
            </a:r>
            <a:endParaRPr lang="es-PE" dirty="0"/>
          </a:p>
        </p:txBody>
      </p:sp>
    </p:spTree>
    <p:extLst>
      <p:ext uri="{BB962C8B-B14F-4D97-AF65-F5344CB8AC3E}">
        <p14:creationId xmlns:p14="http://schemas.microsoft.com/office/powerpoint/2010/main" val="47871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392E4F3-EE06-A19E-CACF-F2A0C55A5B7A}"/>
              </a:ext>
            </a:extLst>
          </p:cNvPr>
          <p:cNvSpPr txBox="1"/>
          <p:nvPr/>
        </p:nvSpPr>
        <p:spPr>
          <a:xfrm>
            <a:off x="57842" y="2842751"/>
            <a:ext cx="3830578" cy="1477328"/>
          </a:xfrm>
          <a:prstGeom prst="rect">
            <a:avLst/>
          </a:prstGeom>
          <a:noFill/>
        </p:spPr>
        <p:txBody>
          <a:bodyPr wrap="square" rtlCol="0">
            <a:spAutoFit/>
          </a:bodyPr>
          <a:lstStyle/>
          <a:p>
            <a:pPr marL="285750" indent="-285750">
              <a:buFont typeface="Wingdings" panose="05000000000000000000" pitchFamily="2" charset="2"/>
              <a:buChar char="ü"/>
            </a:pPr>
            <a:r>
              <a:rPr lang="es-PE" dirty="0"/>
              <a:t>Crear una sub carpeta: Proyecto04</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Aplicacion04</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Data04</a:t>
            </a:r>
          </a:p>
        </p:txBody>
      </p:sp>
      <p:pic>
        <p:nvPicPr>
          <p:cNvPr id="3" name="Imagen 2">
            <a:extLst>
              <a:ext uri="{FF2B5EF4-FFF2-40B4-BE49-F238E27FC236}">
                <a16:creationId xmlns:a16="http://schemas.microsoft.com/office/drawing/2014/main" id="{42299715-92DD-47CB-F017-2AC30D82181E}"/>
              </a:ext>
            </a:extLst>
          </p:cNvPr>
          <p:cNvPicPr>
            <a:picLocks noChangeAspect="1"/>
          </p:cNvPicPr>
          <p:nvPr/>
        </p:nvPicPr>
        <p:blipFill>
          <a:blip r:embed="rId2"/>
          <a:stretch>
            <a:fillRect/>
          </a:stretch>
        </p:blipFill>
        <p:spPr>
          <a:xfrm>
            <a:off x="3978571" y="1429309"/>
            <a:ext cx="8095080" cy="4304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56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C9BBECB-510B-31EF-F14E-305DBF10B8AB}"/>
              </a:ext>
            </a:extLst>
          </p:cNvPr>
          <p:cNvPicPr>
            <a:picLocks noChangeAspect="1"/>
          </p:cNvPicPr>
          <p:nvPr/>
        </p:nvPicPr>
        <p:blipFill>
          <a:blip r:embed="rId2"/>
          <a:stretch>
            <a:fillRect/>
          </a:stretch>
        </p:blipFill>
        <p:spPr>
          <a:xfrm>
            <a:off x="152400" y="147161"/>
            <a:ext cx="11696700" cy="658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335B592-FCCD-544E-1C30-74D0B218DE23}"/>
              </a:ext>
            </a:extLst>
          </p:cNvPr>
          <p:cNvSpPr txBox="1"/>
          <p:nvPr/>
        </p:nvSpPr>
        <p:spPr>
          <a:xfrm>
            <a:off x="3615893" y="4226363"/>
            <a:ext cx="7515687" cy="369332"/>
          </a:xfrm>
          <a:prstGeom prst="rect">
            <a:avLst/>
          </a:prstGeom>
          <a:noFill/>
        </p:spPr>
        <p:txBody>
          <a:bodyPr wrap="square">
            <a:spAutoFit/>
          </a:bodyPr>
          <a:lstStyle/>
          <a:p>
            <a:pPr algn="ctr"/>
            <a:r>
              <a:rPr lang="es-ES" b="0" i="0" dirty="0">
                <a:effectLst/>
                <a:latin typeface="Söhne Mono"/>
              </a:rPr>
              <a:t>Crea una conexión a la base de datos usando la cadena de conexión: conectar</a:t>
            </a:r>
            <a:endParaRPr lang="es-PE" dirty="0"/>
          </a:p>
        </p:txBody>
      </p:sp>
    </p:spTree>
    <p:extLst>
      <p:ext uri="{BB962C8B-B14F-4D97-AF65-F5344CB8AC3E}">
        <p14:creationId xmlns:p14="http://schemas.microsoft.com/office/powerpoint/2010/main" val="94790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98298E-6AE8-3292-E452-7A27C3911AC3}"/>
              </a:ext>
            </a:extLst>
          </p:cNvPr>
          <p:cNvPicPr>
            <a:picLocks noChangeAspect="1"/>
          </p:cNvPicPr>
          <p:nvPr/>
        </p:nvPicPr>
        <p:blipFill>
          <a:blip r:embed="rId2"/>
          <a:stretch>
            <a:fillRect/>
          </a:stretch>
        </p:blipFill>
        <p:spPr>
          <a:xfrm>
            <a:off x="-4" y="0"/>
            <a:ext cx="12192004" cy="6858000"/>
          </a:xfrm>
          <a:prstGeom prst="rect">
            <a:avLst/>
          </a:prstGeom>
        </p:spPr>
      </p:pic>
      <p:sp>
        <p:nvSpPr>
          <p:cNvPr id="8" name="CuadroTexto 7">
            <a:extLst>
              <a:ext uri="{FF2B5EF4-FFF2-40B4-BE49-F238E27FC236}">
                <a16:creationId xmlns:a16="http://schemas.microsoft.com/office/drawing/2014/main" id="{2F1543BB-2D24-2DC1-5C94-E1AF79C26C17}"/>
              </a:ext>
            </a:extLst>
          </p:cNvPr>
          <p:cNvSpPr txBox="1"/>
          <p:nvPr/>
        </p:nvSpPr>
        <p:spPr>
          <a:xfrm>
            <a:off x="5244483" y="266334"/>
            <a:ext cx="6775882"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400" b="1" i="0" u="none" strike="noStrike" cap="none" normalizeH="0" baseline="0" dirty="0">
                <a:ln>
                  <a:noFill/>
                </a:ln>
                <a:effectLst/>
                <a:latin typeface="Söhne"/>
              </a:rPr>
              <a:t>El símbolo </a:t>
            </a:r>
            <a:r>
              <a:rPr kumimoji="0" lang="es-PE" altLang="es-PE" sz="2400" b="1" i="0" u="none" strike="noStrike" cap="none" normalizeH="0" baseline="0" dirty="0">
                <a:ln>
                  <a:noFill/>
                </a:ln>
                <a:effectLst/>
                <a:latin typeface="Söhne Mono"/>
              </a:rPr>
              <a:t>@</a:t>
            </a:r>
            <a:r>
              <a:rPr kumimoji="0" lang="es-PE" altLang="es-PE" sz="2400" b="1" i="0" u="none" strike="noStrike" cap="none" normalizeH="0" baseline="0" dirty="0">
                <a:ln>
                  <a:noFill/>
                </a:ln>
                <a:effectLst/>
                <a:latin typeface="Söhne"/>
              </a:rPr>
              <a:t> antes de una cadena en C# se llama "cadena literal verbatim". Cuando se usa un literal verbatim, la cadena se interpreta de manera especial por el compilador y puede ser útil en varias situaciones, como al escribir consultas SQL largas o al trabajar con rutas de archivos.</a:t>
            </a:r>
            <a:r>
              <a:rPr kumimoji="0" lang="es-PE" altLang="es-PE" sz="1000" b="1" i="0" u="none" strike="noStrike" cap="none" normalizeH="0" baseline="0" dirty="0">
                <a:ln>
                  <a:noFill/>
                </a:ln>
                <a:effectLst/>
              </a:rPr>
              <a:t> </a:t>
            </a:r>
            <a:endParaRPr kumimoji="0" lang="es-PE" altLang="es-PE" sz="3600" b="1" i="0" u="none" strike="noStrike" cap="none" normalizeH="0" baseline="0" dirty="0">
              <a:ln>
                <a:noFill/>
              </a:ln>
              <a:effectLst/>
              <a:latin typeface="Arial" panose="020B0604020202020204" pitchFamily="34" charset="0"/>
            </a:endParaRPr>
          </a:p>
        </p:txBody>
      </p:sp>
      <p:sp>
        <p:nvSpPr>
          <p:cNvPr id="10" name="CuadroTexto 9">
            <a:extLst>
              <a:ext uri="{FF2B5EF4-FFF2-40B4-BE49-F238E27FC236}">
                <a16:creationId xmlns:a16="http://schemas.microsoft.com/office/drawing/2014/main" id="{160575C5-6BFD-2A41-9BA2-568E689EAE15}"/>
              </a:ext>
            </a:extLst>
          </p:cNvPr>
          <p:cNvSpPr txBox="1"/>
          <p:nvPr/>
        </p:nvSpPr>
        <p:spPr>
          <a:xfrm>
            <a:off x="5244483" y="2710739"/>
            <a:ext cx="6660473" cy="3416320"/>
          </a:xfrm>
          <a:prstGeom prst="rect">
            <a:avLst/>
          </a:prstGeom>
          <a:noFill/>
        </p:spPr>
        <p:txBody>
          <a:bodyPr wrap="square">
            <a:spAutoFit/>
          </a:bodyPr>
          <a:lstStyle/>
          <a:p>
            <a:pPr algn="just"/>
            <a:r>
              <a:rPr lang="es-ES" sz="2400" b="1" dirty="0">
                <a:latin typeface="Söhne"/>
              </a:rPr>
              <a:t>En el contexto de la consulta SQL, el uso del símbolo @ como en string query = @" ... “, significa que la cadena literal no interpretará los caracteres de escape normales. Esto es especialmente útil cuando se escribe consultas SQL, ya que las consultas SQL pueden contener muchos caracteres especiales como comillas simples, comas y saltos de línea, que pueden complicar la escritura de la consulta de manera legible.</a:t>
            </a:r>
            <a:endParaRPr lang="es-PE" sz="2400" b="1" dirty="0">
              <a:latin typeface="Söhne"/>
            </a:endParaRPr>
          </a:p>
        </p:txBody>
      </p:sp>
      <p:pic>
        <p:nvPicPr>
          <p:cNvPr id="11" name="Imagen 10">
            <a:extLst>
              <a:ext uri="{FF2B5EF4-FFF2-40B4-BE49-F238E27FC236}">
                <a16:creationId xmlns:a16="http://schemas.microsoft.com/office/drawing/2014/main" id="{CC48F81C-F7AF-A61D-ADEA-58D1FAF67E28}"/>
              </a:ext>
            </a:extLst>
          </p:cNvPr>
          <p:cNvPicPr>
            <a:picLocks noChangeAspect="1"/>
          </p:cNvPicPr>
          <p:nvPr/>
        </p:nvPicPr>
        <p:blipFill>
          <a:blip r:embed="rId3"/>
          <a:stretch>
            <a:fillRect/>
          </a:stretch>
        </p:blipFill>
        <p:spPr>
          <a:xfrm>
            <a:off x="91733" y="1599288"/>
            <a:ext cx="2685971" cy="1410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B2C357AA-956B-0DCE-4C33-C7CD828254CD}"/>
              </a:ext>
            </a:extLst>
          </p:cNvPr>
          <p:cNvPicPr>
            <a:picLocks noChangeAspect="1"/>
          </p:cNvPicPr>
          <p:nvPr/>
        </p:nvPicPr>
        <p:blipFill>
          <a:blip r:embed="rId4"/>
          <a:stretch>
            <a:fillRect/>
          </a:stretch>
        </p:blipFill>
        <p:spPr>
          <a:xfrm>
            <a:off x="91733" y="3162994"/>
            <a:ext cx="2685970" cy="147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1342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4855EB-4B92-DCB6-18DD-9BBC53BEB57F}"/>
              </a:ext>
            </a:extLst>
          </p:cNvPr>
          <p:cNvPicPr>
            <a:picLocks noChangeAspect="1"/>
          </p:cNvPicPr>
          <p:nvPr/>
        </p:nvPicPr>
        <p:blipFill>
          <a:blip r:embed="rId2"/>
          <a:stretch>
            <a:fillRect/>
          </a:stretch>
        </p:blipFill>
        <p:spPr>
          <a:xfrm>
            <a:off x="104775" y="839904"/>
            <a:ext cx="11963400" cy="5313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F882E349-3CF2-312A-540D-8E81F1051080}"/>
              </a:ext>
            </a:extLst>
          </p:cNvPr>
          <p:cNvSpPr txBox="1"/>
          <p:nvPr/>
        </p:nvSpPr>
        <p:spPr>
          <a:xfrm>
            <a:off x="6419665" y="3284776"/>
            <a:ext cx="4029259" cy="707886"/>
          </a:xfrm>
          <a:prstGeom prst="rect">
            <a:avLst/>
          </a:prstGeom>
          <a:noFill/>
        </p:spPr>
        <p:txBody>
          <a:bodyPr wrap="square">
            <a:spAutoFit/>
          </a:bodyPr>
          <a:lstStyle/>
          <a:p>
            <a:pPr algn="just"/>
            <a:r>
              <a:rPr lang="es-ES" sz="2000" dirty="0">
                <a:latin typeface="Söhne Mono"/>
              </a:rPr>
              <a:t>Se abre la conexión a la base de datos, por medio del método: Open.</a:t>
            </a:r>
            <a:endParaRPr lang="es-PE" sz="2000" dirty="0">
              <a:latin typeface="Söhne Mono"/>
            </a:endParaRPr>
          </a:p>
        </p:txBody>
      </p:sp>
    </p:spTree>
    <p:extLst>
      <p:ext uri="{BB962C8B-B14F-4D97-AF65-F5344CB8AC3E}">
        <p14:creationId xmlns:p14="http://schemas.microsoft.com/office/powerpoint/2010/main" val="2383391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2B0B86F-1945-39D9-6E36-03FFBB86003F}"/>
              </a:ext>
            </a:extLst>
          </p:cNvPr>
          <p:cNvPicPr>
            <a:picLocks noChangeAspect="1"/>
          </p:cNvPicPr>
          <p:nvPr/>
        </p:nvPicPr>
        <p:blipFill>
          <a:blip r:embed="rId2"/>
          <a:stretch>
            <a:fillRect/>
          </a:stretch>
        </p:blipFill>
        <p:spPr>
          <a:xfrm>
            <a:off x="620642" y="111650"/>
            <a:ext cx="8821963" cy="6634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DAEF11AA-1339-4911-6A9D-D669CE2E3B58}"/>
              </a:ext>
            </a:extLst>
          </p:cNvPr>
          <p:cNvSpPr txBox="1"/>
          <p:nvPr/>
        </p:nvSpPr>
        <p:spPr>
          <a:xfrm>
            <a:off x="7210425" y="1713151"/>
            <a:ext cx="4875283"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000" dirty="0">
                <a:latin typeface="Söhne Mono"/>
              </a:rPr>
              <a:t>Se crea una variable consulta de tipo string, la cual contienen una  Consulta SQL, que contiene información detallada sobre productos y pedidos, incluyendo el nombre del producto, la categoría, el proveedor, el ID del pedido, la cantidad y el precio unitario del producto en cada detalle de pedido. </a:t>
            </a:r>
            <a:endParaRPr lang="es-PE" sz="2000" dirty="0">
              <a:latin typeface="Söhne Mono"/>
            </a:endParaRPr>
          </a:p>
        </p:txBody>
      </p:sp>
    </p:spTree>
    <p:extLst>
      <p:ext uri="{BB962C8B-B14F-4D97-AF65-F5344CB8AC3E}">
        <p14:creationId xmlns:p14="http://schemas.microsoft.com/office/powerpoint/2010/main" val="3286261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D7BAF4-224D-FB12-37AA-8744033D1468}"/>
              </a:ext>
            </a:extLst>
          </p:cNvPr>
          <p:cNvPicPr>
            <a:picLocks noChangeAspect="1"/>
          </p:cNvPicPr>
          <p:nvPr/>
        </p:nvPicPr>
        <p:blipFill>
          <a:blip r:embed="rId2"/>
          <a:stretch>
            <a:fillRect/>
          </a:stretch>
        </p:blipFill>
        <p:spPr>
          <a:xfrm>
            <a:off x="1819115" y="99430"/>
            <a:ext cx="8680766" cy="66347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34D457FB-02F0-2CD7-533D-17B0D4F2D515}"/>
              </a:ext>
            </a:extLst>
          </p:cNvPr>
          <p:cNvSpPr txBox="1"/>
          <p:nvPr/>
        </p:nvSpPr>
        <p:spPr>
          <a:xfrm>
            <a:off x="4461031" y="5892284"/>
            <a:ext cx="5635469" cy="646331"/>
          </a:xfrm>
          <a:prstGeom prst="rect">
            <a:avLst/>
          </a:prstGeom>
          <a:noFill/>
        </p:spPr>
        <p:txBody>
          <a:bodyPr wrap="square">
            <a:spAutoFit/>
          </a:bodyPr>
          <a:lstStyle/>
          <a:p>
            <a:pPr algn="ctr"/>
            <a:r>
              <a:rPr lang="es-ES" b="0" i="0" dirty="0">
                <a:effectLst/>
                <a:latin typeface="Söhne Mono"/>
              </a:rPr>
              <a:t>Crea un objeto adapter de tipo SqlDataAdapter, que tiene como parámetro la consulta SQL y </a:t>
            </a:r>
            <a:r>
              <a:rPr lang="es-ES" dirty="0">
                <a:latin typeface="Söhne Mono"/>
              </a:rPr>
              <a:t>connection.</a:t>
            </a:r>
            <a:endParaRPr lang="es-PE" dirty="0"/>
          </a:p>
        </p:txBody>
      </p:sp>
    </p:spTree>
    <p:extLst>
      <p:ext uri="{BB962C8B-B14F-4D97-AF65-F5344CB8AC3E}">
        <p14:creationId xmlns:p14="http://schemas.microsoft.com/office/powerpoint/2010/main" val="404341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EC1C1A-A2D4-D527-6CCC-04233A429B1B}"/>
              </a:ext>
            </a:extLst>
          </p:cNvPr>
          <p:cNvPicPr>
            <a:picLocks noChangeAspect="1"/>
          </p:cNvPicPr>
          <p:nvPr/>
        </p:nvPicPr>
        <p:blipFill>
          <a:blip r:embed="rId2"/>
          <a:stretch>
            <a:fillRect/>
          </a:stretch>
        </p:blipFill>
        <p:spPr>
          <a:xfrm>
            <a:off x="2271772" y="90958"/>
            <a:ext cx="7900928" cy="6637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7B2B346C-B0F9-5C5C-CAB8-22730E2063DC}"/>
              </a:ext>
            </a:extLst>
          </p:cNvPr>
          <p:cNvSpPr txBox="1"/>
          <p:nvPr/>
        </p:nvSpPr>
        <p:spPr>
          <a:xfrm>
            <a:off x="4476750" y="5920859"/>
            <a:ext cx="3590925" cy="646331"/>
          </a:xfrm>
          <a:prstGeom prst="rect">
            <a:avLst/>
          </a:prstGeom>
          <a:noFill/>
        </p:spPr>
        <p:txBody>
          <a:bodyPr wrap="square">
            <a:spAutoFit/>
          </a:bodyPr>
          <a:lstStyle/>
          <a:p>
            <a:pPr algn="ctr"/>
            <a:r>
              <a:rPr lang="es-ES" b="0" i="0" dirty="0">
                <a:effectLst/>
                <a:latin typeface="Söhne Mono"/>
              </a:rPr>
              <a:t>Crear un objeto: dsconsulta de tipo DataSet, para almacenar los datos</a:t>
            </a:r>
            <a:endParaRPr lang="es-PE" dirty="0"/>
          </a:p>
        </p:txBody>
      </p:sp>
    </p:spTree>
    <p:extLst>
      <p:ext uri="{BB962C8B-B14F-4D97-AF65-F5344CB8AC3E}">
        <p14:creationId xmlns:p14="http://schemas.microsoft.com/office/powerpoint/2010/main" val="55278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9E823BD-6CD1-EF8E-3920-EC87DF1CBE93}"/>
              </a:ext>
            </a:extLst>
          </p:cNvPr>
          <p:cNvPicPr>
            <a:picLocks noChangeAspect="1"/>
          </p:cNvPicPr>
          <p:nvPr/>
        </p:nvPicPr>
        <p:blipFill>
          <a:blip r:embed="rId2"/>
          <a:stretch>
            <a:fillRect/>
          </a:stretch>
        </p:blipFill>
        <p:spPr>
          <a:xfrm>
            <a:off x="999907" y="114300"/>
            <a:ext cx="8765961" cy="662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E4ECDF2A-C50C-D14E-78F4-6315501C9478}"/>
              </a:ext>
            </a:extLst>
          </p:cNvPr>
          <p:cNvSpPr txBox="1"/>
          <p:nvPr/>
        </p:nvSpPr>
        <p:spPr>
          <a:xfrm>
            <a:off x="7248525" y="5735419"/>
            <a:ext cx="393404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b="0" i="0" dirty="0">
                <a:effectLst/>
                <a:latin typeface="Söhne Mono"/>
              </a:rPr>
              <a:t>Por medio del método: Fill, Llena al dataTable: consulta01, que se encuentra dentro del objeto: dsconsulta.</a:t>
            </a:r>
            <a:endParaRPr lang="es-PE" dirty="0"/>
          </a:p>
        </p:txBody>
      </p:sp>
    </p:spTree>
    <p:extLst>
      <p:ext uri="{BB962C8B-B14F-4D97-AF65-F5344CB8AC3E}">
        <p14:creationId xmlns:p14="http://schemas.microsoft.com/office/powerpoint/2010/main" val="39315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AAC1715-8D82-E518-D65A-49367B9D5AFD}"/>
              </a:ext>
            </a:extLst>
          </p:cNvPr>
          <p:cNvPicPr>
            <a:picLocks noChangeAspect="1"/>
          </p:cNvPicPr>
          <p:nvPr/>
        </p:nvPicPr>
        <p:blipFill>
          <a:blip r:embed="rId2"/>
          <a:stretch>
            <a:fillRect/>
          </a:stretch>
        </p:blipFill>
        <p:spPr>
          <a:xfrm>
            <a:off x="581078" y="82708"/>
            <a:ext cx="8558106" cy="6597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6E10DCC3-0E1F-154D-2277-DB4DFBE0C5D1}"/>
              </a:ext>
            </a:extLst>
          </p:cNvPr>
          <p:cNvSpPr txBox="1"/>
          <p:nvPr/>
        </p:nvSpPr>
        <p:spPr>
          <a:xfrm>
            <a:off x="8307554" y="5557461"/>
            <a:ext cx="342719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Establece el DataTable(consulta01) del DataSet (dsconsulta), como fuente de datos para el DataGridView: dgvlistado.</a:t>
            </a:r>
            <a:endParaRPr lang="es-PE" dirty="0"/>
          </a:p>
        </p:txBody>
      </p:sp>
    </p:spTree>
    <p:extLst>
      <p:ext uri="{BB962C8B-B14F-4D97-AF65-F5344CB8AC3E}">
        <p14:creationId xmlns:p14="http://schemas.microsoft.com/office/powerpoint/2010/main" val="413077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A9FF1F9-2739-A9B6-9AFE-A5CBB917C2A6}"/>
              </a:ext>
            </a:extLst>
          </p:cNvPr>
          <p:cNvPicPr>
            <a:picLocks noChangeAspect="1"/>
          </p:cNvPicPr>
          <p:nvPr/>
        </p:nvPicPr>
        <p:blipFill>
          <a:blip r:embed="rId2"/>
          <a:stretch>
            <a:fillRect/>
          </a:stretch>
        </p:blipFill>
        <p:spPr>
          <a:xfrm>
            <a:off x="2681347" y="106963"/>
            <a:ext cx="7862828" cy="6605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BD7711C1-06E0-C9C8-1401-573672F431FB}"/>
              </a:ext>
            </a:extLst>
          </p:cNvPr>
          <p:cNvSpPr txBox="1"/>
          <p:nvPr/>
        </p:nvSpPr>
        <p:spPr>
          <a:xfrm>
            <a:off x="4876799" y="6306427"/>
            <a:ext cx="4933951" cy="369332"/>
          </a:xfrm>
          <a:prstGeom prst="rect">
            <a:avLst/>
          </a:prstGeom>
          <a:noFill/>
        </p:spPr>
        <p:txBody>
          <a:bodyPr wrap="square">
            <a:spAutoFit/>
          </a:bodyPr>
          <a:lstStyle/>
          <a:p>
            <a:pPr algn="ctr"/>
            <a:r>
              <a:rPr lang="es-ES" dirty="0"/>
              <a:t>Se cierra la conexión, por medio del método: Close</a:t>
            </a:r>
            <a:endParaRPr lang="es-PE" dirty="0"/>
          </a:p>
        </p:txBody>
      </p:sp>
    </p:spTree>
    <p:extLst>
      <p:ext uri="{BB962C8B-B14F-4D97-AF65-F5344CB8AC3E}">
        <p14:creationId xmlns:p14="http://schemas.microsoft.com/office/powerpoint/2010/main" val="1970527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78043-0F5A-52D4-6FD0-3B75B9C788CE}"/>
              </a:ext>
            </a:extLst>
          </p:cNvPr>
          <p:cNvPicPr>
            <a:picLocks noChangeAspect="1"/>
          </p:cNvPicPr>
          <p:nvPr/>
        </p:nvPicPr>
        <p:blipFill>
          <a:blip r:embed="rId2"/>
          <a:stretch>
            <a:fillRect/>
          </a:stretch>
        </p:blipFill>
        <p:spPr>
          <a:xfrm>
            <a:off x="142875" y="447675"/>
            <a:ext cx="11906250" cy="596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50B90F41-F3A6-EA52-7B9F-EC19D99D1029}"/>
              </a:ext>
            </a:extLst>
          </p:cNvPr>
          <p:cNvSpPr txBox="1"/>
          <p:nvPr/>
        </p:nvSpPr>
        <p:spPr>
          <a:xfrm>
            <a:off x="4159095" y="3915828"/>
            <a:ext cx="51135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Inicia un bloque try catch para manejar excepciones</a:t>
            </a:r>
            <a:endParaRPr lang="es-PE" dirty="0">
              <a:latin typeface="Söhne Mono"/>
            </a:endParaRPr>
          </a:p>
        </p:txBody>
      </p:sp>
      <p:sp>
        <p:nvSpPr>
          <p:cNvPr id="5" name="CuadroTexto 4">
            <a:extLst>
              <a:ext uri="{FF2B5EF4-FFF2-40B4-BE49-F238E27FC236}">
                <a16:creationId xmlns:a16="http://schemas.microsoft.com/office/drawing/2014/main" id="{29BCDA81-C555-E5BC-ECA7-177D2C3AB924}"/>
              </a:ext>
            </a:extLst>
          </p:cNvPr>
          <p:cNvSpPr txBox="1"/>
          <p:nvPr/>
        </p:nvSpPr>
        <p:spPr>
          <a:xfrm>
            <a:off x="7534642" y="5292309"/>
            <a:ext cx="407189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Captura cualquier excepción que ocurra</a:t>
            </a:r>
            <a:endParaRPr lang="es-PE" dirty="0">
              <a:latin typeface="Söhne Mono"/>
            </a:endParaRPr>
          </a:p>
        </p:txBody>
      </p:sp>
      <p:sp>
        <p:nvSpPr>
          <p:cNvPr id="6" name="CuadroTexto 5">
            <a:extLst>
              <a:ext uri="{FF2B5EF4-FFF2-40B4-BE49-F238E27FC236}">
                <a16:creationId xmlns:a16="http://schemas.microsoft.com/office/drawing/2014/main" id="{5097E999-640A-8D91-1FE3-2C08B8C9700A}"/>
              </a:ext>
            </a:extLst>
          </p:cNvPr>
          <p:cNvSpPr txBox="1"/>
          <p:nvPr/>
        </p:nvSpPr>
        <p:spPr>
          <a:xfrm>
            <a:off x="4706645" y="2796709"/>
            <a:ext cx="344601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En el evento: Load del formulario</a:t>
            </a:r>
            <a:endParaRPr lang="es-PE" dirty="0">
              <a:latin typeface="Söhne Mono"/>
            </a:endParaRPr>
          </a:p>
        </p:txBody>
      </p:sp>
    </p:spTree>
    <p:extLst>
      <p:ext uri="{BB962C8B-B14F-4D97-AF65-F5344CB8AC3E}">
        <p14:creationId xmlns:p14="http://schemas.microsoft.com/office/powerpoint/2010/main" val="105420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B5AF612-9600-8BC3-8872-02C7F9A558D8}"/>
              </a:ext>
            </a:extLst>
          </p:cNvPr>
          <p:cNvSpPr txBox="1"/>
          <p:nvPr/>
        </p:nvSpPr>
        <p:spPr>
          <a:xfrm>
            <a:off x="177553" y="140862"/>
            <a:ext cx="4211922" cy="369332"/>
          </a:xfrm>
          <a:prstGeom prst="rect">
            <a:avLst/>
          </a:prstGeom>
          <a:noFill/>
        </p:spPr>
        <p:txBody>
          <a:bodyPr wrap="none" rtlCol="0">
            <a:spAutoFit/>
          </a:bodyPr>
          <a:lstStyle/>
          <a:p>
            <a:pPr marL="285750" indent="-285750">
              <a:buFont typeface="Wingdings" panose="05000000000000000000" pitchFamily="2" charset="2"/>
              <a:buChar char="ü"/>
            </a:pPr>
            <a:r>
              <a:rPr lang="es-PE" dirty="0"/>
              <a:t>Abrir el programa: Microsoft SQL Server</a:t>
            </a:r>
          </a:p>
        </p:txBody>
      </p:sp>
      <p:pic>
        <p:nvPicPr>
          <p:cNvPr id="9" name="Imagen 8">
            <a:extLst>
              <a:ext uri="{FF2B5EF4-FFF2-40B4-BE49-F238E27FC236}">
                <a16:creationId xmlns:a16="http://schemas.microsoft.com/office/drawing/2014/main" id="{3D159046-28D7-6EFB-F703-9E90D991EA34}"/>
              </a:ext>
            </a:extLst>
          </p:cNvPr>
          <p:cNvPicPr>
            <a:picLocks noChangeAspect="1"/>
          </p:cNvPicPr>
          <p:nvPr/>
        </p:nvPicPr>
        <p:blipFill>
          <a:blip r:embed="rId2"/>
          <a:stretch>
            <a:fillRect/>
          </a:stretch>
        </p:blipFill>
        <p:spPr>
          <a:xfrm>
            <a:off x="333966" y="601935"/>
            <a:ext cx="11647111" cy="6115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380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39E7EA-0A22-8B8E-A045-9CB3B23C753E}"/>
              </a:ext>
            </a:extLst>
          </p:cNvPr>
          <p:cNvPicPr>
            <a:picLocks noChangeAspect="1"/>
          </p:cNvPicPr>
          <p:nvPr/>
        </p:nvPicPr>
        <p:blipFill>
          <a:blip r:embed="rId2"/>
          <a:stretch>
            <a:fillRect/>
          </a:stretch>
        </p:blipFill>
        <p:spPr>
          <a:xfrm>
            <a:off x="114300" y="676275"/>
            <a:ext cx="11925300" cy="5581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45F64F8-96AE-0AD1-FF13-FD66E72DA212}"/>
              </a:ext>
            </a:extLst>
          </p:cNvPr>
          <p:cNvSpPr txBox="1"/>
          <p:nvPr/>
        </p:nvSpPr>
        <p:spPr>
          <a:xfrm>
            <a:off x="7276544" y="4437083"/>
            <a:ext cx="3448605" cy="646331"/>
          </a:xfrm>
          <a:prstGeom prst="rect">
            <a:avLst/>
          </a:prstGeom>
          <a:noFill/>
        </p:spPr>
        <p:txBody>
          <a:bodyPr wrap="square">
            <a:spAutoFit/>
          </a:bodyPr>
          <a:lstStyle/>
          <a:p>
            <a:pPr algn="ctr"/>
            <a:r>
              <a:rPr lang="es-ES" b="0" i="0" dirty="0">
                <a:effectLst/>
                <a:latin typeface="Söhne Mono"/>
              </a:rPr>
              <a:t>Llama al método: Cargar_Consulta, para cargar los datos.</a:t>
            </a:r>
            <a:endParaRPr lang="es-PE" dirty="0"/>
          </a:p>
        </p:txBody>
      </p:sp>
    </p:spTree>
    <p:extLst>
      <p:ext uri="{BB962C8B-B14F-4D97-AF65-F5344CB8AC3E}">
        <p14:creationId xmlns:p14="http://schemas.microsoft.com/office/powerpoint/2010/main" val="3023124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234DAA-E79E-A952-DB9F-5864AA2B8E67}"/>
              </a:ext>
            </a:extLst>
          </p:cNvPr>
          <p:cNvPicPr>
            <a:picLocks noChangeAspect="1"/>
          </p:cNvPicPr>
          <p:nvPr/>
        </p:nvPicPr>
        <p:blipFill>
          <a:blip r:embed="rId2"/>
          <a:stretch>
            <a:fillRect/>
          </a:stretch>
        </p:blipFill>
        <p:spPr>
          <a:xfrm>
            <a:off x="123825" y="76199"/>
            <a:ext cx="11906250" cy="661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F49CE4CD-5033-B985-7A94-EBC94ED468E5}"/>
              </a:ext>
            </a:extLst>
          </p:cNvPr>
          <p:cNvSpPr txBox="1"/>
          <p:nvPr/>
        </p:nvSpPr>
        <p:spPr>
          <a:xfrm>
            <a:off x="4743451" y="6191935"/>
            <a:ext cx="5219700" cy="369332"/>
          </a:xfrm>
          <a:prstGeom prst="rect">
            <a:avLst/>
          </a:prstGeom>
          <a:noFill/>
        </p:spPr>
        <p:txBody>
          <a:bodyPr wrap="square">
            <a:spAutoFit/>
          </a:bodyPr>
          <a:lstStyle/>
          <a:p>
            <a:pPr algn="ctr"/>
            <a:r>
              <a:rPr lang="es-ES" b="0" i="0" dirty="0">
                <a:effectLst/>
                <a:latin typeface="Söhne Mono"/>
              </a:rPr>
              <a:t>Muestra un mensaje de error si ocurre una excepción</a:t>
            </a:r>
            <a:endParaRPr lang="es-PE" dirty="0"/>
          </a:p>
        </p:txBody>
      </p:sp>
    </p:spTree>
    <p:extLst>
      <p:ext uri="{BB962C8B-B14F-4D97-AF65-F5344CB8AC3E}">
        <p14:creationId xmlns:p14="http://schemas.microsoft.com/office/powerpoint/2010/main" val="300353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714BD6-2B8B-A9E5-AA0B-75610C289C93}"/>
              </a:ext>
            </a:extLst>
          </p:cNvPr>
          <p:cNvPicPr>
            <a:picLocks noChangeAspect="1"/>
          </p:cNvPicPr>
          <p:nvPr/>
        </p:nvPicPr>
        <p:blipFill>
          <a:blip r:embed="rId2"/>
          <a:stretch>
            <a:fillRect/>
          </a:stretch>
        </p:blipFill>
        <p:spPr>
          <a:xfrm>
            <a:off x="82071" y="73243"/>
            <a:ext cx="128587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F6196B9D-6E20-0308-D14B-657D1189974C}"/>
              </a:ext>
            </a:extLst>
          </p:cNvPr>
          <p:cNvSpPr txBox="1"/>
          <p:nvPr/>
        </p:nvSpPr>
        <p:spPr>
          <a:xfrm>
            <a:off x="1484789" y="116530"/>
            <a:ext cx="2501284" cy="369332"/>
          </a:xfrm>
          <a:prstGeom prst="rect">
            <a:avLst/>
          </a:prstGeom>
          <a:noFill/>
        </p:spPr>
        <p:txBody>
          <a:bodyPr wrap="square">
            <a:spAutoFit/>
          </a:bodyPr>
          <a:lstStyle/>
          <a:p>
            <a:pPr algn="ctr"/>
            <a:r>
              <a:rPr lang="es-ES" dirty="0">
                <a:latin typeface="Söhne Mono"/>
              </a:rPr>
              <a:t>Código del botón: SALIR</a:t>
            </a:r>
            <a:endParaRPr lang="es-PE" dirty="0">
              <a:latin typeface="Söhne Mono"/>
            </a:endParaRPr>
          </a:p>
        </p:txBody>
      </p:sp>
      <p:pic>
        <p:nvPicPr>
          <p:cNvPr id="5" name="Imagen 4">
            <a:extLst>
              <a:ext uri="{FF2B5EF4-FFF2-40B4-BE49-F238E27FC236}">
                <a16:creationId xmlns:a16="http://schemas.microsoft.com/office/drawing/2014/main" id="{272A1639-A99C-C9D7-4BB3-7DF566E7CB97}"/>
              </a:ext>
            </a:extLst>
          </p:cNvPr>
          <p:cNvPicPr>
            <a:picLocks noChangeAspect="1"/>
          </p:cNvPicPr>
          <p:nvPr/>
        </p:nvPicPr>
        <p:blipFill>
          <a:blip r:embed="rId3"/>
          <a:stretch>
            <a:fillRect/>
          </a:stretch>
        </p:blipFill>
        <p:spPr>
          <a:xfrm>
            <a:off x="209550" y="1314450"/>
            <a:ext cx="11801475" cy="392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4548030D-98F6-AAD4-424A-9DCDDF8E3571}"/>
              </a:ext>
            </a:extLst>
          </p:cNvPr>
          <p:cNvSpPr txBox="1"/>
          <p:nvPr/>
        </p:nvSpPr>
        <p:spPr>
          <a:xfrm>
            <a:off x="6692190" y="3505673"/>
            <a:ext cx="2331129" cy="369332"/>
          </a:xfrm>
          <a:prstGeom prst="rect">
            <a:avLst/>
          </a:prstGeom>
          <a:noFill/>
        </p:spPr>
        <p:txBody>
          <a:bodyPr wrap="square">
            <a:spAutoFit/>
          </a:bodyPr>
          <a:lstStyle/>
          <a:p>
            <a:pPr algn="ctr"/>
            <a:r>
              <a:rPr lang="es-ES" dirty="0">
                <a:latin typeface="Söhne Mono"/>
              </a:rPr>
              <a:t>Se cierra la aplicación</a:t>
            </a:r>
            <a:endParaRPr lang="es-PE" dirty="0">
              <a:latin typeface="Söhne Mono"/>
            </a:endParaRPr>
          </a:p>
        </p:txBody>
      </p:sp>
      <p:sp>
        <p:nvSpPr>
          <p:cNvPr id="7" name="CuadroTexto 6">
            <a:extLst>
              <a:ext uri="{FF2B5EF4-FFF2-40B4-BE49-F238E27FC236}">
                <a16:creationId xmlns:a16="http://schemas.microsoft.com/office/drawing/2014/main" id="{4CFB1775-2078-EE5A-D124-FA1C93EF2404}"/>
              </a:ext>
            </a:extLst>
          </p:cNvPr>
          <p:cNvSpPr txBox="1"/>
          <p:nvPr/>
        </p:nvSpPr>
        <p:spPr>
          <a:xfrm>
            <a:off x="4991100" y="6157597"/>
            <a:ext cx="3194113" cy="523220"/>
          </a:xfrm>
          <a:prstGeom prst="rect">
            <a:avLst/>
          </a:prstGeom>
          <a:noFill/>
        </p:spPr>
        <p:txBody>
          <a:bodyPr wrap="square">
            <a:spAutoFit/>
          </a:bodyPr>
          <a:lstStyle/>
          <a:p>
            <a:pPr algn="ctr"/>
            <a:r>
              <a:rPr lang="es-ES" sz="2800" dirty="0">
                <a:latin typeface="Söhne Mono"/>
              </a:rPr>
              <a:t>Grabar el proyecto</a:t>
            </a:r>
            <a:endParaRPr lang="es-PE" sz="2800" dirty="0">
              <a:latin typeface="Söhne Mono"/>
            </a:endParaRPr>
          </a:p>
        </p:txBody>
      </p:sp>
    </p:spTree>
    <p:extLst>
      <p:ext uri="{BB962C8B-B14F-4D97-AF65-F5344CB8AC3E}">
        <p14:creationId xmlns:p14="http://schemas.microsoft.com/office/powerpoint/2010/main" val="2454207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303F3DD-700C-C946-3477-873B25102A41}"/>
              </a:ext>
            </a:extLst>
          </p:cNvPr>
          <p:cNvPicPr>
            <a:picLocks noChangeAspect="1"/>
          </p:cNvPicPr>
          <p:nvPr/>
        </p:nvPicPr>
        <p:blipFill>
          <a:blip r:embed="rId2"/>
          <a:stretch>
            <a:fillRect/>
          </a:stretch>
        </p:blipFill>
        <p:spPr>
          <a:xfrm>
            <a:off x="1003407" y="73749"/>
            <a:ext cx="1791553" cy="876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590AED95-E7B9-89BD-E320-B4486886BEFB}"/>
              </a:ext>
            </a:extLst>
          </p:cNvPr>
          <p:cNvSpPr txBox="1"/>
          <p:nvPr/>
        </p:nvSpPr>
        <p:spPr>
          <a:xfrm>
            <a:off x="2576931" y="458561"/>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Clic en el botón: Iniciar</a:t>
            </a:r>
            <a:endParaRPr lang="es-PE" dirty="0">
              <a:latin typeface="Söhne Mono"/>
            </a:endParaRPr>
          </a:p>
        </p:txBody>
      </p:sp>
      <p:pic>
        <p:nvPicPr>
          <p:cNvPr id="5" name="Imagen 4">
            <a:extLst>
              <a:ext uri="{FF2B5EF4-FFF2-40B4-BE49-F238E27FC236}">
                <a16:creationId xmlns:a16="http://schemas.microsoft.com/office/drawing/2014/main" id="{22796451-7354-E484-37FE-E6E2273E4BE9}"/>
              </a:ext>
            </a:extLst>
          </p:cNvPr>
          <p:cNvPicPr>
            <a:picLocks noChangeAspect="1"/>
          </p:cNvPicPr>
          <p:nvPr/>
        </p:nvPicPr>
        <p:blipFill>
          <a:blip r:embed="rId3"/>
          <a:stretch>
            <a:fillRect/>
          </a:stretch>
        </p:blipFill>
        <p:spPr>
          <a:xfrm>
            <a:off x="5020911" y="64224"/>
            <a:ext cx="5542476" cy="669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192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3B90FE5-5373-3B3E-9668-CAA787C22417}"/>
              </a:ext>
            </a:extLst>
          </p:cNvPr>
          <p:cNvSpPr txBox="1"/>
          <p:nvPr/>
        </p:nvSpPr>
        <p:spPr>
          <a:xfrm>
            <a:off x="142043" y="168060"/>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01</a:t>
            </a:r>
          </a:p>
        </p:txBody>
      </p:sp>
      <p:sp>
        <p:nvSpPr>
          <p:cNvPr id="5" name="CuadroTexto 4">
            <a:extLst>
              <a:ext uri="{FF2B5EF4-FFF2-40B4-BE49-F238E27FC236}">
                <a16:creationId xmlns:a16="http://schemas.microsoft.com/office/drawing/2014/main" id="{84A2AE14-D352-C32B-64F7-1E76AA02E737}"/>
              </a:ext>
            </a:extLst>
          </p:cNvPr>
          <p:cNvSpPr txBox="1"/>
          <p:nvPr/>
        </p:nvSpPr>
        <p:spPr>
          <a:xfrm>
            <a:off x="321079" y="1447680"/>
            <a:ext cx="11601636"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cuatro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Realizar la conexión con datos desconectados.</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873124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28D954-CE16-EFDA-11DB-8D8D3CFC00AB}"/>
              </a:ext>
            </a:extLst>
          </p:cNvPr>
          <p:cNvSpPr txBox="1"/>
          <p:nvPr/>
        </p:nvSpPr>
        <p:spPr>
          <a:xfrm>
            <a:off x="142043" y="168060"/>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02</a:t>
            </a:r>
          </a:p>
        </p:txBody>
      </p:sp>
      <p:sp>
        <p:nvSpPr>
          <p:cNvPr id="3" name="CuadroTexto 2">
            <a:extLst>
              <a:ext uri="{FF2B5EF4-FFF2-40B4-BE49-F238E27FC236}">
                <a16:creationId xmlns:a16="http://schemas.microsoft.com/office/drawing/2014/main" id="{334C7AD1-ADD2-E4E5-B506-2DEDE3F40161}"/>
              </a:ext>
            </a:extLst>
          </p:cNvPr>
          <p:cNvSpPr txBox="1"/>
          <p:nvPr/>
        </p:nvSpPr>
        <p:spPr>
          <a:xfrm>
            <a:off x="321079" y="1447680"/>
            <a:ext cx="11601636"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dos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Realizar la conexión con datos desconectados.</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2929968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6837A4B-62DC-7397-098D-6CAA6BB965F6}"/>
              </a:ext>
            </a:extLst>
          </p:cNvPr>
          <p:cNvSpPr txBox="1"/>
          <p:nvPr/>
        </p:nvSpPr>
        <p:spPr>
          <a:xfrm>
            <a:off x="142043" y="168060"/>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03</a:t>
            </a:r>
          </a:p>
        </p:txBody>
      </p:sp>
      <p:sp>
        <p:nvSpPr>
          <p:cNvPr id="3" name="CuadroTexto 2">
            <a:extLst>
              <a:ext uri="{FF2B5EF4-FFF2-40B4-BE49-F238E27FC236}">
                <a16:creationId xmlns:a16="http://schemas.microsoft.com/office/drawing/2014/main" id="{043474A7-D799-0538-6F3F-2703954523C7}"/>
              </a:ext>
            </a:extLst>
          </p:cNvPr>
          <p:cNvSpPr txBox="1"/>
          <p:nvPr/>
        </p:nvSpPr>
        <p:spPr>
          <a:xfrm>
            <a:off x="321079" y="1447680"/>
            <a:ext cx="11601636" cy="416146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3600" dirty="0"/>
              <a:t>Con la base de datos: Northwind.</a:t>
            </a:r>
          </a:p>
          <a:p>
            <a:pPr marL="571500" indent="-571500">
              <a:lnSpc>
                <a:spcPct val="150000"/>
              </a:lnSpc>
              <a:buFont typeface="Wingdings" panose="05000000000000000000" pitchFamily="2" charset="2"/>
              <a:buChar char="q"/>
            </a:pPr>
            <a:r>
              <a:rPr lang="es-PE" sz="3600" dirty="0"/>
              <a:t>Crear una consulta con tres tablas relacionadas.</a:t>
            </a:r>
          </a:p>
          <a:p>
            <a:pPr marL="571500" indent="-571500">
              <a:lnSpc>
                <a:spcPct val="150000"/>
              </a:lnSpc>
              <a:buFont typeface="Wingdings" panose="05000000000000000000" pitchFamily="2" charset="2"/>
              <a:buChar char="q"/>
            </a:pPr>
            <a:r>
              <a:rPr lang="es-PE" sz="3600" dirty="0"/>
              <a:t>Mostrar los datos de la consulta hacia un DataGridView.</a:t>
            </a:r>
          </a:p>
          <a:p>
            <a:pPr marL="571500" indent="-571500">
              <a:lnSpc>
                <a:spcPct val="150000"/>
              </a:lnSpc>
              <a:buFont typeface="Wingdings" panose="05000000000000000000" pitchFamily="2" charset="2"/>
              <a:buChar char="q"/>
            </a:pPr>
            <a:r>
              <a:rPr lang="es-PE" sz="3600" dirty="0"/>
              <a:t>Realizar la conexión con datos desconectados.</a:t>
            </a:r>
          </a:p>
          <a:p>
            <a:pPr marL="571500" indent="-571500">
              <a:lnSpc>
                <a:spcPct val="150000"/>
              </a:lnSpc>
              <a:buFont typeface="Wingdings" panose="05000000000000000000" pitchFamily="2" charset="2"/>
              <a:buChar char="q"/>
            </a:pPr>
            <a:r>
              <a:rPr lang="es-PE" sz="3600" dirty="0"/>
              <a:t>Se tiene que utilizar la autenticación de SQL Server.</a:t>
            </a:r>
          </a:p>
        </p:txBody>
      </p:sp>
    </p:spTree>
    <p:extLst>
      <p:ext uri="{BB962C8B-B14F-4D97-AF65-F5344CB8AC3E}">
        <p14:creationId xmlns:p14="http://schemas.microsoft.com/office/powerpoint/2010/main" val="271840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CFA0245-5CFD-4850-8DFA-7DA05F46821D}"/>
              </a:ext>
            </a:extLst>
          </p:cNvPr>
          <p:cNvPicPr>
            <a:picLocks noChangeAspect="1"/>
          </p:cNvPicPr>
          <p:nvPr/>
        </p:nvPicPr>
        <p:blipFill>
          <a:blip r:embed="rId2"/>
          <a:stretch>
            <a:fillRect/>
          </a:stretch>
        </p:blipFill>
        <p:spPr>
          <a:xfrm>
            <a:off x="1309733" y="132700"/>
            <a:ext cx="9920495" cy="6543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18CF435-78AB-7A64-D4E7-7F61D4187C6D}"/>
              </a:ext>
            </a:extLst>
          </p:cNvPr>
          <p:cNvSpPr txBox="1"/>
          <p:nvPr/>
        </p:nvSpPr>
        <p:spPr>
          <a:xfrm>
            <a:off x="5508729" y="2945574"/>
            <a:ext cx="41856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Nombre del servidor: (local) o . (punto)</a:t>
            </a:r>
          </a:p>
        </p:txBody>
      </p:sp>
      <p:sp>
        <p:nvSpPr>
          <p:cNvPr id="5" name="CuadroTexto 4">
            <a:extLst>
              <a:ext uri="{FF2B5EF4-FFF2-40B4-BE49-F238E27FC236}">
                <a16:creationId xmlns:a16="http://schemas.microsoft.com/office/drawing/2014/main" id="{8A76B5E7-17A8-1464-1CBE-50330F0E5A0F}"/>
              </a:ext>
            </a:extLst>
          </p:cNvPr>
          <p:cNvSpPr txBox="1"/>
          <p:nvPr/>
        </p:nvSpPr>
        <p:spPr>
          <a:xfrm>
            <a:off x="4835505" y="4482889"/>
            <a:ext cx="44239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Seleccionar la autenticación de SQL Server</a:t>
            </a:r>
          </a:p>
        </p:txBody>
      </p:sp>
    </p:spTree>
    <p:extLst>
      <p:ext uri="{BB962C8B-B14F-4D97-AF65-F5344CB8AC3E}">
        <p14:creationId xmlns:p14="http://schemas.microsoft.com/office/powerpoint/2010/main" val="19388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4A0B9A-8D73-7634-16B8-E1BC964A44D4}"/>
              </a:ext>
            </a:extLst>
          </p:cNvPr>
          <p:cNvPicPr>
            <a:picLocks noChangeAspect="1"/>
          </p:cNvPicPr>
          <p:nvPr/>
        </p:nvPicPr>
        <p:blipFill>
          <a:blip r:embed="rId2"/>
          <a:stretch>
            <a:fillRect/>
          </a:stretch>
        </p:blipFill>
        <p:spPr>
          <a:xfrm>
            <a:off x="1258641" y="136402"/>
            <a:ext cx="9944979" cy="6567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7F5E44B-C01C-406C-C295-FC6EC6FB262B}"/>
              </a:ext>
            </a:extLst>
          </p:cNvPr>
          <p:cNvSpPr txBox="1"/>
          <p:nvPr/>
        </p:nvSpPr>
        <p:spPr>
          <a:xfrm>
            <a:off x="5490970" y="3993138"/>
            <a:ext cx="48337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En Login, digitar: sa (Sistema Administrativo)</a:t>
            </a:r>
          </a:p>
        </p:txBody>
      </p:sp>
      <p:sp>
        <p:nvSpPr>
          <p:cNvPr id="5" name="CuadroTexto 4">
            <a:extLst>
              <a:ext uri="{FF2B5EF4-FFF2-40B4-BE49-F238E27FC236}">
                <a16:creationId xmlns:a16="http://schemas.microsoft.com/office/drawing/2014/main" id="{7143D834-7648-F858-F08F-541E785CE27A}"/>
              </a:ext>
            </a:extLst>
          </p:cNvPr>
          <p:cNvSpPr txBox="1"/>
          <p:nvPr/>
        </p:nvSpPr>
        <p:spPr>
          <a:xfrm>
            <a:off x="5572349" y="4509522"/>
            <a:ext cx="29147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Digitar la contraseña: 123</a:t>
            </a:r>
          </a:p>
        </p:txBody>
      </p:sp>
      <p:sp>
        <p:nvSpPr>
          <p:cNvPr id="6" name="CuadroTexto 5">
            <a:extLst>
              <a:ext uri="{FF2B5EF4-FFF2-40B4-BE49-F238E27FC236}">
                <a16:creationId xmlns:a16="http://schemas.microsoft.com/office/drawing/2014/main" id="{61EC61E4-C51C-D395-5BD0-67669EB2DDB6}"/>
              </a:ext>
            </a:extLst>
          </p:cNvPr>
          <p:cNvSpPr txBox="1"/>
          <p:nvPr/>
        </p:nvSpPr>
        <p:spPr>
          <a:xfrm>
            <a:off x="1756432" y="5568785"/>
            <a:ext cx="39252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Clic en el botón: Connect (Conectar)</a:t>
            </a:r>
          </a:p>
        </p:txBody>
      </p:sp>
    </p:spTree>
    <p:extLst>
      <p:ext uri="{BB962C8B-B14F-4D97-AF65-F5344CB8AC3E}">
        <p14:creationId xmlns:p14="http://schemas.microsoft.com/office/powerpoint/2010/main" val="304734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6947902-D4AC-0AEF-F579-97E5E4AAB56B}"/>
              </a:ext>
            </a:extLst>
          </p:cNvPr>
          <p:cNvPicPr>
            <a:picLocks noChangeAspect="1"/>
          </p:cNvPicPr>
          <p:nvPr/>
        </p:nvPicPr>
        <p:blipFill>
          <a:blip r:embed="rId2"/>
          <a:stretch>
            <a:fillRect/>
          </a:stretch>
        </p:blipFill>
        <p:spPr>
          <a:xfrm>
            <a:off x="475095" y="71212"/>
            <a:ext cx="3331002"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7C54FD5-0600-D978-6AD0-C374DB39F25C}"/>
              </a:ext>
            </a:extLst>
          </p:cNvPr>
          <p:cNvSpPr txBox="1"/>
          <p:nvPr/>
        </p:nvSpPr>
        <p:spPr>
          <a:xfrm>
            <a:off x="3761707" y="432518"/>
            <a:ext cx="24236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icono: New Query (Nueva Consulta)</a:t>
            </a:r>
          </a:p>
        </p:txBody>
      </p:sp>
      <p:pic>
        <p:nvPicPr>
          <p:cNvPr id="5" name="Imagen 4">
            <a:extLst>
              <a:ext uri="{FF2B5EF4-FFF2-40B4-BE49-F238E27FC236}">
                <a16:creationId xmlns:a16="http://schemas.microsoft.com/office/drawing/2014/main" id="{EBDD656B-7144-180F-1288-7FF45AC7D356}"/>
              </a:ext>
            </a:extLst>
          </p:cNvPr>
          <p:cNvPicPr>
            <a:picLocks noChangeAspect="1"/>
          </p:cNvPicPr>
          <p:nvPr/>
        </p:nvPicPr>
        <p:blipFill>
          <a:blip r:embed="rId3"/>
          <a:stretch>
            <a:fillRect/>
          </a:stretch>
        </p:blipFill>
        <p:spPr>
          <a:xfrm>
            <a:off x="6442231" y="71212"/>
            <a:ext cx="3380033"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69828C8C-9DF6-E826-3645-88374F0F9DE5}"/>
              </a:ext>
            </a:extLst>
          </p:cNvPr>
          <p:cNvSpPr txBox="1"/>
          <p:nvPr/>
        </p:nvSpPr>
        <p:spPr>
          <a:xfrm>
            <a:off x="9859400" y="479936"/>
            <a:ext cx="21291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Activar la base de datos: Northwind</a:t>
            </a:r>
          </a:p>
        </p:txBody>
      </p:sp>
      <p:pic>
        <p:nvPicPr>
          <p:cNvPr id="7" name="Imagen 6">
            <a:extLst>
              <a:ext uri="{FF2B5EF4-FFF2-40B4-BE49-F238E27FC236}">
                <a16:creationId xmlns:a16="http://schemas.microsoft.com/office/drawing/2014/main" id="{E0DEE65B-0143-0613-28FA-5AC43D24714E}"/>
              </a:ext>
            </a:extLst>
          </p:cNvPr>
          <p:cNvPicPr>
            <a:picLocks noChangeAspect="1"/>
          </p:cNvPicPr>
          <p:nvPr/>
        </p:nvPicPr>
        <p:blipFill>
          <a:blip r:embed="rId4"/>
          <a:stretch>
            <a:fillRect/>
          </a:stretch>
        </p:blipFill>
        <p:spPr>
          <a:xfrm>
            <a:off x="1829994" y="1349070"/>
            <a:ext cx="8613916" cy="5428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7E55907F-DAD7-1D86-385E-3C2059E8ECC9}"/>
              </a:ext>
            </a:extLst>
          </p:cNvPr>
          <p:cNvSpPr txBox="1"/>
          <p:nvPr/>
        </p:nvSpPr>
        <p:spPr>
          <a:xfrm>
            <a:off x="8832612" y="2894384"/>
            <a:ext cx="322259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ejecuta la siguiente consulta de las cinco tablas relacionadas</a:t>
            </a:r>
          </a:p>
        </p:txBody>
      </p:sp>
    </p:spTree>
    <p:extLst>
      <p:ext uri="{BB962C8B-B14F-4D97-AF65-F5344CB8AC3E}">
        <p14:creationId xmlns:p14="http://schemas.microsoft.com/office/powerpoint/2010/main" val="32952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F3CAB7-D54C-27D5-E435-AFC85DC09F41}"/>
              </a:ext>
            </a:extLst>
          </p:cNvPr>
          <p:cNvPicPr>
            <a:picLocks noChangeAspect="1"/>
          </p:cNvPicPr>
          <p:nvPr/>
        </p:nvPicPr>
        <p:blipFill>
          <a:blip r:embed="rId2"/>
          <a:stretch>
            <a:fillRect/>
          </a:stretch>
        </p:blipFill>
        <p:spPr>
          <a:xfrm>
            <a:off x="128020" y="86972"/>
            <a:ext cx="11859369" cy="6633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68A981FC-DA05-4D53-394C-B73A3A6E2EE7}"/>
              </a:ext>
            </a:extLst>
          </p:cNvPr>
          <p:cNvSpPr txBox="1"/>
          <p:nvPr/>
        </p:nvSpPr>
        <p:spPr>
          <a:xfrm>
            <a:off x="5157925" y="430611"/>
            <a:ext cx="40837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Grabar el script, hacia la carpeta: Data04</a:t>
            </a:r>
          </a:p>
        </p:txBody>
      </p:sp>
      <p:sp>
        <p:nvSpPr>
          <p:cNvPr id="5" name="CuadroTexto 4">
            <a:extLst>
              <a:ext uri="{FF2B5EF4-FFF2-40B4-BE49-F238E27FC236}">
                <a16:creationId xmlns:a16="http://schemas.microsoft.com/office/drawing/2014/main" id="{B3B6418E-1FD1-0725-1BA3-87625075EE0C}"/>
              </a:ext>
            </a:extLst>
          </p:cNvPr>
          <p:cNvSpPr txBox="1"/>
          <p:nvPr/>
        </p:nvSpPr>
        <p:spPr>
          <a:xfrm>
            <a:off x="223414" y="5199403"/>
            <a:ext cx="39934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 la consulta: scriptconsulta04</a:t>
            </a:r>
          </a:p>
        </p:txBody>
      </p:sp>
      <p:sp>
        <p:nvSpPr>
          <p:cNvPr id="6" name="CuadroTexto 5">
            <a:extLst>
              <a:ext uri="{FF2B5EF4-FFF2-40B4-BE49-F238E27FC236}">
                <a16:creationId xmlns:a16="http://schemas.microsoft.com/office/drawing/2014/main" id="{3384CAA8-B560-AF51-DCD7-0E9AB635482C}"/>
              </a:ext>
            </a:extLst>
          </p:cNvPr>
          <p:cNvSpPr txBox="1"/>
          <p:nvPr/>
        </p:nvSpPr>
        <p:spPr>
          <a:xfrm>
            <a:off x="7723572" y="5937729"/>
            <a:ext cx="3145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Save (Guardar)</a:t>
            </a:r>
          </a:p>
        </p:txBody>
      </p:sp>
    </p:spTree>
    <p:extLst>
      <p:ext uri="{BB962C8B-B14F-4D97-AF65-F5344CB8AC3E}">
        <p14:creationId xmlns:p14="http://schemas.microsoft.com/office/powerpoint/2010/main" val="417279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5C72B7-B381-65FD-9610-436C2841FC1E}"/>
              </a:ext>
            </a:extLst>
          </p:cNvPr>
          <p:cNvSpPr txBox="1"/>
          <p:nvPr/>
        </p:nvSpPr>
        <p:spPr>
          <a:xfrm>
            <a:off x="53263" y="43205"/>
            <a:ext cx="3968319" cy="369332"/>
          </a:xfrm>
          <a:prstGeom prst="rect">
            <a:avLst/>
          </a:prstGeom>
          <a:noFill/>
        </p:spPr>
        <p:txBody>
          <a:bodyPr wrap="square" rtlCol="0">
            <a:spAutoFit/>
          </a:bodyPr>
          <a:lstStyle/>
          <a:p>
            <a:pPr marL="285750" indent="-285750">
              <a:buFont typeface="Wingdings" panose="05000000000000000000" pitchFamily="2" charset="2"/>
              <a:buChar char="ü"/>
            </a:pPr>
            <a:r>
              <a:rPr lang="es-PE" dirty="0"/>
              <a:t>Abrir el programa: Visual Studio 2022 </a:t>
            </a:r>
          </a:p>
        </p:txBody>
      </p:sp>
      <p:pic>
        <p:nvPicPr>
          <p:cNvPr id="4" name="Imagen 3">
            <a:extLst>
              <a:ext uri="{FF2B5EF4-FFF2-40B4-BE49-F238E27FC236}">
                <a16:creationId xmlns:a16="http://schemas.microsoft.com/office/drawing/2014/main" id="{591B029B-6DDF-2820-2081-E106E1AA2A81}"/>
              </a:ext>
            </a:extLst>
          </p:cNvPr>
          <p:cNvPicPr>
            <a:picLocks noChangeAspect="1"/>
          </p:cNvPicPr>
          <p:nvPr/>
        </p:nvPicPr>
        <p:blipFill>
          <a:blip r:embed="rId2"/>
          <a:stretch>
            <a:fillRect/>
          </a:stretch>
        </p:blipFill>
        <p:spPr>
          <a:xfrm>
            <a:off x="743088" y="481426"/>
            <a:ext cx="10993192" cy="6237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123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6FC160-BE5E-FE8F-062D-1ABFBA9A503C}"/>
              </a:ext>
            </a:extLst>
          </p:cNvPr>
          <p:cNvPicPr>
            <a:picLocks noChangeAspect="1"/>
          </p:cNvPicPr>
          <p:nvPr/>
        </p:nvPicPr>
        <p:blipFill>
          <a:blip r:embed="rId2"/>
          <a:stretch>
            <a:fillRect/>
          </a:stretch>
        </p:blipFill>
        <p:spPr>
          <a:xfrm>
            <a:off x="976452" y="117720"/>
            <a:ext cx="10067370" cy="6584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B05D4587-A7F8-B024-C995-7870036338AA}"/>
              </a:ext>
            </a:extLst>
          </p:cNvPr>
          <p:cNvSpPr txBox="1"/>
          <p:nvPr/>
        </p:nvSpPr>
        <p:spPr>
          <a:xfrm>
            <a:off x="6640497" y="5564606"/>
            <a:ext cx="29029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Continuar sin código</a:t>
            </a:r>
          </a:p>
        </p:txBody>
      </p:sp>
    </p:spTree>
    <p:extLst>
      <p:ext uri="{BB962C8B-B14F-4D97-AF65-F5344CB8AC3E}">
        <p14:creationId xmlns:p14="http://schemas.microsoft.com/office/powerpoint/2010/main" val="32220530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5257</TotalTime>
  <Words>874</Words>
  <Application>Microsoft Office PowerPoint</Application>
  <PresentationFormat>Panorámica</PresentationFormat>
  <Paragraphs>105</Paragraphs>
  <Slides>36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Calibri</vt:lpstr>
      <vt:lpstr>Calibri Light</vt:lpstr>
      <vt:lpstr>Söhne</vt:lpstr>
      <vt:lpstr>Söhne Mono</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1219</cp:revision>
  <dcterms:created xsi:type="dcterms:W3CDTF">2019-07-10T17:30:38Z</dcterms:created>
  <dcterms:modified xsi:type="dcterms:W3CDTF">2023-09-01T05:30:20Z</dcterms:modified>
</cp:coreProperties>
</file>