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258" r:id="rId4"/>
    <p:sldId id="370" r:id="rId5"/>
    <p:sldId id="372" r:id="rId6"/>
    <p:sldId id="371" r:id="rId7"/>
    <p:sldId id="260" r:id="rId8"/>
    <p:sldId id="261" r:id="rId9"/>
    <p:sldId id="336" r:id="rId10"/>
    <p:sldId id="337" r:id="rId11"/>
    <p:sldId id="338" r:id="rId12"/>
    <p:sldId id="339" r:id="rId13"/>
    <p:sldId id="340" r:id="rId14"/>
    <p:sldId id="316" r:id="rId15"/>
    <p:sldId id="317" r:id="rId16"/>
    <p:sldId id="318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05414" y="579268"/>
            <a:ext cx="11381172" cy="56994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 CON SENTENCIAS CONDICIONALES</a:t>
            </a:r>
          </a:p>
          <a:p>
            <a:r>
              <a:rPr lang="es-P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MÚLTIPLES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548680"/>
            <a:ext cx="9458726" cy="6056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72635" y="116632"/>
            <a:ext cx="41764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muestra el siguiente cuadro de dialogo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63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96" y="44624"/>
            <a:ext cx="9781768" cy="668465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923923" y="1736318"/>
            <a:ext cx="302433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 las siguientes opciones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861676" y="5582334"/>
            <a:ext cx="15841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Aceptar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42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273092" y="44624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45" y="495341"/>
            <a:ext cx="6490503" cy="6260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82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863752" y="44624"/>
            <a:ext cx="410445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el evento Load del objeto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1" y="476671"/>
            <a:ext cx="6881195" cy="6250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840737" y="2658612"/>
            <a:ext cx="4700233" cy="23762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El método SelectedIndex del objeto cbocat, maneja los índices de los elementos del componente cbocat</a:t>
            </a:r>
          </a:p>
          <a:p>
            <a:pPr algn="just"/>
            <a:endParaRPr lang="es-PE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Si se le asigna el valor 0 al método SelectedIndex, significa que cuando se ejecute el formulario, en el ComboBox se muestre la primera opción, cuyo índice es: 0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4FB2CD-CB0A-A4C5-42D1-C6AE35F7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24" y="542691"/>
            <a:ext cx="1102403" cy="2402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3438A-A02E-D81D-8BCA-4F968CB8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85" y="2667490"/>
            <a:ext cx="1242874" cy="2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0D0EB4-7FE9-AA6B-871C-C6288FBB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84" y="124523"/>
            <a:ext cx="8565577" cy="6635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48E97A78-DAD2-F378-B509-49E4DA54460C}"/>
              </a:ext>
            </a:extLst>
          </p:cNvPr>
          <p:cNvSpPr txBox="1">
            <a:spLocks/>
          </p:cNvSpPr>
          <p:nvPr/>
        </p:nvSpPr>
        <p:spPr>
          <a:xfrm>
            <a:off x="248568" y="71257"/>
            <a:ext cx="3096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un archivo de clase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40A83ACB-F687-51E4-8102-86D88E2A9A6C}"/>
              </a:ext>
            </a:extLst>
          </p:cNvPr>
          <p:cNvSpPr txBox="1">
            <a:spLocks/>
          </p:cNvSpPr>
          <p:nvPr/>
        </p:nvSpPr>
        <p:spPr>
          <a:xfrm>
            <a:off x="3472150" y="945222"/>
            <a:ext cx="3096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Aplicacion04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E86B73ED-42B6-4195-EBD6-995545836D44}"/>
              </a:ext>
            </a:extLst>
          </p:cNvPr>
          <p:cNvSpPr txBox="1">
            <a:spLocks/>
          </p:cNvSpPr>
          <p:nvPr/>
        </p:nvSpPr>
        <p:spPr>
          <a:xfrm>
            <a:off x="7911640" y="2984131"/>
            <a:ext cx="25922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66EF1908-1F39-95A5-D368-E97232394746}"/>
              </a:ext>
            </a:extLst>
          </p:cNvPr>
          <p:cNvSpPr txBox="1">
            <a:spLocks/>
          </p:cNvSpPr>
          <p:nvPr/>
        </p:nvSpPr>
        <p:spPr>
          <a:xfrm>
            <a:off x="710208" y="6151492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Clase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18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4AB0D9-8819-83D8-21D1-A1B90314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9" y="106022"/>
            <a:ext cx="9553620" cy="6629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12A1C2B2-F6E7-C80D-C8DE-75F29A7BDEEF}"/>
              </a:ext>
            </a:extLst>
          </p:cNvPr>
          <p:cNvSpPr txBox="1">
            <a:spLocks/>
          </p:cNvSpPr>
          <p:nvPr/>
        </p:nvSpPr>
        <p:spPr>
          <a:xfrm>
            <a:off x="7222483" y="6050879"/>
            <a:ext cx="25922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541D6294-F52E-9648-6892-1A2DD828BF44}"/>
              </a:ext>
            </a:extLst>
          </p:cNvPr>
          <p:cNvSpPr txBox="1">
            <a:spLocks/>
          </p:cNvSpPr>
          <p:nvPr/>
        </p:nvSpPr>
        <p:spPr>
          <a:xfrm>
            <a:off x="1232749" y="5767541"/>
            <a:ext cx="322161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 la clase: Clase05.cs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15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0832C0-4C34-ECA6-C734-F2AC1E7F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93" y="147360"/>
            <a:ext cx="9772637" cy="6563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00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497293" y="44624"/>
            <a:ext cx="576064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el método ocupación de tipo String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Dicho método tiene un parámetro: índice de tipo entero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6D73BAB-7AB4-2AB0-3978-9697FB9C14F9}"/>
              </a:ext>
            </a:extLst>
          </p:cNvPr>
          <p:cNvGrpSpPr/>
          <p:nvPr/>
        </p:nvGrpSpPr>
        <p:grpSpPr>
          <a:xfrm>
            <a:off x="2927647" y="764703"/>
            <a:ext cx="6899933" cy="5920181"/>
            <a:chOff x="2927647" y="764703"/>
            <a:chExt cx="6899933" cy="592018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B6D807D-F4BD-3C40-8CCA-D9612F09E80B}"/>
                </a:ext>
              </a:extLst>
            </p:cNvPr>
            <p:cNvGrpSpPr/>
            <p:nvPr/>
          </p:nvGrpSpPr>
          <p:grpSpPr>
            <a:xfrm>
              <a:off x="2927647" y="764703"/>
              <a:ext cx="6899933" cy="5920181"/>
              <a:chOff x="2927647" y="764703"/>
              <a:chExt cx="6899933" cy="5920181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2BBC75C4-33A6-DA84-C4AF-9E702BBC311B}"/>
                  </a:ext>
                </a:extLst>
              </p:cNvPr>
              <p:cNvGrpSpPr/>
              <p:nvPr/>
            </p:nvGrpSpPr>
            <p:grpSpPr>
              <a:xfrm>
                <a:off x="2927647" y="764703"/>
                <a:ext cx="6899933" cy="5920181"/>
                <a:chOff x="2927647" y="764703"/>
                <a:chExt cx="6899933" cy="5920181"/>
              </a:xfrm>
            </p:grpSpPr>
            <p:pic>
              <p:nvPicPr>
                <p:cNvPr id="5" name="Imagen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27647" y="764703"/>
                  <a:ext cx="6899933" cy="5920181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C63223AC-5250-0E1B-D17C-7BCBEB3AD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7107" y="3959444"/>
                  <a:ext cx="3042684" cy="337350"/>
                </a:xfrm>
                <a:prstGeom prst="rect">
                  <a:avLst/>
                </a:prstGeom>
              </p:spPr>
            </p:pic>
          </p:grpSp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5F5B24A4-83D8-04B8-3AEB-2C138784E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7270" y="1230387"/>
                <a:ext cx="1650139" cy="307085"/>
              </a:xfrm>
              <a:prstGeom prst="rect">
                <a:avLst/>
              </a:prstGeom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B406ECD1-65DB-8D83-10AD-7061BCC7D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8163" y="3163225"/>
              <a:ext cx="33242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3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78592" y="44624"/>
            <a:ext cx="727280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la variable xindice, la cual captura el valor del parámetro índice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una variable xocup de tipo String, cuyo valor es vacío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4741734-4766-D97F-30B9-A861915FCC0F}"/>
              </a:ext>
            </a:extLst>
          </p:cNvPr>
          <p:cNvGrpSpPr/>
          <p:nvPr/>
        </p:nvGrpSpPr>
        <p:grpSpPr>
          <a:xfrm>
            <a:off x="2815414" y="788826"/>
            <a:ext cx="6199165" cy="5896060"/>
            <a:chOff x="2815414" y="788826"/>
            <a:chExt cx="6199165" cy="589606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A22CBBD5-D1CE-7FF3-4D09-25D284718578}"/>
                </a:ext>
              </a:extLst>
            </p:cNvPr>
            <p:cNvGrpSpPr/>
            <p:nvPr/>
          </p:nvGrpSpPr>
          <p:grpSpPr>
            <a:xfrm>
              <a:off x="2815414" y="788826"/>
              <a:ext cx="6199165" cy="5896060"/>
              <a:chOff x="2815414" y="788826"/>
              <a:chExt cx="6199165" cy="5896060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ADD3D949-58B8-8E24-9168-9E338B5A62C9}"/>
                  </a:ext>
                </a:extLst>
              </p:cNvPr>
              <p:cNvGrpSpPr/>
              <p:nvPr/>
            </p:nvGrpSpPr>
            <p:grpSpPr>
              <a:xfrm>
                <a:off x="2815414" y="788826"/>
                <a:ext cx="6199165" cy="5896060"/>
                <a:chOff x="3015858" y="764704"/>
                <a:chExt cx="5656228" cy="5386884"/>
              </a:xfrm>
            </p:grpSpPr>
            <p:pic>
              <p:nvPicPr>
                <p:cNvPr id="5" name="Imagen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15858" y="764704"/>
                  <a:ext cx="5656228" cy="5386884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301037EF-7673-6E4C-4AF3-99178193C9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6651" y="2991030"/>
                  <a:ext cx="3352800" cy="420214"/>
                </a:xfrm>
                <a:prstGeom prst="rect">
                  <a:avLst/>
                </a:prstGeom>
              </p:spPr>
            </p:pic>
          </p:grp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E878E2B3-90F1-3AE9-36C4-912A2F919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0534" y="857525"/>
                <a:ext cx="1554934" cy="296572"/>
              </a:xfrm>
              <a:prstGeom prst="rect">
                <a:avLst/>
              </a:prstGeom>
            </p:spPr>
          </p:pic>
        </p:grp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F7F5621-F1CF-FFEB-44CB-71B64395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8364" y="2639068"/>
              <a:ext cx="33242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3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E6DA28E8-6F0E-231E-FDB9-C217751E698E}"/>
              </a:ext>
            </a:extLst>
          </p:cNvPr>
          <p:cNvGrpSpPr/>
          <p:nvPr/>
        </p:nvGrpSpPr>
        <p:grpSpPr>
          <a:xfrm>
            <a:off x="2666249" y="115647"/>
            <a:ext cx="5456819" cy="6631381"/>
            <a:chOff x="2666249" y="115647"/>
            <a:chExt cx="5456819" cy="663138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28640CD-F787-079C-BB11-9653E6B0F160}"/>
                </a:ext>
              </a:extLst>
            </p:cNvPr>
            <p:cNvGrpSpPr/>
            <p:nvPr/>
          </p:nvGrpSpPr>
          <p:grpSpPr>
            <a:xfrm>
              <a:off x="2666249" y="115647"/>
              <a:ext cx="5456819" cy="6631381"/>
              <a:chOff x="2666249" y="115647"/>
              <a:chExt cx="5456819" cy="6631381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D615D726-1C3E-4E39-1038-8421274529AD}"/>
                  </a:ext>
                </a:extLst>
              </p:cNvPr>
              <p:cNvGrpSpPr/>
              <p:nvPr/>
            </p:nvGrpSpPr>
            <p:grpSpPr>
              <a:xfrm>
                <a:off x="2666249" y="115647"/>
                <a:ext cx="5456819" cy="6631381"/>
                <a:chOff x="2639616" y="44624"/>
                <a:chExt cx="5184576" cy="6166612"/>
              </a:xfrm>
            </p:grpSpPr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39616" y="44624"/>
                  <a:ext cx="5184576" cy="6166612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EEE8E620-A268-64FD-F4A7-D02179BD32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4179" y="2078114"/>
                  <a:ext cx="3352800" cy="39875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15D786CA-530B-D443-4B39-010FC63F9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5433" y="165069"/>
                <a:ext cx="1475595" cy="291876"/>
              </a:xfrm>
              <a:prstGeom prst="rect">
                <a:avLst/>
              </a:prstGeom>
            </p:spPr>
          </p:pic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C8FB988-415A-C7AA-1151-9C4813C28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0913" y="1768043"/>
              <a:ext cx="3324225" cy="285750"/>
            </a:xfrm>
            <a:prstGeom prst="rect">
              <a:avLst/>
            </a:prstGeom>
          </p:spPr>
        </p:pic>
      </p:grpSp>
      <p:sp>
        <p:nvSpPr>
          <p:cNvPr id="15" name="1 Título">
            <a:extLst>
              <a:ext uri="{FF2B5EF4-FFF2-40B4-BE49-F238E27FC236}">
                <a16:creationId xmlns:a16="http://schemas.microsoft.com/office/drawing/2014/main" id="{926B953B-0E69-440D-E179-832653BDC9AC}"/>
              </a:ext>
            </a:extLst>
          </p:cNvPr>
          <p:cNvSpPr txBox="1">
            <a:spLocks/>
          </p:cNvSpPr>
          <p:nvPr/>
        </p:nvSpPr>
        <p:spPr>
          <a:xfrm>
            <a:off x="6479713" y="4558905"/>
            <a:ext cx="3960440" cy="652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analiza a la variable xindice con la sentencia switch (Condicional Múltiple)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1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763652" y="356334"/>
            <a:ext cx="280831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 01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963924" y="1292438"/>
            <a:ext cx="8407768" cy="21602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PE" sz="3600" dirty="0"/>
              <a:t>Crear una aplicación que imprima la ocupación, sueldo, bonificación, descuento y el sueldo total de un trabajador de acuerdo a la categoría seleccionada.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4238"/>
              </p:ext>
            </p:extLst>
          </p:nvPr>
        </p:nvGraphicFramePr>
        <p:xfrm>
          <a:off x="2279377" y="3812718"/>
          <a:ext cx="77768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403924203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79367226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09744383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66994736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81521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Ocupación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Sueldo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Bonificación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Descuento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4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Programador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1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Asistente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7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Técnico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4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Digitador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6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8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516BF9CE-BF64-08BF-B1E1-6259889551BC}"/>
              </a:ext>
            </a:extLst>
          </p:cNvPr>
          <p:cNvGrpSpPr/>
          <p:nvPr/>
        </p:nvGrpSpPr>
        <p:grpSpPr>
          <a:xfrm>
            <a:off x="2364409" y="119375"/>
            <a:ext cx="5749784" cy="6627654"/>
            <a:chOff x="2364409" y="119375"/>
            <a:chExt cx="5749784" cy="6627654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F829007A-0E27-A498-F6BD-11797078176F}"/>
                </a:ext>
              </a:extLst>
            </p:cNvPr>
            <p:cNvGrpSpPr/>
            <p:nvPr/>
          </p:nvGrpSpPr>
          <p:grpSpPr>
            <a:xfrm>
              <a:off x="2364409" y="119375"/>
              <a:ext cx="5749784" cy="6627654"/>
              <a:chOff x="2364409" y="119375"/>
              <a:chExt cx="5749784" cy="6627654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2229BC95-D5A6-3F6B-E220-78DC8437D673}"/>
                  </a:ext>
                </a:extLst>
              </p:cNvPr>
              <p:cNvGrpSpPr/>
              <p:nvPr/>
            </p:nvGrpSpPr>
            <p:grpSpPr>
              <a:xfrm>
                <a:off x="2364409" y="119375"/>
                <a:ext cx="5749784" cy="6627654"/>
                <a:chOff x="1991544" y="21720"/>
                <a:chExt cx="4896544" cy="6172404"/>
              </a:xfrm>
            </p:grpSpPr>
            <p:pic>
              <p:nvPicPr>
                <p:cNvPr id="5" name="Imagen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91544" y="21720"/>
                  <a:ext cx="4896544" cy="6172404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33B2C85C-A9E3-45F6-68FE-89D74F276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37534" y="1620416"/>
                  <a:ext cx="3352800" cy="304800"/>
                </a:xfrm>
                <a:prstGeom prst="rect">
                  <a:avLst/>
                </a:prstGeom>
              </p:spPr>
            </p:pic>
          </p:grp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F17353AF-CC9A-8B08-B8C0-ACFAD27F1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507" y="137132"/>
                <a:ext cx="1466157" cy="235732"/>
              </a:xfrm>
              <a:prstGeom prst="rect">
                <a:avLst/>
              </a:prstGeom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490576B-393D-63DD-0586-C12FC27C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8050" y="1364344"/>
              <a:ext cx="3324225" cy="285750"/>
            </a:xfrm>
            <a:prstGeom prst="rect">
              <a:avLst/>
            </a:prstGeom>
          </p:spPr>
        </p:pic>
      </p:grpSp>
      <p:sp>
        <p:nvSpPr>
          <p:cNvPr id="19" name="1 Título">
            <a:extLst>
              <a:ext uri="{FF2B5EF4-FFF2-40B4-BE49-F238E27FC236}">
                <a16:creationId xmlns:a16="http://schemas.microsoft.com/office/drawing/2014/main" id="{36BA9964-F21A-C786-BC9B-20BDDDF019CD}"/>
              </a:ext>
            </a:extLst>
          </p:cNvPr>
          <p:cNvSpPr txBox="1">
            <a:spLocks/>
          </p:cNvSpPr>
          <p:nvPr/>
        </p:nvSpPr>
        <p:spPr>
          <a:xfrm>
            <a:off x="8114697" y="4021584"/>
            <a:ext cx="3417396" cy="912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De acuerdo al índice seleccionado se almacena la ocupación hacia la variable xocup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7F49EDC7-4157-A360-BFA1-56FD21A64C3B}"/>
              </a:ext>
            </a:extLst>
          </p:cNvPr>
          <p:cNvSpPr txBox="1">
            <a:spLocks/>
          </p:cNvSpPr>
          <p:nvPr/>
        </p:nvSpPr>
        <p:spPr>
          <a:xfrm>
            <a:off x="5463711" y="5600088"/>
            <a:ext cx="3960440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retorna la variable xocup con return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7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CBC2464-5C28-A13B-FB9C-15EF053CBED3}"/>
              </a:ext>
            </a:extLst>
          </p:cNvPr>
          <p:cNvGrpSpPr/>
          <p:nvPr/>
        </p:nvGrpSpPr>
        <p:grpSpPr>
          <a:xfrm>
            <a:off x="2346654" y="130074"/>
            <a:ext cx="5760640" cy="6562340"/>
            <a:chOff x="1991545" y="124526"/>
            <a:chExt cx="5760640" cy="656234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A520805-60F2-F5D4-A962-0FB8EBA32BC4}"/>
                </a:ext>
              </a:extLst>
            </p:cNvPr>
            <p:cNvGrpSpPr/>
            <p:nvPr/>
          </p:nvGrpSpPr>
          <p:grpSpPr>
            <a:xfrm>
              <a:off x="1991545" y="124526"/>
              <a:ext cx="5760640" cy="6562340"/>
              <a:chOff x="1991545" y="44624"/>
              <a:chExt cx="5137701" cy="6120680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1545" y="44624"/>
                <a:ext cx="5137701" cy="612068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93E73659-F2BC-65A9-B5BD-54724D63E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7389" y="1189607"/>
                <a:ext cx="3417900" cy="363985"/>
              </a:xfrm>
              <a:prstGeom prst="rect">
                <a:avLst/>
              </a:prstGeom>
            </p:spPr>
          </p:pic>
        </p:grp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B5AE8DB-DC1B-3FAF-F8D5-F9EF93D5C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5593" y="188890"/>
              <a:ext cx="3324225" cy="285750"/>
            </a:xfrm>
            <a:prstGeom prst="rect">
              <a:avLst/>
            </a:prstGeom>
          </p:spPr>
        </p:pic>
      </p:grpSp>
      <p:sp>
        <p:nvSpPr>
          <p:cNvPr id="13" name="1 Título">
            <a:extLst>
              <a:ext uri="{FF2B5EF4-FFF2-40B4-BE49-F238E27FC236}">
                <a16:creationId xmlns:a16="http://schemas.microsoft.com/office/drawing/2014/main" id="{36758D74-7473-1580-1275-A605A628A449}"/>
              </a:ext>
            </a:extLst>
          </p:cNvPr>
          <p:cNvSpPr txBox="1">
            <a:spLocks/>
          </p:cNvSpPr>
          <p:nvPr/>
        </p:nvSpPr>
        <p:spPr>
          <a:xfrm>
            <a:off x="7355640" y="4731797"/>
            <a:ext cx="4016657" cy="1509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el método sueldo de tipo Decimal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Dicho método tiene un parámetro: índice de tipo entero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79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39B7A519-4AB7-4E13-266C-861C06383C4C}"/>
              </a:ext>
            </a:extLst>
          </p:cNvPr>
          <p:cNvGrpSpPr/>
          <p:nvPr/>
        </p:nvGrpSpPr>
        <p:grpSpPr>
          <a:xfrm>
            <a:off x="2870434" y="106768"/>
            <a:ext cx="5012938" cy="6604751"/>
            <a:chOff x="2115831" y="89012"/>
            <a:chExt cx="4536504" cy="6174013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43DF9D3-4BCE-5035-F8CD-C05830947E55}"/>
                </a:ext>
              </a:extLst>
            </p:cNvPr>
            <p:cNvGrpSpPr/>
            <p:nvPr/>
          </p:nvGrpSpPr>
          <p:grpSpPr>
            <a:xfrm>
              <a:off x="2115831" y="89012"/>
              <a:ext cx="4536504" cy="6174013"/>
              <a:chOff x="2115831" y="89012"/>
              <a:chExt cx="4536504" cy="6174013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5831" y="89013"/>
                <a:ext cx="4536504" cy="617401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8AECE81C-42D9-0B1B-068D-F9F359AD0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710" y="89012"/>
                <a:ext cx="2562700" cy="220289"/>
              </a:xfrm>
              <a:prstGeom prst="rect">
                <a:avLst/>
              </a:prstGeom>
            </p:spPr>
          </p:pic>
        </p:grp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1DC1209-6577-A555-F6F2-199DE28A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8859" y="461639"/>
              <a:ext cx="3352800" cy="358238"/>
            </a:xfrm>
            <a:prstGeom prst="rect">
              <a:avLst/>
            </a:prstGeom>
          </p:spPr>
        </p:pic>
      </p:grpSp>
      <p:sp>
        <p:nvSpPr>
          <p:cNvPr id="10" name="1 Título">
            <a:extLst>
              <a:ext uri="{FF2B5EF4-FFF2-40B4-BE49-F238E27FC236}">
                <a16:creationId xmlns:a16="http://schemas.microsoft.com/office/drawing/2014/main" id="{90D1403A-56FC-0E60-2C5B-4E3AA5919E7A}"/>
              </a:ext>
            </a:extLst>
          </p:cNvPr>
          <p:cNvSpPr txBox="1">
            <a:spLocks/>
          </p:cNvSpPr>
          <p:nvPr/>
        </p:nvSpPr>
        <p:spPr>
          <a:xfrm>
            <a:off x="6140382" y="4842520"/>
            <a:ext cx="4814664" cy="15100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la variable yindice, la cual captura el valor del parámetro índice.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una variable xsueldo de tipo Decimal cuyo valor de inicio=0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91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97E9D5-94CF-142F-BD4D-BB7E8F5AFE81}"/>
              </a:ext>
            </a:extLst>
          </p:cNvPr>
          <p:cNvGrpSpPr/>
          <p:nvPr/>
        </p:nvGrpSpPr>
        <p:grpSpPr>
          <a:xfrm>
            <a:off x="3359696" y="159795"/>
            <a:ext cx="4745618" cy="6471821"/>
            <a:chOff x="3359696" y="44625"/>
            <a:chExt cx="4464496" cy="618415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96" y="44625"/>
              <a:ext cx="4464496" cy="618415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585D14F-9FC4-DDD5-18CA-B0D32D329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119" y="71259"/>
              <a:ext cx="1031382" cy="224788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D84863D-FCE2-AD67-34F7-443025E6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5401" y="417319"/>
              <a:ext cx="1740911" cy="363915"/>
            </a:xfrm>
            <a:prstGeom prst="rect">
              <a:avLst/>
            </a:prstGeom>
          </p:spPr>
        </p:pic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AB285F20-E95A-C244-0A4F-2A6B910269BC}"/>
              </a:ext>
            </a:extLst>
          </p:cNvPr>
          <p:cNvSpPr txBox="1">
            <a:spLocks/>
          </p:cNvSpPr>
          <p:nvPr/>
        </p:nvSpPr>
        <p:spPr>
          <a:xfrm>
            <a:off x="6107338" y="5015885"/>
            <a:ext cx="3960440" cy="6493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analiza a la variable yindice con la sentencia switch (Condicional Múltiple)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61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19" y="88776"/>
            <a:ext cx="6962228" cy="6631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7449355" y="1185901"/>
            <a:ext cx="41764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De acuerdo al índice seleccionado se almacena el sueldo hacia la variable xsueldo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356412" y="4692592"/>
            <a:ext cx="3960440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retorna la variable xsueldo con return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45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17" y="154347"/>
            <a:ext cx="6308967" cy="6483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7141693" y="1833973"/>
            <a:ext cx="4392488" cy="1512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el método bonificación de tipo Decimal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Dicho método tiene dos parámetros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primero índice de tipo entero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segundo xsueldo de tipo Decimal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00144" y="3910367"/>
            <a:ext cx="5327504" cy="18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la variable yindice, la cual captura el valor del parámetro índice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una variable ysueldo de tipo Decimal, la cual captura el valor del parámetro xsueldo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una variable xboni de tipo Decimal cuyo valor de inicio=0</a:t>
            </a:r>
          </a:p>
        </p:txBody>
      </p:sp>
    </p:spTree>
    <p:extLst>
      <p:ext uri="{BB962C8B-B14F-4D97-AF65-F5344CB8AC3E}">
        <p14:creationId xmlns:p14="http://schemas.microsoft.com/office/powerpoint/2010/main" val="149654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2857095" y="116632"/>
            <a:ext cx="7316257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analiza a la variable yindice con la sentencia switch (Condición Múltiple)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6" y="656200"/>
            <a:ext cx="9785194" cy="6076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803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76" y="80137"/>
            <a:ext cx="8411826" cy="6675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988479" y="1509443"/>
            <a:ext cx="5220072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De acuerdo al índice seleccionado se calcula el porcentaje de la bonificación y se almacena hacia la variable xboni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091831" y="5090145"/>
            <a:ext cx="3960440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retorna la variable xboni con return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90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19" y="71259"/>
            <a:ext cx="7782771" cy="6677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380141" y="5260764"/>
            <a:ext cx="4968552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el método descuento de tipo Decimal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Dicho método tiene dos parámetros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primero índice de tipo entero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segundo xsueldo de tipo Decimal</a:t>
            </a:r>
          </a:p>
        </p:txBody>
      </p:sp>
    </p:spTree>
    <p:extLst>
      <p:ext uri="{BB962C8B-B14F-4D97-AF65-F5344CB8AC3E}">
        <p14:creationId xmlns:p14="http://schemas.microsoft.com/office/powerpoint/2010/main" val="137470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0" y="113359"/>
            <a:ext cx="6269622" cy="6613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394879" y="4243774"/>
            <a:ext cx="5327504" cy="18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la variable yindice, la cual captura el valor del parámetro índice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una variable ysueldo de tipo Decimal, la cual captura el valor del parámetro xsueldo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una variable xdcto de tipo Decimal cuyo valor de inicio=0</a:t>
            </a:r>
          </a:p>
        </p:txBody>
      </p:sp>
    </p:spTree>
    <p:extLst>
      <p:ext uri="{BB962C8B-B14F-4D97-AF65-F5344CB8AC3E}">
        <p14:creationId xmlns:p14="http://schemas.microsoft.com/office/powerpoint/2010/main" val="34455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31178" y="116632"/>
            <a:ext cx="1955075" cy="4337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SOLUCION 01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20571" y="705527"/>
            <a:ext cx="286651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Abrir el Visual 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E97084-4386-B867-7D88-FECD7B13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79" y="1202922"/>
            <a:ext cx="8918038" cy="5520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09" y="740118"/>
            <a:ext cx="9625382" cy="600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437872" y="178778"/>
            <a:ext cx="7316257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analiza a la variable yindice con la sentencia switch (Condición Múltiple)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965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38" y="124524"/>
            <a:ext cx="8768630" cy="6595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531992" y="1337807"/>
            <a:ext cx="5040560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De acuerdo al índice seleccionado se calcula el porcentaje del descuento y se almacena hacia la variable xdcto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048433" y="4351352"/>
            <a:ext cx="3824245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retorna la variable xdcto con return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190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89014"/>
            <a:ext cx="9686756" cy="6586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3781882" y="4998376"/>
            <a:ext cx="4968552" cy="1512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el método pagototal de tipo Decimal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Dicho método tiene tres parámetros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primero xsueldo de tipo Decimal (Sueldo)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segundo xboni de tipo Decimal (Bonificación)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tercero xdcto de tipo Decimal (Descuento)</a:t>
            </a:r>
          </a:p>
        </p:txBody>
      </p:sp>
    </p:spTree>
    <p:extLst>
      <p:ext uri="{BB962C8B-B14F-4D97-AF65-F5344CB8AC3E}">
        <p14:creationId xmlns:p14="http://schemas.microsoft.com/office/powerpoint/2010/main" val="2342896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38" y="93018"/>
            <a:ext cx="8938388" cy="6591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533744" y="3366894"/>
            <a:ext cx="5941168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Se calcula el pago total, la suma de los parámetros: (xsueldo+xboni) y la resta del parámetro xdcto y se almacena hacia la variable xpagototal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087887" y="5279920"/>
            <a:ext cx="4248472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retorna la variable xpagototal con return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9927408" y="6372450"/>
            <a:ext cx="2211688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la aplicación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22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" y="765411"/>
            <a:ext cx="5413333" cy="5183161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574118" y="53502"/>
            <a:ext cx="2448272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el objeto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44EEC5E-A76D-FE08-0671-756DE2AD0FA7}"/>
              </a:ext>
            </a:extLst>
          </p:cNvPr>
          <p:cNvGrpSpPr/>
          <p:nvPr/>
        </p:nvGrpSpPr>
        <p:grpSpPr>
          <a:xfrm>
            <a:off x="5574118" y="548680"/>
            <a:ext cx="5496336" cy="6171618"/>
            <a:chOff x="5574118" y="548680"/>
            <a:chExt cx="5496336" cy="617161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4118" y="548680"/>
              <a:ext cx="5496336" cy="6171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D17A913-DD4F-DA40-C0C4-090C83665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644" y="586411"/>
              <a:ext cx="876764" cy="187878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35E4DF5-104A-DC6B-8830-5DD7B65F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253" y="2745003"/>
              <a:ext cx="960829" cy="205892"/>
            </a:xfrm>
            <a:prstGeom prst="rect">
              <a:avLst/>
            </a:prstGeom>
          </p:spPr>
        </p:pic>
      </p:grpSp>
      <p:sp>
        <p:nvSpPr>
          <p:cNvPr id="15" name="1 Título">
            <a:extLst>
              <a:ext uri="{FF2B5EF4-FFF2-40B4-BE49-F238E27FC236}">
                <a16:creationId xmlns:a16="http://schemas.microsoft.com/office/drawing/2014/main" id="{7F851E63-5D22-FC70-55FC-CD425118F5CC}"/>
              </a:ext>
            </a:extLst>
          </p:cNvPr>
          <p:cNvSpPr txBox="1">
            <a:spLocks/>
          </p:cNvSpPr>
          <p:nvPr/>
        </p:nvSpPr>
        <p:spPr>
          <a:xfrm>
            <a:off x="9354111" y="3261616"/>
            <a:ext cx="2675132" cy="9375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crea una instancia de la clase: Clase05, por medio del objeto: objpago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 Título">
            <a:extLst>
              <a:ext uri="{FF2B5EF4-FFF2-40B4-BE49-F238E27FC236}">
                <a16:creationId xmlns:a16="http://schemas.microsoft.com/office/drawing/2014/main" id="{0C81A44A-41A7-D009-491F-6D4DE94D6824}"/>
              </a:ext>
            </a:extLst>
          </p:cNvPr>
          <p:cNvSpPr txBox="1">
            <a:spLocks/>
          </p:cNvSpPr>
          <p:nvPr/>
        </p:nvSpPr>
        <p:spPr>
          <a:xfrm>
            <a:off x="8991603" y="5716744"/>
            <a:ext cx="3065163" cy="1088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En el load del formulario, se asigna un valor igual a cero, al método: SelectedIndex, para mostrar el primer elemento del ComboBox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69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98" y="71829"/>
            <a:ext cx="4191226" cy="39941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20" y="4168807"/>
            <a:ext cx="7056784" cy="257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8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837291" y="257688"/>
            <a:ext cx="6994708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imprime la ocupación de acuerdo al elemento seleccionado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SelectedIndex del objeto cbocat, captura el índice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índice es enviado al método ocupación del objeto objpago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devuelve un resultado y se imprime hacia el objeto txtocup</a:t>
            </a:r>
            <a:endParaRPr lang="es-PE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97" y="1553832"/>
            <a:ext cx="8621096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27" y="4434152"/>
            <a:ext cx="8527636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2765283" y="3138008"/>
            <a:ext cx="7138724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imprime el sueldo de acuerdo al elemento seleccionado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SelectedIndex del objeto cbocat, captura el índice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índice es enviado al método sueldo del objeto objpago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devuelve un resultado y se imprime hacia el objeto txtsueldo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98283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357540"/>
            <a:ext cx="9073008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351584" y="44624"/>
            <a:ext cx="7488832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imprime la bonificación de acuerdo al elemento seleccionado y al sueldo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SelectedIndex del objeto cbocat, captura el índice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índice y el sueldo es enviado hacia el método bonificación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devuelve un resultado y se imprime hacia el objeto txtboni</a:t>
            </a:r>
            <a:endParaRPr lang="es-PE"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88" y="4607270"/>
            <a:ext cx="8905625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351584" y="3302002"/>
            <a:ext cx="7488832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imprime el descuento de acuerdo al elemento seleccionado y al sueldo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SelectedIndex del objeto cbocat, captura el índice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índice y el sueldo es enviado hacia el método bonificación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devuelve un resultado y se imprime hacia el objeto txtdcto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449513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1" y="1844824"/>
            <a:ext cx="11578111" cy="3677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701342" y="476672"/>
            <a:ext cx="6912768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Para el sueldo total se invoca al método: pagototal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Los parámetros son: Sueldo, Bonificación y Descuento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Son enviados al método: pagototal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valor que devuelve el método se imprime hacia el objeto txtstotal</a:t>
            </a:r>
          </a:p>
        </p:txBody>
      </p:sp>
    </p:spTree>
    <p:extLst>
      <p:ext uri="{BB962C8B-B14F-4D97-AF65-F5344CB8AC3E}">
        <p14:creationId xmlns:p14="http://schemas.microsoft.com/office/powerpoint/2010/main" val="253021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" y="48850"/>
            <a:ext cx="4669038" cy="4469883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926412" y="2929948"/>
            <a:ext cx="2754130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46" y="3429000"/>
            <a:ext cx="6957635" cy="3316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77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4C9150-CBDA-D0E3-7DF7-26E246EA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50" y="100364"/>
            <a:ext cx="10081011" cy="665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D20CB626-AA6D-0614-D66F-01DDBFFF5F7D}"/>
              </a:ext>
            </a:extLst>
          </p:cNvPr>
          <p:cNvSpPr txBox="1">
            <a:spLocks/>
          </p:cNvSpPr>
          <p:nvPr/>
        </p:nvSpPr>
        <p:spPr>
          <a:xfrm>
            <a:off x="6721370" y="5552734"/>
            <a:ext cx="286651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Continuar sin código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575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3" y="78809"/>
            <a:ext cx="4925215" cy="4715133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168604" y="4383654"/>
            <a:ext cx="2548950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A6097E-222B-1C4D-C0F3-83634B75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61" y="4944864"/>
            <a:ext cx="8653986" cy="1802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490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631504" y="35456"/>
            <a:ext cx="1872208" cy="4102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83" y="35455"/>
            <a:ext cx="6967279" cy="67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7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29" y="63364"/>
            <a:ext cx="6959117" cy="67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13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92" y="44623"/>
            <a:ext cx="6939366" cy="66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8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42073"/>
            <a:ext cx="6969622" cy="67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43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72" y="35746"/>
            <a:ext cx="6985386" cy="67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4C4325-43BC-8F1E-5495-02FA2C56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9" y="92427"/>
            <a:ext cx="11837313" cy="1993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722F7062-54E8-F26F-B979-06F783A97508}"/>
              </a:ext>
            </a:extLst>
          </p:cNvPr>
          <p:cNvSpPr txBox="1">
            <a:spLocks/>
          </p:cNvSpPr>
          <p:nvPr/>
        </p:nvSpPr>
        <p:spPr>
          <a:xfrm>
            <a:off x="1545687" y="145695"/>
            <a:ext cx="269783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20B8D58A-1719-D357-2640-F722FCC2ABD3}"/>
              </a:ext>
            </a:extLst>
          </p:cNvPr>
          <p:cNvSpPr txBox="1">
            <a:spLocks/>
          </p:cNvSpPr>
          <p:nvPr/>
        </p:nvSpPr>
        <p:spPr>
          <a:xfrm>
            <a:off x="357559" y="900440"/>
            <a:ext cx="248329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ABB46373-9E19-0816-5C02-2CDF7E4B342E}"/>
              </a:ext>
            </a:extLst>
          </p:cNvPr>
          <p:cNvSpPr txBox="1">
            <a:spLocks/>
          </p:cNvSpPr>
          <p:nvPr/>
        </p:nvSpPr>
        <p:spPr>
          <a:xfrm>
            <a:off x="7776838" y="549278"/>
            <a:ext cx="276983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CDBBA8-4D12-A7D7-3979-AF230606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85" y="1366169"/>
            <a:ext cx="8047975" cy="5357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BA6B2B5F-04F6-E50A-27CA-6E87DE6A65ED}"/>
              </a:ext>
            </a:extLst>
          </p:cNvPr>
          <p:cNvSpPr txBox="1">
            <a:spLocks/>
          </p:cNvSpPr>
          <p:nvPr/>
        </p:nvSpPr>
        <p:spPr>
          <a:xfrm>
            <a:off x="6228053" y="1616366"/>
            <a:ext cx="129133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Digitar: C#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B717A59-6A2B-5688-9AEB-774540CE05D9}"/>
              </a:ext>
            </a:extLst>
          </p:cNvPr>
          <p:cNvSpPr txBox="1">
            <a:spLocks/>
          </p:cNvSpPr>
          <p:nvPr/>
        </p:nvSpPr>
        <p:spPr>
          <a:xfrm>
            <a:off x="1179668" y="3710868"/>
            <a:ext cx="4741738" cy="6041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</a:t>
            </a:r>
          </a:p>
          <a:p>
            <a:r>
              <a:rPr lang="es-PE" sz="1800" dirty="0"/>
              <a:t>Aplicación de Windows Forms (.NET Framework)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E182168C-B438-B626-CA92-BC2FC9D02522}"/>
              </a:ext>
            </a:extLst>
          </p:cNvPr>
          <p:cNvSpPr txBox="1">
            <a:spLocks/>
          </p:cNvSpPr>
          <p:nvPr/>
        </p:nvSpPr>
        <p:spPr>
          <a:xfrm>
            <a:off x="6864841" y="6238411"/>
            <a:ext cx="263019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338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F8228-8A5C-18DE-84EF-402706C7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91" y="148215"/>
            <a:ext cx="9830262" cy="6543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BA86A265-BC24-3F91-A598-AF4DF0E24222}"/>
              </a:ext>
            </a:extLst>
          </p:cNvPr>
          <p:cNvSpPr txBox="1">
            <a:spLocks/>
          </p:cNvSpPr>
          <p:nvPr/>
        </p:nvSpPr>
        <p:spPr>
          <a:xfrm>
            <a:off x="2337230" y="1586512"/>
            <a:ext cx="354866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proyecto: Aplicacion04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FB2FF6B6-E402-6B8E-F89D-690ECA770474}"/>
              </a:ext>
            </a:extLst>
          </p:cNvPr>
          <p:cNvSpPr txBox="1">
            <a:spLocks/>
          </p:cNvSpPr>
          <p:nvPr/>
        </p:nvSpPr>
        <p:spPr>
          <a:xfrm>
            <a:off x="2445242" y="2165041"/>
            <a:ext cx="28547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49ADACA8-2A70-1F63-5F63-1F81E39015F7}"/>
              </a:ext>
            </a:extLst>
          </p:cNvPr>
          <p:cNvSpPr txBox="1">
            <a:spLocks/>
          </p:cNvSpPr>
          <p:nvPr/>
        </p:nvSpPr>
        <p:spPr>
          <a:xfrm>
            <a:off x="2704170" y="3761474"/>
            <a:ext cx="373213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Seleccionar la versión del Framework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99DEEE23-1BB6-BAB9-A478-C9C78D5E0D32}"/>
              </a:ext>
            </a:extLst>
          </p:cNvPr>
          <p:cNvSpPr txBox="1">
            <a:spLocks/>
          </p:cNvSpPr>
          <p:nvPr/>
        </p:nvSpPr>
        <p:spPr>
          <a:xfrm>
            <a:off x="8467258" y="5766280"/>
            <a:ext cx="23635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91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52" y="4929331"/>
            <a:ext cx="4297055" cy="1586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8177178" y="6102902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Si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9D1769F-F70F-048F-70EA-876270DB431F}"/>
              </a:ext>
            </a:extLst>
          </p:cNvPr>
          <p:cNvGrpSpPr/>
          <p:nvPr/>
        </p:nvGrpSpPr>
        <p:grpSpPr>
          <a:xfrm>
            <a:off x="994092" y="98878"/>
            <a:ext cx="5616549" cy="6559374"/>
            <a:chOff x="994092" y="98878"/>
            <a:chExt cx="5616549" cy="655937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092" y="98878"/>
              <a:ext cx="5616549" cy="655937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E16AB47-933C-2E33-5304-DC97B6C6D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6207" y="1431191"/>
              <a:ext cx="1013626" cy="2209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34D1934-2FC1-FBDD-93FE-2085B90D7633}"/>
              </a:ext>
            </a:extLst>
          </p:cNvPr>
          <p:cNvGrpSpPr/>
          <p:nvPr/>
        </p:nvGrpSpPr>
        <p:grpSpPr>
          <a:xfrm>
            <a:off x="6787470" y="223902"/>
            <a:ext cx="4283429" cy="4608511"/>
            <a:chOff x="6787470" y="223902"/>
            <a:chExt cx="4283429" cy="46085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7470" y="223902"/>
              <a:ext cx="4283429" cy="46085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0CC27310-3998-E96F-65A1-CE63A87A0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262" y="1119741"/>
              <a:ext cx="836916" cy="182405"/>
            </a:xfrm>
            <a:prstGeom prst="rect">
              <a:avLst/>
            </a:prstGeom>
          </p:spPr>
        </p:pic>
      </p:grpSp>
      <p:sp>
        <p:nvSpPr>
          <p:cNvPr id="13" name="1 Título">
            <a:extLst>
              <a:ext uri="{FF2B5EF4-FFF2-40B4-BE49-F238E27FC236}">
                <a16:creationId xmlns:a16="http://schemas.microsoft.com/office/drawing/2014/main" id="{FC7BAB06-30E1-0D31-AD29-1BB813654CCC}"/>
              </a:ext>
            </a:extLst>
          </p:cNvPr>
          <p:cNvSpPr txBox="1">
            <a:spLocks/>
          </p:cNvSpPr>
          <p:nvPr/>
        </p:nvSpPr>
        <p:spPr>
          <a:xfrm>
            <a:off x="8201976" y="1547666"/>
            <a:ext cx="3578687" cy="6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Frmpago01.cs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58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85" y="35925"/>
            <a:ext cx="7030137" cy="6752486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98877" y="137848"/>
            <a:ext cx="244827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7069585" y="847909"/>
            <a:ext cx="144016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txtcod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9681600" y="1271834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txtape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607286" y="5983521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7934074" y="5952987"/>
            <a:ext cx="166762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9681600" y="1720283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txtnombre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9689470" y="2708225"/>
            <a:ext cx="15841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cbocat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9689470" y="3129447"/>
            <a:ext cx="15841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txtocup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8266481" y="3569137"/>
            <a:ext cx="181954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txtsueldo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8266481" y="3973607"/>
            <a:ext cx="181954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txtboni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8266481" y="4369159"/>
            <a:ext cx="181954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txtdcto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8266481" y="4778909"/>
            <a:ext cx="181954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txtstotal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87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799856" y="44624"/>
            <a:ext cx="280831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Propiedades del ComboBox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87" y="805146"/>
            <a:ext cx="5864820" cy="568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25" y="3604580"/>
            <a:ext cx="6634954" cy="2664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/>
          <p:cNvCxnSpPr>
            <a:cxnSpLocks/>
          </p:cNvCxnSpPr>
          <p:nvPr/>
        </p:nvCxnSpPr>
        <p:spPr>
          <a:xfrm flipH="1">
            <a:off x="5395647" y="3253420"/>
            <a:ext cx="2097106" cy="25922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7123839" y="5125626"/>
            <a:ext cx="388843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los tres puntos consecutivos de la propiedad Ítems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8203959" y="2029282"/>
            <a:ext cx="2736304" cy="9721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La propiedad Ítems permite agregar elementos al componente ComboBox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16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1059</Words>
  <Application>Microsoft Office PowerPoint</Application>
  <PresentationFormat>Panorámica</PresentationFormat>
  <Paragraphs>149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104</cp:revision>
  <dcterms:created xsi:type="dcterms:W3CDTF">2023-08-21T18:43:29Z</dcterms:created>
  <dcterms:modified xsi:type="dcterms:W3CDTF">2023-08-22T06:30:10Z</dcterms:modified>
</cp:coreProperties>
</file>