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79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2" y="102"/>
      </p:cViewPr>
      <p:guideLst>
        <p:guide orient="horz" pos="2183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66CB-01CE-485A-BF19-D76EC14E6F0A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F113-ED68-4BE6-AC25-38E9DE572C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4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032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7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32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12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309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3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118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97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455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44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A2BC-69FB-4997-9BBF-E816A20371B3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6529-08DF-4300-B848-9258E76A7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8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2216" y="2886641"/>
            <a:ext cx="879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Tema: Tipos de Servidores de Microsoft S</a:t>
            </a: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 Server</a:t>
            </a:r>
            <a:endParaRPr lang="es-ES_tradnl" sz="307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35310" y="4098199"/>
            <a:ext cx="5284465" cy="201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9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Temas:</a:t>
            </a:r>
          </a:p>
          <a:p>
            <a:pPr marL="839519" lvl="1" indent="-366551">
              <a:buFont typeface="Wingdings" panose="05000000000000000000" pitchFamily="2" charset="2"/>
              <a:buChar char="§"/>
            </a:pPr>
            <a:r>
              <a:rPr lang="es-ES" sz="1796" i="1" dirty="0"/>
              <a:t>Tipos de Servidores de Microsoft SQL Server.</a:t>
            </a:r>
          </a:p>
          <a:p>
            <a:pPr marL="839519" lvl="1" indent="-366551" algn="just">
              <a:buFont typeface="Wingdings" panose="05000000000000000000" pitchFamily="2" charset="2"/>
              <a:buChar char="§"/>
            </a:pPr>
            <a:r>
              <a:rPr lang="es-ES" sz="1796" i="1" dirty="0"/>
              <a:t>Creación de una Base de Datos sin parámetros en SQL Server.</a:t>
            </a:r>
          </a:p>
          <a:p>
            <a:pPr marL="839519" lvl="1" indent="-366551" algn="just">
              <a:buFont typeface="Wingdings" panose="05000000000000000000" pitchFamily="2" charset="2"/>
              <a:buChar char="§"/>
            </a:pPr>
            <a:r>
              <a:rPr lang="es-ES" sz="1796" i="1" dirty="0"/>
              <a:t>Creación de una Base de Datos con parámetros en SQL Server.</a:t>
            </a:r>
          </a:p>
          <a:p>
            <a:pPr marL="839519" lvl="1" indent="-366551" algn="just">
              <a:buFont typeface="Wingdings" panose="05000000000000000000" pitchFamily="2" charset="2"/>
              <a:buChar char="§"/>
            </a:pPr>
            <a:r>
              <a:rPr lang="es-ES" sz="1796" i="1" dirty="0"/>
              <a:t>Propiedades de una Base de Datos.</a:t>
            </a:r>
          </a:p>
          <a:p>
            <a:pPr marL="839519" lvl="1" indent="-366551">
              <a:buFont typeface="Wingdings" panose="05000000000000000000" pitchFamily="2" charset="2"/>
              <a:buChar char="§"/>
            </a:pPr>
            <a:endParaRPr lang="es-PE" sz="1796" i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79404" y="852256"/>
            <a:ext cx="11520000" cy="1841358"/>
          </a:xfrm>
          <a:prstGeom prst="rect">
            <a:avLst/>
          </a:prstGeom>
        </p:spPr>
        <p:txBody>
          <a:bodyPr vert="horz" lIns="58652" tIns="29327" rIns="58652" bIns="29327" rtlCol="0" anchor="b">
            <a:noAutofit/>
          </a:bodyPr>
          <a:lstStyle>
            <a:lvl1pPr algn="ctr" defTabSz="14255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Base de Datos</a:t>
            </a:r>
          </a:p>
          <a:p>
            <a:r>
              <a:rPr lang="es-ES_tradn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 Server)</a:t>
            </a:r>
          </a:p>
        </p:txBody>
      </p:sp>
    </p:spTree>
    <p:extLst>
      <p:ext uri="{BB962C8B-B14F-4D97-AF65-F5344CB8AC3E}">
        <p14:creationId xmlns:p14="http://schemas.microsoft.com/office/powerpoint/2010/main" val="888831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51920" y="826914"/>
            <a:ext cx="55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Solución de Ejercicio 2: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5" y="1254793"/>
            <a:ext cx="49625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74" y="1281617"/>
            <a:ext cx="5400000" cy="100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24" y="2981959"/>
            <a:ext cx="5400000" cy="220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6009089" y="2521694"/>
            <a:ext cx="144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Observar:</a:t>
            </a:r>
          </a:p>
        </p:txBody>
      </p:sp>
    </p:spTree>
    <p:extLst>
      <p:ext uri="{BB962C8B-B14F-4D97-AF65-F5344CB8AC3E}">
        <p14:creationId xmlns:p14="http://schemas.microsoft.com/office/powerpoint/2010/main" val="38887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2592349" y="2293201"/>
            <a:ext cx="55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Solución de Ejercicio 3: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50" y="2774859"/>
            <a:ext cx="5112000" cy="302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49" y="790315"/>
            <a:ext cx="72580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75" y="854441"/>
            <a:ext cx="53816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99" y="1394523"/>
            <a:ext cx="44481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18" y="3409487"/>
            <a:ext cx="6648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24" y="3987740"/>
            <a:ext cx="45815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68" y="5235942"/>
            <a:ext cx="7143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7" y="2533260"/>
            <a:ext cx="7181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9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103517" y="675034"/>
            <a:ext cx="12191999" cy="396000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28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Propiedades de una Base de Datos de SQL Server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1785959" y="4121202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30 %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9" y="1229225"/>
            <a:ext cx="54673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08" y="1229225"/>
            <a:ext cx="33147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 flipH="1">
            <a:off x="6199516" y="1227022"/>
            <a:ext cx="1" cy="4644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357316" y="3162560"/>
            <a:ext cx="565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Quitar la Propiedad de  Sólo Lectura a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08" y="3897060"/>
            <a:ext cx="34575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054" y="5155658"/>
            <a:ext cx="29146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derecha"/>
          <p:cNvSpPr/>
          <p:nvPr/>
        </p:nvSpPr>
        <p:spPr>
          <a:xfrm>
            <a:off x="8531010" y="5341811"/>
            <a:ext cx="313899" cy="37452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40" y="1684506"/>
            <a:ext cx="1714500" cy="914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5" y="3290135"/>
            <a:ext cx="1628775" cy="914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90" y="4920792"/>
            <a:ext cx="1657350" cy="923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665" y="3898977"/>
            <a:ext cx="1647825" cy="914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3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1" y="723198"/>
            <a:ext cx="12191999" cy="396000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28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Propiedades de una Base de Datos de SQL Server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1682443" y="4131266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30 %</a:t>
            </a:r>
          </a:p>
        </p:txBody>
      </p:sp>
      <p:cxnSp>
        <p:nvCxnSpPr>
          <p:cNvPr id="6" name="5 Conector recto"/>
          <p:cNvCxnSpPr/>
          <p:nvPr/>
        </p:nvCxnSpPr>
        <p:spPr>
          <a:xfrm flipH="1">
            <a:off x="6096000" y="1237086"/>
            <a:ext cx="1" cy="4644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84671" y="1237086"/>
            <a:ext cx="55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Definir Llave Primaria para el campo: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CODCATEG</a:t>
            </a: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en la Tabla: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CATEGORIAS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1" y="1907521"/>
            <a:ext cx="2609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43727" y="2858565"/>
            <a:ext cx="55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Expandir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(Añadir un Archivo de Datos o Archivo Físico con Extensión: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.NDF</a:t>
            </a: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s-E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1" y="3694590"/>
            <a:ext cx="44386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6234953" y="1250734"/>
            <a:ext cx="55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Expandir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(Añadir un Archivo Lógico)</a:t>
            </a:r>
            <a:endParaRPr lang="es-E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26" y="1920806"/>
            <a:ext cx="53911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1" y="175622"/>
            <a:ext cx="12191999" cy="41695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28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Propiedades de una Base de Datos de SQL Server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84670" y="765710"/>
            <a:ext cx="388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todos los Archivos de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9" y="1439841"/>
            <a:ext cx="1676400" cy="44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83" y="833950"/>
            <a:ext cx="7258050" cy="233060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484671" y="3392231"/>
            <a:ext cx="4810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Cambiar el Nombre del Archivo Lógico de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9" y="4138918"/>
            <a:ext cx="7353300" cy="227029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09" y="3326471"/>
            <a:ext cx="6276975" cy="157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0" y="908306"/>
            <a:ext cx="12191999" cy="396000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28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Propiedades de una Base de Datos de SQL Server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84669" y="1422194"/>
            <a:ext cx="11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Modificar el Tamaño del Archivo de Datos o Archivo Físico de la Base de Datos: </a:t>
            </a:r>
            <a:r>
              <a:rPr lang="es-E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ALMACEN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84668" y="3621791"/>
            <a:ext cx="3910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la Ubicación de los Archivos de una Base de Datos Activa:</a:t>
            </a:r>
            <a:endParaRPr lang="es-E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0" y="1852416"/>
            <a:ext cx="2143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8" y="4218751"/>
            <a:ext cx="11239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68" y="3712998"/>
            <a:ext cx="7391400" cy="1228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1" y="958267"/>
            <a:ext cx="12191999" cy="396000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28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Propiedades de una Base de Datos de SQL Server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84670" y="1548355"/>
            <a:ext cx="11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todas las Bases de Datos que existen en SQL SERVER</a:t>
            </a:r>
            <a:endParaRPr lang="es-E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9" y="2017888"/>
            <a:ext cx="1133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60" y="2062954"/>
            <a:ext cx="9792000" cy="32919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 txBox="1">
            <a:spLocks noChangeArrowheads="1"/>
          </p:cNvSpPr>
          <p:nvPr/>
        </p:nvSpPr>
        <p:spPr>
          <a:xfrm>
            <a:off x="-77638" y="914656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Tipos de Servidores de Microsoft SQL Server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13383" y="1902449"/>
            <a:ext cx="11160000" cy="40831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Motor de Base de Datos: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2200" b="1" i="1" dirty="0">
                <a:latin typeface="+mj-lt"/>
              </a:rPr>
              <a:t>Proporciona almacenamiento, procesamiento y acceso controlado de datos, y procesamiento rápido de transacciones.</a:t>
            </a:r>
          </a:p>
          <a:p>
            <a:pPr>
              <a:buClr>
                <a:srgbClr val="C00000"/>
              </a:buClr>
              <a:defRPr/>
            </a:pPr>
            <a:endParaRPr lang="es-ES" b="1" i="1" dirty="0">
              <a:latin typeface="+mj-lt"/>
            </a:endParaRPr>
          </a:p>
          <a:p>
            <a:pPr marL="342900" indent="-3429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SQL Server Compact Edition: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2200" b="1" i="1" dirty="0">
                <a:latin typeface="+mj-lt"/>
              </a:rPr>
              <a:t>Es un motor de base de datos relacional, de libre descarga y distribución, tanto para dispositivos móviles como para aplicaciones escritorio. Especialmente orientada a sistemas ocasionalmente conectados, ofrece unas características especialmente útiles para clientes ligeros. La versión más reciente es SQL Server Compact 3.5 SP2. Anteriormente era conocida como SQL Server CE o SQL Server Mobile.</a:t>
            </a:r>
          </a:p>
        </p:txBody>
      </p:sp>
    </p:spTree>
    <p:extLst>
      <p:ext uri="{BB962C8B-B14F-4D97-AF65-F5344CB8AC3E}">
        <p14:creationId xmlns:p14="http://schemas.microsoft.com/office/powerpoint/2010/main" val="11104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 txBox="1">
            <a:spLocks noChangeArrowheads="1"/>
          </p:cNvSpPr>
          <p:nvPr/>
        </p:nvSpPr>
        <p:spPr>
          <a:xfrm>
            <a:off x="1" y="733990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36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Tipos de Servidores de Microsoft SQL Server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77283" y="1487887"/>
            <a:ext cx="11160000" cy="468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Integration Services: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2000" b="1" i="1" dirty="0">
                <a:latin typeface="+mj-lt"/>
              </a:rPr>
              <a:t>Proporciona administración para el almacenamiento y la ejecución de paquetes SSIS. Permite la ejecución de procesos de ETL (Extraction Transformation Load), Extracción, Transformación y Carga de Datos, desde SQL Server hacia otros orígenes de destino (Output), así como también la importación de datos, desde otros orígenes de entrada (Input) hacia SQL Server.</a:t>
            </a:r>
          </a:p>
          <a:p>
            <a:pPr>
              <a:buClr>
                <a:srgbClr val="C00000"/>
              </a:buClr>
              <a:defRPr/>
            </a:pPr>
            <a:endParaRPr lang="es-ES" sz="1200" b="1" i="1" dirty="0">
              <a:latin typeface="+mj-lt"/>
            </a:endParaRPr>
          </a:p>
          <a:p>
            <a:pPr marL="355600" lvl="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Analysis Services:</a:t>
            </a:r>
          </a:p>
          <a:p>
            <a:pPr marL="355600" lvl="0" algn="just">
              <a:buClr>
                <a:srgbClr val="C00000"/>
              </a:buClr>
              <a:defRPr/>
            </a:pPr>
            <a:r>
              <a:rPr lang="es-ES" sz="2000" b="1" i="1" dirty="0">
                <a:solidFill>
                  <a:prstClr val="black"/>
                </a:solidFill>
                <a:latin typeface="Calibri Light"/>
              </a:rPr>
              <a:t>Proporciona procesamiento analítico en línea (OLAP – Online Analytical Processing) y funcionalidad de minería de datos para aplicaciones de BI (Business Intelligence), Inteligencia de Negocio.</a:t>
            </a:r>
          </a:p>
          <a:p>
            <a:pPr>
              <a:buClr>
                <a:srgbClr val="C00000"/>
              </a:buClr>
              <a:defRPr/>
            </a:pPr>
            <a:endParaRPr lang="es-ES" sz="1200" b="1" i="1" dirty="0">
              <a:latin typeface="+mj-lt"/>
            </a:endParaRPr>
          </a:p>
          <a:p>
            <a:pPr marL="342900" indent="-3429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Reporting Services: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2000" b="1" i="1" dirty="0">
                <a:latin typeface="+mj-lt"/>
              </a:rPr>
              <a:t>Permite diseñar, representar, ejecutar y administrar informes.</a:t>
            </a:r>
          </a:p>
        </p:txBody>
      </p:sp>
    </p:spTree>
    <p:extLst>
      <p:ext uri="{BB962C8B-B14F-4D97-AF65-F5344CB8AC3E}">
        <p14:creationId xmlns:p14="http://schemas.microsoft.com/office/powerpoint/2010/main" val="14009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3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1" y="759395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Creación de una Base de Datos en SQL Server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16000" y="1620677"/>
            <a:ext cx="11160000" cy="45089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Base de Datos: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1900" b="1" i="1" dirty="0">
                <a:latin typeface="+mj-lt"/>
              </a:rPr>
              <a:t>La Base de Datos en SQL va a servir de Contenedor, para objetos como: Tablas, Vistas, Diagrama de la Base de Datos, Procedimientos Almacenados (STORE PROCEDURE), Desencadenadores (TRIGGER), Etc. Una Base de Datos está compuesto por los siguientes archivos:</a:t>
            </a:r>
          </a:p>
          <a:p>
            <a:pPr>
              <a:buClr>
                <a:srgbClr val="C00000"/>
              </a:buClr>
              <a:defRPr/>
            </a:pPr>
            <a:endParaRPr lang="es-ES" sz="1400" b="1" i="1" dirty="0">
              <a:latin typeface="+mj-lt"/>
            </a:endParaRPr>
          </a:p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Archivo de Datos o Archivo Físico (.mdf):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1900" b="1" i="1" dirty="0">
                <a:latin typeface="+mj-lt"/>
              </a:rPr>
              <a:t>Llamado también Archivo Primario, en el se va a Guardar: Los datos como los registros de las tablas; éste presentará el 70% del Tamaño Total de la Base de Datos.</a:t>
            </a:r>
          </a:p>
          <a:p>
            <a:pPr>
              <a:buClr>
                <a:srgbClr val="C00000"/>
              </a:buClr>
              <a:defRPr/>
            </a:pPr>
            <a:endParaRPr lang="es-ES" sz="1400" b="1" i="1" dirty="0">
              <a:latin typeface="+mj-lt"/>
            </a:endParaRPr>
          </a:p>
          <a:p>
            <a:pPr marL="342900" indent="-3429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Archivo de Transacciones o Archivo Lógico (.ldf):</a:t>
            </a:r>
          </a:p>
          <a:p>
            <a:pPr marL="355600" algn="just">
              <a:buClr>
                <a:srgbClr val="C00000"/>
              </a:buClr>
              <a:defRPr/>
            </a:pPr>
            <a:r>
              <a:rPr lang="es-ES" sz="1900" b="1" i="1" dirty="0">
                <a:latin typeface="+mj-lt"/>
              </a:rPr>
              <a:t>Llamado también Archivo de Registros en este espacio se realizaran todas las operaciones o cálculos de la Base de Datos, generalmente representa el 30% del Tamaño Total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3008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-86264" y="797495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Creación de una Base de Datos en SQL Server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69174" y="1538644"/>
            <a:ext cx="11160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Ejemplo 1: Crear la Base de Datos BDEMPRESA sin parámetros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8" y="2372634"/>
            <a:ext cx="3533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0" y="704335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Creación de una Base de Datos en SQL Server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15999" y="1541675"/>
            <a:ext cx="11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los Espacios Reservados y Utilizados de la Base de Datos Activa: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8" y="1943330"/>
            <a:ext cx="73818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15999" y="3411785"/>
            <a:ext cx="11160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información de la Ubicación de los Archivos Físicos de la Base de Datos Activa: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7" y="3883688"/>
            <a:ext cx="81153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00" y="1676630"/>
            <a:ext cx="3200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73" y="4688764"/>
            <a:ext cx="10448925" cy="876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3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4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4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92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92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23261" y="843469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Creación de una Base de Datos en SQL Server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65140" y="1880510"/>
            <a:ext cx="11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Mostrar todos los objetos y  Archivos de la Base de Datos Activa: BDEMPRESA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9" y="2316017"/>
            <a:ext cx="69818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8" y="3208952"/>
            <a:ext cx="11259835" cy="218867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136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36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27295" y="837027"/>
            <a:ext cx="12191999" cy="537192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 marL="514350" indent="-514350" algn="ctr" fontAlgn="auto">
              <a:spcAft>
                <a:spcPts val="0"/>
              </a:spcAft>
              <a:defRPr/>
            </a:pPr>
            <a:r>
              <a:rPr lang="es-PE" sz="4000" b="1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Creación de una Base de Datos en SQL Server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17415" y="1638235"/>
            <a:ext cx="11160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Ejemplo 2: Crear la Base de Datos 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BDEMPRESA </a:t>
            </a:r>
            <a:r>
              <a:rPr lang="es-E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 parámetros</a:t>
            </a:r>
          </a:p>
        </p:txBody>
      </p:sp>
      <p:sp>
        <p:nvSpPr>
          <p:cNvPr id="18" name="17 Disco magnético"/>
          <p:cNvSpPr/>
          <p:nvPr/>
        </p:nvSpPr>
        <p:spPr>
          <a:xfrm>
            <a:off x="1299375" y="2291809"/>
            <a:ext cx="1439862" cy="2500313"/>
          </a:xfrm>
          <a:prstGeom prst="flowChartMagneticDisk">
            <a:avLst/>
          </a:prstGeom>
          <a:gradFill rotWithShape="1">
            <a:gsLst>
              <a:gs pos="0">
                <a:srgbClr val="4F81BD">
                  <a:shade val="15000"/>
                  <a:satMod val="180000"/>
                </a:srgbClr>
              </a:gs>
              <a:gs pos="50000">
                <a:srgbClr val="4F81BD">
                  <a:shade val="45000"/>
                  <a:satMod val="170000"/>
                </a:srgbClr>
              </a:gs>
              <a:gs pos="70000">
                <a:srgbClr val="4F81BD">
                  <a:tint val="99000"/>
                  <a:shade val="65000"/>
                  <a:satMod val="155000"/>
                </a:srgbClr>
              </a:gs>
              <a:gs pos="100000">
                <a:srgbClr val="4F81BD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285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1299375" y="3261940"/>
            <a:ext cx="1511300" cy="933450"/>
          </a:xfrm>
          <a:prstGeom prst="arc">
            <a:avLst>
              <a:gd name="adj1" fmla="val 11831666"/>
              <a:gd name="adj2" fmla="val 21269891"/>
            </a:avLst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1656562" y="3500429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70%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1656562" y="4297433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30%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2871000" y="3510043"/>
            <a:ext cx="857250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23" name="22 Conector recto de flecha"/>
          <p:cNvCxnSpPr/>
          <p:nvPr/>
        </p:nvCxnSpPr>
        <p:spPr>
          <a:xfrm>
            <a:off x="2871000" y="4297443"/>
            <a:ext cx="857250" cy="158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3799687" y="3324614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Archivo de Datos (.</a:t>
            </a:r>
            <a:r>
              <a:rPr kumimoji="0" lang="es-P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mdf</a:t>
            </a: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)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3799687" y="4096779"/>
            <a:ext cx="3643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Archivo de Transacciones (.</a:t>
            </a:r>
            <a:r>
              <a:rPr kumimoji="0" lang="es-P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ldf</a:t>
            </a:r>
            <a:r>
              <a:rPr kumimoji="0" lang="es-PE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)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876306" y="4924459"/>
            <a:ext cx="2286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1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</a:rPr>
              <a:t>Base de Datos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35" y="2284802"/>
            <a:ext cx="4140000" cy="14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91" y="4040554"/>
            <a:ext cx="4140000" cy="149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20" grpId="0"/>
      <p:bldP spid="21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95053" y="643603"/>
            <a:ext cx="55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spcAft>
                <a:spcPts val="8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Solución de Ejercicio 1: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27" y="1057834"/>
            <a:ext cx="4991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62" y="1098305"/>
            <a:ext cx="5400000" cy="100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6052222" y="2338383"/>
            <a:ext cx="144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C00000"/>
              </a:buClr>
              <a:defRPr/>
            </a:pPr>
            <a:r>
              <a:rPr lang="es-E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Observar: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59" y="2806720"/>
            <a:ext cx="5400000" cy="218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2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741</Words>
  <Application>Microsoft Office PowerPoint</Application>
  <PresentationFormat>Panorámica</PresentationFormat>
  <Paragraphs>67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Lic. Michell Castañeda Hernádez</dc:creator>
  <cp:lastModifiedBy>christian loza</cp:lastModifiedBy>
  <cp:revision>105</cp:revision>
  <dcterms:created xsi:type="dcterms:W3CDTF">2017-03-20T16:46:43Z</dcterms:created>
  <dcterms:modified xsi:type="dcterms:W3CDTF">2023-08-28T03:24:17Z</dcterms:modified>
</cp:coreProperties>
</file>