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3" r:id="rId2"/>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30/08/2023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30/08/2023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8004AE3-3500-739E-BB85-A68B1DE13C97}"/>
              </a:ext>
            </a:extLst>
          </p:cNvPr>
          <p:cNvSpPr txBox="1"/>
          <p:nvPr/>
        </p:nvSpPr>
        <p:spPr>
          <a:xfrm>
            <a:off x="1969733" y="44390"/>
            <a:ext cx="8252533" cy="923330"/>
          </a:xfrm>
          <a:prstGeom prst="rect">
            <a:avLst/>
          </a:prstGeom>
          <a:noFill/>
        </p:spPr>
        <p:txBody>
          <a:bodyPr wrap="square">
            <a:spAutoFit/>
          </a:bodyPr>
          <a:lstStyle/>
          <a:p>
            <a:pPr algn="ctr"/>
            <a:r>
              <a:rPr lang="es-ES"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EXISTS / NOT EXISTS</a:t>
            </a:r>
            <a:endParaRPr lang="es-PE" sz="5400" b="1" dirty="0">
              <a:effectLst>
                <a:outerShdw blurRad="38100" dist="38100" dir="2700000" algn="tl">
                  <a:srgbClr val="000000">
                    <a:alpha val="43137"/>
                  </a:srgbClr>
                </a:outerShdw>
              </a:effectLst>
            </a:endParaRPr>
          </a:p>
        </p:txBody>
      </p:sp>
      <p:sp>
        <p:nvSpPr>
          <p:cNvPr id="8" name="CuadroTexto 7">
            <a:extLst>
              <a:ext uri="{FF2B5EF4-FFF2-40B4-BE49-F238E27FC236}">
                <a16:creationId xmlns:a16="http://schemas.microsoft.com/office/drawing/2014/main" id="{72C314A2-EE57-3004-DFDF-1F3180C7D031}"/>
              </a:ext>
            </a:extLst>
          </p:cNvPr>
          <p:cNvSpPr txBox="1"/>
          <p:nvPr/>
        </p:nvSpPr>
        <p:spPr>
          <a:xfrm>
            <a:off x="230449" y="914452"/>
            <a:ext cx="11731102" cy="5823454"/>
          </a:xfrm>
          <a:prstGeom prst="rect">
            <a:avLst/>
          </a:prstGeom>
          <a:noFill/>
        </p:spPr>
        <p:txBody>
          <a:bodyPr wrap="square">
            <a:spAutoFit/>
          </a:bodyPr>
          <a:lstStyle/>
          <a:p>
            <a:pPr marL="571500" indent="-571500" algn="just">
              <a:lnSpc>
                <a:spcPct val="150000"/>
              </a:lnSpc>
              <a:buFont typeface="Wingdings" panose="05000000000000000000" pitchFamily="2" charset="2"/>
              <a:buChar char="q"/>
            </a:pPr>
            <a:r>
              <a:rPr lang="es-ES" sz="3600" dirty="0"/>
              <a:t>Los operadores EXISTS y NOT EXISTS son fundamentales en SQL Server y en otros sistemas de gestión de bases de datos relacionales para realizar consultas avanzadas y condicionales.</a:t>
            </a:r>
          </a:p>
          <a:p>
            <a:pPr marL="571500" indent="-571500" algn="just">
              <a:lnSpc>
                <a:spcPct val="150000"/>
              </a:lnSpc>
              <a:buFont typeface="Wingdings" panose="05000000000000000000" pitchFamily="2" charset="2"/>
              <a:buChar char="q"/>
            </a:pPr>
            <a:r>
              <a:rPr lang="es-ES" sz="3600" dirty="0"/>
              <a:t>Estos operadores permiten verificar la existencia o no existencia de registros en una subconsulta y se utilizan para evaluar y filtrar datos de manera eficiente.</a:t>
            </a:r>
            <a:endParaRPr lang="es-PE" sz="3600" dirty="0"/>
          </a:p>
        </p:txBody>
      </p:sp>
    </p:spTree>
    <p:extLst>
      <p:ext uri="{BB962C8B-B14F-4D97-AF65-F5344CB8AC3E}">
        <p14:creationId xmlns:p14="http://schemas.microsoft.com/office/powerpoint/2010/main" val="13230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B293F1-CD63-1B00-3B9D-E1B670630249}"/>
              </a:ext>
            </a:extLst>
          </p:cNvPr>
          <p:cNvSpPr txBox="1"/>
          <p:nvPr/>
        </p:nvSpPr>
        <p:spPr>
          <a:xfrm>
            <a:off x="127249" y="35512"/>
            <a:ext cx="11975974" cy="923330"/>
          </a:xfrm>
          <a:prstGeom prst="rect">
            <a:avLst/>
          </a:prstGeom>
          <a:noFill/>
        </p:spPr>
        <p:txBody>
          <a:bodyPr wrap="square">
            <a:spAutoFit/>
          </a:bodyPr>
          <a:lstStyle/>
          <a:p>
            <a:pPr algn="ctr"/>
            <a:r>
              <a:rPr lang="es-ES" b="1" dirty="0"/>
              <a:t>Ejercicio 06</a:t>
            </a:r>
          </a:p>
          <a:p>
            <a:pPr algn="l"/>
            <a:r>
              <a:rPr lang="es-ES" b="0" i="0" dirty="0">
                <a:solidFill>
                  <a:srgbClr val="374151"/>
                </a:solidFill>
                <a:effectLst/>
                <a:latin typeface="Söhne"/>
              </a:rPr>
              <a:t>¿</a:t>
            </a:r>
            <a:r>
              <a:rPr lang="es-ES" dirty="0"/>
              <a:t>Cuáles son las filas en la tabla "datos01" que comparten el mismo apellido paterno ('paterno') y apellido materno ('materno') que perez y torres, respectivamente?</a:t>
            </a:r>
            <a:endParaRPr lang="es-PE" dirty="0"/>
          </a:p>
        </p:txBody>
      </p:sp>
      <p:pic>
        <p:nvPicPr>
          <p:cNvPr id="3" name="Imagen 2">
            <a:extLst>
              <a:ext uri="{FF2B5EF4-FFF2-40B4-BE49-F238E27FC236}">
                <a16:creationId xmlns:a16="http://schemas.microsoft.com/office/drawing/2014/main" id="{5F9CF51A-D2AC-02DF-9A05-752C5B84F4DA}"/>
              </a:ext>
            </a:extLst>
          </p:cNvPr>
          <p:cNvPicPr>
            <a:picLocks noChangeAspect="1"/>
          </p:cNvPicPr>
          <p:nvPr/>
        </p:nvPicPr>
        <p:blipFill>
          <a:blip r:embed="rId2"/>
          <a:stretch>
            <a:fillRect/>
          </a:stretch>
        </p:blipFill>
        <p:spPr>
          <a:xfrm>
            <a:off x="371661" y="1012110"/>
            <a:ext cx="11487150" cy="207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E62DBA9E-66B1-C9A2-4BFF-54F4E94CF9DF}"/>
              </a:ext>
            </a:extLst>
          </p:cNvPr>
          <p:cNvSpPr txBox="1"/>
          <p:nvPr/>
        </p:nvSpPr>
        <p:spPr>
          <a:xfrm>
            <a:off x="1600200" y="3173771"/>
            <a:ext cx="8831063" cy="646331"/>
          </a:xfrm>
          <a:prstGeom prst="rect">
            <a:avLst/>
          </a:prstGeom>
          <a:noFill/>
        </p:spPr>
        <p:txBody>
          <a:bodyPr wrap="square">
            <a:spAutoFit/>
          </a:bodyPr>
          <a:lstStyle/>
          <a:p>
            <a:pPr algn="ctr"/>
            <a:r>
              <a:rPr lang="es-ES" b="1" dirty="0"/>
              <a:t>Ejercicio 07</a:t>
            </a:r>
          </a:p>
          <a:p>
            <a:r>
              <a:rPr lang="es-ES" dirty="0"/>
              <a:t>¿Qué filas en la tabla "datos01" tienen el mismo valor en la columna 'sexo' ('sexo') que 'm'?</a:t>
            </a:r>
            <a:endParaRPr lang="es-PE" dirty="0"/>
          </a:p>
        </p:txBody>
      </p:sp>
      <p:pic>
        <p:nvPicPr>
          <p:cNvPr id="7" name="Imagen 6">
            <a:extLst>
              <a:ext uri="{FF2B5EF4-FFF2-40B4-BE49-F238E27FC236}">
                <a16:creationId xmlns:a16="http://schemas.microsoft.com/office/drawing/2014/main" id="{0EB125B5-859D-C8C4-1D31-859D1F545EAA}"/>
              </a:ext>
            </a:extLst>
          </p:cNvPr>
          <p:cNvPicPr>
            <a:picLocks noChangeAspect="1"/>
          </p:cNvPicPr>
          <p:nvPr/>
        </p:nvPicPr>
        <p:blipFill>
          <a:blip r:embed="rId3"/>
          <a:stretch>
            <a:fillRect/>
          </a:stretch>
        </p:blipFill>
        <p:spPr>
          <a:xfrm>
            <a:off x="102321" y="3896435"/>
            <a:ext cx="11965390" cy="2841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16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33AA3CC-F850-EA53-010E-2DD63FE681AB}"/>
              </a:ext>
            </a:extLst>
          </p:cNvPr>
          <p:cNvSpPr txBox="1"/>
          <p:nvPr/>
        </p:nvSpPr>
        <p:spPr>
          <a:xfrm>
            <a:off x="1404890" y="1460377"/>
            <a:ext cx="9985160" cy="646331"/>
          </a:xfrm>
          <a:prstGeom prst="rect">
            <a:avLst/>
          </a:prstGeom>
          <a:noFill/>
        </p:spPr>
        <p:txBody>
          <a:bodyPr wrap="square">
            <a:spAutoFit/>
          </a:bodyPr>
          <a:lstStyle/>
          <a:p>
            <a:pPr algn="ctr"/>
            <a:r>
              <a:rPr lang="es-ES" b="1" dirty="0"/>
              <a:t>Ejercicio 08</a:t>
            </a:r>
          </a:p>
          <a:p>
            <a:r>
              <a:rPr lang="es-ES" dirty="0"/>
              <a:t>¿Cuáles son las filas en la tabla "datos01" que tienen el mismo valor en la columna 'sexo' ('sexo') que 'f'?</a:t>
            </a:r>
            <a:endParaRPr lang="es-PE" dirty="0"/>
          </a:p>
        </p:txBody>
      </p:sp>
      <p:pic>
        <p:nvPicPr>
          <p:cNvPr id="4" name="Imagen 3">
            <a:extLst>
              <a:ext uri="{FF2B5EF4-FFF2-40B4-BE49-F238E27FC236}">
                <a16:creationId xmlns:a16="http://schemas.microsoft.com/office/drawing/2014/main" id="{E1645B81-96E3-0367-15EC-9F7AD6121689}"/>
              </a:ext>
            </a:extLst>
          </p:cNvPr>
          <p:cNvPicPr>
            <a:picLocks noChangeAspect="1"/>
          </p:cNvPicPr>
          <p:nvPr/>
        </p:nvPicPr>
        <p:blipFill>
          <a:blip r:embed="rId2"/>
          <a:stretch>
            <a:fillRect/>
          </a:stretch>
        </p:blipFill>
        <p:spPr>
          <a:xfrm>
            <a:off x="414337" y="2126682"/>
            <a:ext cx="11363325" cy="3019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955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5DF8AF9-7CEA-40D5-3B28-12E968E7B5B7}"/>
              </a:ext>
            </a:extLst>
          </p:cNvPr>
          <p:cNvSpPr txBox="1"/>
          <p:nvPr/>
        </p:nvSpPr>
        <p:spPr>
          <a:xfrm>
            <a:off x="239696" y="34786"/>
            <a:ext cx="11860567" cy="646331"/>
          </a:xfrm>
          <a:prstGeom prst="rect">
            <a:avLst/>
          </a:prstGeom>
          <a:noFill/>
        </p:spPr>
        <p:txBody>
          <a:bodyPr wrap="square">
            <a:spAutoFit/>
          </a:bodyPr>
          <a:lstStyle/>
          <a:p>
            <a:pPr algn="ctr"/>
            <a:r>
              <a:rPr lang="es-ES" b="1" dirty="0"/>
              <a:t>Ejercicio 09</a:t>
            </a:r>
          </a:p>
          <a:p>
            <a:r>
              <a:rPr lang="es-ES" dirty="0"/>
              <a:t>¿Qué filas en la tabla "datos01" tienen el mismo valor en las columnas 'sexo' ('sexo') y 'edad' ('edad') que 'f' y cualquier edad?</a:t>
            </a:r>
            <a:endParaRPr lang="es-PE" dirty="0"/>
          </a:p>
        </p:txBody>
      </p:sp>
      <p:pic>
        <p:nvPicPr>
          <p:cNvPr id="3" name="Imagen 2">
            <a:extLst>
              <a:ext uri="{FF2B5EF4-FFF2-40B4-BE49-F238E27FC236}">
                <a16:creationId xmlns:a16="http://schemas.microsoft.com/office/drawing/2014/main" id="{64C20D93-F5E4-839B-315A-C44A07382077}"/>
              </a:ext>
            </a:extLst>
          </p:cNvPr>
          <p:cNvPicPr>
            <a:picLocks noChangeAspect="1"/>
          </p:cNvPicPr>
          <p:nvPr/>
        </p:nvPicPr>
        <p:blipFill>
          <a:blip r:embed="rId2"/>
          <a:stretch>
            <a:fillRect/>
          </a:stretch>
        </p:blipFill>
        <p:spPr>
          <a:xfrm>
            <a:off x="349192" y="698873"/>
            <a:ext cx="11353800"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4D92A087-CFC0-4525-60BF-0BFE7FE20C1E}"/>
              </a:ext>
            </a:extLst>
          </p:cNvPr>
          <p:cNvSpPr txBox="1"/>
          <p:nvPr/>
        </p:nvSpPr>
        <p:spPr>
          <a:xfrm>
            <a:off x="718724" y="3774908"/>
            <a:ext cx="10579223" cy="646331"/>
          </a:xfrm>
          <a:prstGeom prst="rect">
            <a:avLst/>
          </a:prstGeom>
          <a:noFill/>
        </p:spPr>
        <p:txBody>
          <a:bodyPr wrap="square">
            <a:spAutoFit/>
          </a:bodyPr>
          <a:lstStyle/>
          <a:p>
            <a:pPr algn="ctr"/>
            <a:r>
              <a:rPr lang="es-ES" b="1" dirty="0"/>
              <a:t>Ejercicio 010</a:t>
            </a:r>
          </a:p>
          <a:p>
            <a:r>
              <a:rPr lang="es-ES" dirty="0"/>
              <a:t>¿Cuáles son las filas en la tabla "datos01" que tienen nombres que comienzan con 'a', ordenadas por su código?</a:t>
            </a:r>
            <a:endParaRPr lang="es-PE" dirty="0"/>
          </a:p>
        </p:txBody>
      </p:sp>
      <p:pic>
        <p:nvPicPr>
          <p:cNvPr id="6" name="Imagen 5">
            <a:extLst>
              <a:ext uri="{FF2B5EF4-FFF2-40B4-BE49-F238E27FC236}">
                <a16:creationId xmlns:a16="http://schemas.microsoft.com/office/drawing/2014/main" id="{68D35467-5FB4-C380-B360-EEEF33236EE2}"/>
              </a:ext>
            </a:extLst>
          </p:cNvPr>
          <p:cNvPicPr>
            <a:picLocks noChangeAspect="1"/>
          </p:cNvPicPr>
          <p:nvPr/>
        </p:nvPicPr>
        <p:blipFill>
          <a:blip r:embed="rId3"/>
          <a:stretch>
            <a:fillRect/>
          </a:stretch>
        </p:blipFill>
        <p:spPr>
          <a:xfrm>
            <a:off x="213061" y="4469121"/>
            <a:ext cx="11629749" cy="22690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315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A300CE-EF5C-F47D-B8B6-A963B8342966}"/>
              </a:ext>
            </a:extLst>
          </p:cNvPr>
          <p:cNvSpPr txBox="1"/>
          <p:nvPr/>
        </p:nvSpPr>
        <p:spPr>
          <a:xfrm>
            <a:off x="443516" y="1573247"/>
            <a:ext cx="10579223" cy="923330"/>
          </a:xfrm>
          <a:prstGeom prst="rect">
            <a:avLst/>
          </a:prstGeom>
          <a:noFill/>
        </p:spPr>
        <p:txBody>
          <a:bodyPr wrap="square">
            <a:spAutoFit/>
          </a:bodyPr>
          <a:lstStyle/>
          <a:p>
            <a:pPr algn="ctr"/>
            <a:r>
              <a:rPr lang="es-ES" b="1" dirty="0"/>
              <a:t>Ejercicio 011</a:t>
            </a:r>
          </a:p>
          <a:p>
            <a:r>
              <a:rPr lang="es-ES" dirty="0"/>
              <a:t>¿Qué filas en la tabla "datos01" tienen nombres que comienzan con 'a', son de sexo 'femenino' y tienen 22 o 23 años, ordenadas por su código?</a:t>
            </a:r>
            <a:endParaRPr lang="es-PE" dirty="0"/>
          </a:p>
        </p:txBody>
      </p:sp>
      <p:pic>
        <p:nvPicPr>
          <p:cNvPr id="4" name="Imagen 3">
            <a:extLst>
              <a:ext uri="{FF2B5EF4-FFF2-40B4-BE49-F238E27FC236}">
                <a16:creationId xmlns:a16="http://schemas.microsoft.com/office/drawing/2014/main" id="{915E269A-BE6E-E2C0-6668-3D571CB6284F}"/>
              </a:ext>
            </a:extLst>
          </p:cNvPr>
          <p:cNvPicPr>
            <a:picLocks noChangeAspect="1"/>
          </p:cNvPicPr>
          <p:nvPr/>
        </p:nvPicPr>
        <p:blipFill>
          <a:blip r:embed="rId2"/>
          <a:stretch>
            <a:fillRect/>
          </a:stretch>
        </p:blipFill>
        <p:spPr>
          <a:xfrm>
            <a:off x="210105" y="2559774"/>
            <a:ext cx="11771790" cy="204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018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DF193E7-B6CC-F6DD-F1B3-A48B74B4AEEF}"/>
              </a:ext>
            </a:extLst>
          </p:cNvPr>
          <p:cNvSpPr txBox="1"/>
          <p:nvPr/>
        </p:nvSpPr>
        <p:spPr>
          <a:xfrm>
            <a:off x="1044237" y="772642"/>
            <a:ext cx="9697744" cy="5632311"/>
          </a:xfrm>
          <a:prstGeom prst="rect">
            <a:avLst/>
          </a:prstGeom>
          <a:noFill/>
        </p:spPr>
        <p:txBody>
          <a:bodyPr wrap="square">
            <a:spAutoFit/>
          </a:bodyPr>
          <a:lstStyle/>
          <a:p>
            <a:pPr marL="342900" indent="-342900" algn="just">
              <a:buFont typeface="+mj-lt"/>
              <a:buAutoNum type="arabicPeriod"/>
            </a:pPr>
            <a:r>
              <a:rPr lang="es-ES" dirty="0"/>
              <a:t>Mostrar registros de personas con el mismo código que 'C007' en la tabla</a:t>
            </a:r>
          </a:p>
          <a:p>
            <a:pPr marL="342900" indent="-342900" algn="just">
              <a:buFont typeface="+mj-lt"/>
              <a:buAutoNum type="arabicPeriod"/>
            </a:pPr>
            <a:r>
              <a:rPr lang="es-ES" dirty="0"/>
              <a:t>Mostrar registros de personas con el apellido materno 'COSTA'</a:t>
            </a:r>
          </a:p>
          <a:p>
            <a:pPr marL="342900" indent="-342900" algn="just">
              <a:buFont typeface="+mj-lt"/>
              <a:buAutoNum type="arabicPeriod"/>
            </a:pPr>
            <a:r>
              <a:rPr lang="es-ES" dirty="0"/>
              <a:t>Mostrar registros de personas de género masculino con un apellido paterno que empiece con 'R'</a:t>
            </a:r>
          </a:p>
          <a:p>
            <a:pPr marL="342900" indent="-342900" algn="just">
              <a:buFont typeface="+mj-lt"/>
              <a:buAutoNum type="arabicPeriod"/>
            </a:pPr>
            <a:r>
              <a:rPr lang="es-ES" dirty="0"/>
              <a:t>Mostrar registros de personas con edades superiores a 30 años y género femenino</a:t>
            </a:r>
          </a:p>
          <a:p>
            <a:pPr marL="342900" indent="-342900" algn="just">
              <a:buFont typeface="+mj-lt"/>
              <a:buAutoNum type="arabicPeriod"/>
            </a:pPr>
            <a:r>
              <a:rPr lang="es-ES" dirty="0"/>
              <a:t>Mostrar registros de personas con edades entre 18 y 25 años</a:t>
            </a:r>
          </a:p>
          <a:p>
            <a:pPr marL="342900" indent="-342900" algn="just">
              <a:buFont typeface="+mj-lt"/>
              <a:buAutoNum type="arabicPeriod"/>
            </a:pPr>
            <a:r>
              <a:rPr lang="es-ES" dirty="0"/>
              <a:t>Mostrar registros de personas con el apellido paterno 'SANCHEZ' y el mismo género que 'ANA'</a:t>
            </a:r>
          </a:p>
          <a:p>
            <a:pPr marL="342900" indent="-342900" algn="just">
              <a:buFont typeface="+mj-lt"/>
              <a:buAutoNum type="arabicPeriod"/>
            </a:pPr>
            <a:r>
              <a:rPr lang="es-ES" dirty="0"/>
              <a:t>Mostrar registros de personas de género masculino con edades menores de 20 años</a:t>
            </a:r>
          </a:p>
          <a:p>
            <a:pPr marL="342900" indent="-342900" algn="just">
              <a:buFont typeface="+mj-lt"/>
              <a:buAutoNum type="arabicPeriod"/>
            </a:pPr>
            <a:r>
              <a:rPr lang="es-ES" dirty="0"/>
              <a:t>Mostrar registros de personas cuyos apellidos maternos comiencen con 'S' o 'P'</a:t>
            </a:r>
          </a:p>
          <a:p>
            <a:pPr marL="342900" indent="-342900" algn="just">
              <a:buFont typeface="+mj-lt"/>
              <a:buAutoNum type="arabicPeriod"/>
            </a:pPr>
            <a:r>
              <a:rPr lang="es-ES" dirty="0"/>
              <a:t>Mostrar registros de personas con el código 'C009' y género femenino</a:t>
            </a:r>
          </a:p>
          <a:p>
            <a:pPr marL="342900" indent="-342900" algn="just">
              <a:buFont typeface="+mj-lt"/>
              <a:buAutoNum type="arabicPeriod"/>
            </a:pPr>
            <a:r>
              <a:rPr lang="es-ES" dirty="0"/>
              <a:t>Mostrar registros de personas con el mismo código que 'C008' en la tabla</a:t>
            </a:r>
          </a:p>
          <a:p>
            <a:pPr marL="342900" indent="-342900" algn="just">
              <a:buFont typeface="+mj-lt"/>
              <a:buAutoNum type="arabicPeriod"/>
            </a:pPr>
            <a:r>
              <a:rPr lang="es-ES" dirty="0"/>
              <a:t>Mostrar registros de personas con edades que no están en el rango de 22 a 27 años</a:t>
            </a:r>
          </a:p>
          <a:p>
            <a:pPr marL="342900" indent="-342900" algn="just">
              <a:buFont typeface="+mj-lt"/>
              <a:buAutoNum type="arabicPeriod"/>
            </a:pPr>
            <a:r>
              <a:rPr lang="es-ES" dirty="0"/>
              <a:t>Mostrar registros de personas con género femenino y apellido paterno 'CASTRO'</a:t>
            </a:r>
          </a:p>
          <a:p>
            <a:pPr marL="342900" indent="-342900" algn="just">
              <a:buFont typeface="+mj-lt"/>
              <a:buAutoNum type="arabicPeriod"/>
            </a:pPr>
            <a:r>
              <a:rPr lang="es-ES" dirty="0"/>
              <a:t>Mostrar registros de personas con el apellido materno 'PORRAS' y que no tengan el código 'C014'</a:t>
            </a:r>
          </a:p>
          <a:p>
            <a:pPr marL="342900" indent="-342900" algn="just">
              <a:buFont typeface="+mj-lt"/>
              <a:buAutoNum type="arabicPeriod"/>
            </a:pPr>
            <a:r>
              <a:rPr lang="es-ES" dirty="0"/>
              <a:t>Mostrar registros de personas con el mismo código que 'C002' y género masculino</a:t>
            </a:r>
          </a:p>
          <a:p>
            <a:pPr marL="342900" indent="-342900" algn="just">
              <a:buFont typeface="+mj-lt"/>
              <a:buAutoNum type="arabicPeriod"/>
            </a:pPr>
            <a:r>
              <a:rPr lang="es-ES" dirty="0"/>
              <a:t>Mostrar registros de personas cuyos apellidos paternos no sean 'HUISA' ni 'ROJAS'</a:t>
            </a:r>
          </a:p>
          <a:p>
            <a:pPr marL="342900" indent="-342900" algn="just">
              <a:buFont typeface="+mj-lt"/>
              <a:buAutoNum type="arabicPeriod"/>
            </a:pPr>
            <a:r>
              <a:rPr lang="es-ES" dirty="0"/>
              <a:t>Mostrar registros de personas con edades entre 25 y 30 años y género masculino</a:t>
            </a:r>
          </a:p>
          <a:p>
            <a:pPr marL="342900" indent="-342900" algn="just">
              <a:buFont typeface="+mj-lt"/>
              <a:buAutoNum type="arabicPeriod"/>
            </a:pPr>
            <a:r>
              <a:rPr lang="es-ES" dirty="0"/>
              <a:t>Mostrar registros de personas con género femenino y apellido materno que termine en 'S'</a:t>
            </a:r>
          </a:p>
          <a:p>
            <a:pPr marL="342900" indent="-342900" algn="just">
              <a:buFont typeface="+mj-lt"/>
              <a:buAutoNum type="arabicPeriod"/>
            </a:pPr>
            <a:r>
              <a:rPr lang="es-ES" dirty="0"/>
              <a:t>Mostrar registros de personas con códigos que no comiencen con 'C01'</a:t>
            </a:r>
          </a:p>
          <a:p>
            <a:pPr marL="342900" indent="-342900" algn="just">
              <a:buFont typeface="+mj-lt"/>
              <a:buAutoNum type="arabicPeriod"/>
            </a:pPr>
            <a:r>
              <a:rPr lang="es-ES" dirty="0"/>
              <a:t>Mostrar registros de personas con el mismo código que 'C015' y género masculino</a:t>
            </a:r>
          </a:p>
          <a:p>
            <a:pPr marL="342900" indent="-342900" algn="just">
              <a:buFont typeface="+mj-lt"/>
              <a:buAutoNum type="arabicPeriod"/>
            </a:pPr>
            <a:r>
              <a:rPr lang="es-ES" dirty="0"/>
              <a:t>Mostrar registros de personas cuyas edades sean iguales a las de otras personas en la tabla</a:t>
            </a:r>
            <a:endParaRPr lang="es-PE" dirty="0"/>
          </a:p>
        </p:txBody>
      </p:sp>
      <p:sp>
        <p:nvSpPr>
          <p:cNvPr id="4" name="CuadroTexto 3">
            <a:extLst>
              <a:ext uri="{FF2B5EF4-FFF2-40B4-BE49-F238E27FC236}">
                <a16:creationId xmlns:a16="http://schemas.microsoft.com/office/drawing/2014/main" id="{D0A8DF76-4F0D-DF06-314A-9518A05C13AE}"/>
              </a:ext>
            </a:extLst>
          </p:cNvPr>
          <p:cNvSpPr txBox="1"/>
          <p:nvPr/>
        </p:nvSpPr>
        <p:spPr>
          <a:xfrm>
            <a:off x="4370405" y="262748"/>
            <a:ext cx="3045408" cy="369332"/>
          </a:xfrm>
          <a:prstGeom prst="rect">
            <a:avLst/>
          </a:prstGeom>
          <a:noFill/>
        </p:spPr>
        <p:txBody>
          <a:bodyPr wrap="square">
            <a:spAutoFit/>
          </a:bodyPr>
          <a:lstStyle/>
          <a:p>
            <a:pPr algn="ctr"/>
            <a:r>
              <a:rPr lang="es-ES" b="1" dirty="0"/>
              <a:t>Ejercicio Calificado</a:t>
            </a:r>
          </a:p>
        </p:txBody>
      </p:sp>
    </p:spTree>
    <p:extLst>
      <p:ext uri="{BB962C8B-B14F-4D97-AF65-F5344CB8AC3E}">
        <p14:creationId xmlns:p14="http://schemas.microsoft.com/office/powerpoint/2010/main" val="233277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093044-F72E-D6EC-3648-9CCD4167F7DA}"/>
              </a:ext>
            </a:extLst>
          </p:cNvPr>
          <p:cNvSpPr txBox="1"/>
          <p:nvPr/>
        </p:nvSpPr>
        <p:spPr>
          <a:xfrm>
            <a:off x="230818" y="217403"/>
            <a:ext cx="11762913" cy="6217087"/>
          </a:xfrm>
          <a:prstGeom prst="rect">
            <a:avLst/>
          </a:prstGeom>
          <a:noFill/>
        </p:spPr>
        <p:txBody>
          <a:bodyPr wrap="square">
            <a:spAutoFit/>
          </a:bodyPr>
          <a:lstStyle/>
          <a:p>
            <a:pPr algn="ctr"/>
            <a:r>
              <a:rPr lang="es-ES" sz="5400" b="1" dirty="0">
                <a:effectLst>
                  <a:outerShdw blurRad="38100" dist="38100" dir="2700000" algn="tl">
                    <a:srgbClr val="000000">
                      <a:alpha val="43137"/>
                    </a:srgbClr>
                  </a:outerShdw>
                </a:effectLst>
                <a:latin typeface="Times New Roman" panose="02020603050405020304" pitchFamily="18" charset="0"/>
              </a:rPr>
              <a:t>OPERADOR EXISTS</a:t>
            </a:r>
          </a:p>
          <a:p>
            <a:endParaRPr lang="es-ES" sz="1200" dirty="0"/>
          </a:p>
          <a:p>
            <a:pPr marL="457200" indent="-457200" algn="just">
              <a:buFont typeface="Wingdings" panose="05000000000000000000" pitchFamily="2" charset="2"/>
              <a:buChar char="q"/>
            </a:pPr>
            <a:r>
              <a:rPr lang="es-ES" sz="3200" dirty="0"/>
              <a:t>El operador EXISTS se utiliza para comprobar si una subconsulta devuelve algún resultado. La subconsulta puede ser cualquier sentencia SQL válida que produzca una lista de resultados. Cuando se aplica el operador EXISTS en una consulta principal, el motor de base de datos evalúa la subconsulta y devuelve TRUE si al menos una fila es devuelta, de lo contrario, devuelve FALSE.</a:t>
            </a:r>
          </a:p>
          <a:p>
            <a:pPr marL="171450" indent="-171450" algn="just">
              <a:buFont typeface="Wingdings" panose="05000000000000000000" pitchFamily="2" charset="2"/>
              <a:buChar char="q"/>
            </a:pPr>
            <a:endParaRPr lang="es-ES" sz="1200" dirty="0"/>
          </a:p>
          <a:p>
            <a:pPr marL="457200" indent="-457200" algn="just">
              <a:buFont typeface="Wingdings" panose="05000000000000000000" pitchFamily="2" charset="2"/>
              <a:buChar char="q"/>
            </a:pPr>
            <a:r>
              <a:rPr lang="es-ES" sz="3200" dirty="0"/>
              <a:t>El uso más común de EXISTS es en combinación con una cláusula WHERE en una consulta principal. Por ejemplo, se usa para seleccionar registros de una tabla principal solo si existen registros relacionados en otra tabla.</a:t>
            </a:r>
            <a:endParaRPr lang="es-PE" sz="3200" dirty="0"/>
          </a:p>
        </p:txBody>
      </p:sp>
    </p:spTree>
    <p:extLst>
      <p:ext uri="{BB962C8B-B14F-4D97-AF65-F5344CB8AC3E}">
        <p14:creationId xmlns:p14="http://schemas.microsoft.com/office/powerpoint/2010/main" val="315074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8457E66-2EDD-FD4E-CED7-77B6FB0B5594}"/>
              </a:ext>
            </a:extLst>
          </p:cNvPr>
          <p:cNvSpPr txBox="1"/>
          <p:nvPr/>
        </p:nvSpPr>
        <p:spPr>
          <a:xfrm>
            <a:off x="486422" y="567215"/>
            <a:ext cx="11219156" cy="5355312"/>
          </a:xfrm>
          <a:prstGeom prst="rect">
            <a:avLst/>
          </a:prstGeom>
          <a:noFill/>
        </p:spPr>
        <p:txBody>
          <a:bodyPr wrap="square">
            <a:spAutoFit/>
          </a:bodyPr>
          <a:lstStyle/>
          <a:p>
            <a:pPr algn="ctr"/>
            <a:r>
              <a:rPr lang="es-ES" sz="5400" b="1" dirty="0">
                <a:effectLst>
                  <a:outerShdw blurRad="38100" dist="38100" dir="2700000" algn="tl">
                    <a:srgbClr val="000000">
                      <a:alpha val="43137"/>
                    </a:srgbClr>
                  </a:outerShdw>
                </a:effectLst>
                <a:latin typeface="Times New Roman" panose="02020603050405020304" pitchFamily="18" charset="0"/>
              </a:rPr>
              <a:t>OPERADOR NOT EXISTS</a:t>
            </a:r>
          </a:p>
          <a:p>
            <a:endParaRPr lang="es-ES" sz="3200" dirty="0"/>
          </a:p>
          <a:p>
            <a:pPr marL="457200" indent="-457200" algn="just">
              <a:buFont typeface="Wingdings" panose="05000000000000000000" pitchFamily="2" charset="2"/>
              <a:buChar char="q"/>
            </a:pPr>
            <a:r>
              <a:rPr lang="es-ES" sz="3200" dirty="0"/>
              <a:t>El operador NOT EXISTS tiene un propósito similar al operador EXISTS, pero su resultado es el opuesto. Devuelve TRUE si la subconsulta no devuelve ningún resultado, y devuelve FALSE si la subconsulta devuelve al menos un resultado.</a:t>
            </a:r>
          </a:p>
          <a:p>
            <a:pPr marL="457200" indent="-457200" algn="just">
              <a:buFont typeface="Wingdings" panose="05000000000000000000" pitchFamily="2" charset="2"/>
              <a:buChar char="q"/>
            </a:pPr>
            <a:endParaRPr lang="es-ES" sz="3200" dirty="0"/>
          </a:p>
          <a:p>
            <a:pPr marL="457200" indent="-457200" algn="just">
              <a:buFont typeface="Wingdings" panose="05000000000000000000" pitchFamily="2" charset="2"/>
              <a:buChar char="q"/>
            </a:pPr>
            <a:r>
              <a:rPr lang="es-ES" sz="3200" dirty="0"/>
              <a:t>NOT EXISTS se usa de manera similar a EXISTS, pero es útil cuando deseas seleccionar registros de una tabla principal solo si no existen registros relacionados en otra tabla.</a:t>
            </a:r>
            <a:endParaRPr lang="es-PE" sz="3200" dirty="0"/>
          </a:p>
        </p:txBody>
      </p:sp>
    </p:spTree>
    <p:extLst>
      <p:ext uri="{BB962C8B-B14F-4D97-AF65-F5344CB8AC3E}">
        <p14:creationId xmlns:p14="http://schemas.microsoft.com/office/powerpoint/2010/main" val="252157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E23EBE-1DD9-9EA9-3B48-030761292E0B}"/>
              </a:ext>
            </a:extLst>
          </p:cNvPr>
          <p:cNvPicPr>
            <a:picLocks noChangeAspect="1"/>
          </p:cNvPicPr>
          <p:nvPr/>
        </p:nvPicPr>
        <p:blipFill>
          <a:blip r:embed="rId2"/>
          <a:stretch>
            <a:fillRect/>
          </a:stretch>
        </p:blipFill>
        <p:spPr>
          <a:xfrm>
            <a:off x="668044" y="962651"/>
            <a:ext cx="2510162" cy="866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F0646173-53BD-A68A-7842-7F9D850ADB7E}"/>
              </a:ext>
            </a:extLst>
          </p:cNvPr>
          <p:cNvSpPr txBox="1"/>
          <p:nvPr/>
        </p:nvSpPr>
        <p:spPr>
          <a:xfrm>
            <a:off x="206406" y="77224"/>
            <a:ext cx="3610992" cy="461665"/>
          </a:xfrm>
          <a:prstGeom prst="rect">
            <a:avLst/>
          </a:prstGeom>
          <a:noFill/>
        </p:spPr>
        <p:txBody>
          <a:bodyPr wrap="square">
            <a:spAutoFit/>
          </a:bodyPr>
          <a:lstStyle/>
          <a:p>
            <a:pPr algn="ctr"/>
            <a:r>
              <a:rPr lang="es-ES" sz="2400" b="1" dirty="0"/>
              <a:t>Ejercicios De Laboratorio</a:t>
            </a:r>
            <a:endParaRPr lang="es-PE" sz="2400" b="1" dirty="0"/>
          </a:p>
        </p:txBody>
      </p:sp>
      <p:sp>
        <p:nvSpPr>
          <p:cNvPr id="6" name="CuadroTexto 5">
            <a:extLst>
              <a:ext uri="{FF2B5EF4-FFF2-40B4-BE49-F238E27FC236}">
                <a16:creationId xmlns:a16="http://schemas.microsoft.com/office/drawing/2014/main" id="{4454F263-3D85-21E3-4272-4F9FBE3E7370}"/>
              </a:ext>
            </a:extLst>
          </p:cNvPr>
          <p:cNvSpPr txBox="1"/>
          <p:nvPr/>
        </p:nvSpPr>
        <p:spPr>
          <a:xfrm>
            <a:off x="206406" y="572296"/>
            <a:ext cx="3610992" cy="369332"/>
          </a:xfrm>
          <a:prstGeom prst="rect">
            <a:avLst/>
          </a:prstGeom>
          <a:noFill/>
        </p:spPr>
        <p:txBody>
          <a:bodyPr wrap="square">
            <a:spAutoFit/>
          </a:bodyPr>
          <a:lstStyle/>
          <a:p>
            <a:pPr algn="ctr"/>
            <a:r>
              <a:rPr lang="es-ES" dirty="0"/>
              <a:t>Activar la base de datos: Northwind</a:t>
            </a:r>
            <a:endParaRPr lang="es-PE" dirty="0"/>
          </a:p>
        </p:txBody>
      </p:sp>
      <p:sp>
        <p:nvSpPr>
          <p:cNvPr id="8" name="CuadroTexto 7">
            <a:extLst>
              <a:ext uri="{FF2B5EF4-FFF2-40B4-BE49-F238E27FC236}">
                <a16:creationId xmlns:a16="http://schemas.microsoft.com/office/drawing/2014/main" id="{FF8046AE-A130-51F1-6DFD-A12313B3122C}"/>
              </a:ext>
            </a:extLst>
          </p:cNvPr>
          <p:cNvSpPr txBox="1"/>
          <p:nvPr/>
        </p:nvSpPr>
        <p:spPr>
          <a:xfrm>
            <a:off x="4910462" y="932952"/>
            <a:ext cx="4356717" cy="923330"/>
          </a:xfrm>
          <a:prstGeom prst="rect">
            <a:avLst/>
          </a:prstGeom>
          <a:noFill/>
        </p:spPr>
        <p:txBody>
          <a:bodyPr wrap="square">
            <a:spAutoFit/>
          </a:bodyPr>
          <a:lstStyle/>
          <a:p>
            <a:pPr algn="ctr"/>
            <a:r>
              <a:rPr lang="es-ES" b="1" dirty="0"/>
              <a:t>Ejercicio 01</a:t>
            </a:r>
          </a:p>
          <a:p>
            <a:pPr algn="ctr"/>
            <a:r>
              <a:rPr lang="es-ES" dirty="0"/>
              <a:t>Listar productos con al menos una unidad en existencia, ordenado por </a:t>
            </a:r>
            <a:r>
              <a:rPr lang="es-PE" dirty="0"/>
              <a:t>UnitsInStock</a:t>
            </a:r>
          </a:p>
        </p:txBody>
      </p:sp>
      <p:pic>
        <p:nvPicPr>
          <p:cNvPr id="10" name="Imagen 9">
            <a:extLst>
              <a:ext uri="{FF2B5EF4-FFF2-40B4-BE49-F238E27FC236}">
                <a16:creationId xmlns:a16="http://schemas.microsoft.com/office/drawing/2014/main" id="{7FAD5F05-1AA5-22E6-AF95-5C3C80332ACC}"/>
              </a:ext>
            </a:extLst>
          </p:cNvPr>
          <p:cNvPicPr>
            <a:picLocks noChangeAspect="1"/>
          </p:cNvPicPr>
          <p:nvPr/>
        </p:nvPicPr>
        <p:blipFill>
          <a:blip r:embed="rId3"/>
          <a:stretch>
            <a:fillRect/>
          </a:stretch>
        </p:blipFill>
        <p:spPr>
          <a:xfrm>
            <a:off x="2139520" y="1993313"/>
            <a:ext cx="9898601" cy="470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193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273CC4-272C-AB0B-C44D-3DDDD38DCF0E}"/>
              </a:ext>
            </a:extLst>
          </p:cNvPr>
          <p:cNvSpPr txBox="1"/>
          <p:nvPr/>
        </p:nvSpPr>
        <p:spPr>
          <a:xfrm>
            <a:off x="160909" y="151717"/>
            <a:ext cx="4356717" cy="646331"/>
          </a:xfrm>
          <a:prstGeom prst="rect">
            <a:avLst/>
          </a:prstGeom>
          <a:noFill/>
        </p:spPr>
        <p:txBody>
          <a:bodyPr wrap="square">
            <a:spAutoFit/>
          </a:bodyPr>
          <a:lstStyle/>
          <a:p>
            <a:pPr algn="ctr"/>
            <a:r>
              <a:rPr lang="es-ES" b="1" dirty="0"/>
              <a:t>Ejercicio 02</a:t>
            </a:r>
          </a:p>
          <a:p>
            <a:pPr algn="ctr"/>
            <a:r>
              <a:rPr lang="es-ES" dirty="0"/>
              <a:t>Listar clientes que han realizado pedidos</a:t>
            </a:r>
            <a:endParaRPr lang="es-PE" dirty="0"/>
          </a:p>
        </p:txBody>
      </p:sp>
      <p:pic>
        <p:nvPicPr>
          <p:cNvPr id="4" name="Imagen 3">
            <a:extLst>
              <a:ext uri="{FF2B5EF4-FFF2-40B4-BE49-F238E27FC236}">
                <a16:creationId xmlns:a16="http://schemas.microsoft.com/office/drawing/2014/main" id="{20625CB7-9765-786A-CB53-A8CC88C6F51F}"/>
              </a:ext>
            </a:extLst>
          </p:cNvPr>
          <p:cNvPicPr>
            <a:picLocks noChangeAspect="1"/>
          </p:cNvPicPr>
          <p:nvPr/>
        </p:nvPicPr>
        <p:blipFill>
          <a:blip r:embed="rId2"/>
          <a:stretch>
            <a:fillRect/>
          </a:stretch>
        </p:blipFill>
        <p:spPr>
          <a:xfrm>
            <a:off x="142600" y="886827"/>
            <a:ext cx="11824501" cy="5854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836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09B2A6-9180-CBE4-3A4F-C5D01E38B8E2}"/>
              </a:ext>
            </a:extLst>
          </p:cNvPr>
          <p:cNvSpPr txBox="1"/>
          <p:nvPr/>
        </p:nvSpPr>
        <p:spPr>
          <a:xfrm>
            <a:off x="139082" y="1545508"/>
            <a:ext cx="5210081" cy="646331"/>
          </a:xfrm>
          <a:prstGeom prst="rect">
            <a:avLst/>
          </a:prstGeom>
          <a:noFill/>
        </p:spPr>
        <p:txBody>
          <a:bodyPr wrap="square">
            <a:spAutoFit/>
          </a:bodyPr>
          <a:lstStyle/>
          <a:p>
            <a:pPr algn="ctr"/>
            <a:r>
              <a:rPr lang="es-ES" b="1" dirty="0"/>
              <a:t>Ejercicio 03</a:t>
            </a:r>
          </a:p>
          <a:p>
            <a:pPr algn="ctr"/>
            <a:r>
              <a:rPr lang="es-ES" dirty="0"/>
              <a:t>Listar empleados que no han realizado ningún pedido</a:t>
            </a:r>
            <a:endParaRPr lang="es-PE" dirty="0"/>
          </a:p>
        </p:txBody>
      </p:sp>
      <p:pic>
        <p:nvPicPr>
          <p:cNvPr id="4" name="Imagen 3">
            <a:extLst>
              <a:ext uri="{FF2B5EF4-FFF2-40B4-BE49-F238E27FC236}">
                <a16:creationId xmlns:a16="http://schemas.microsoft.com/office/drawing/2014/main" id="{C64C525A-CC75-4BE0-0E23-6BE67D6941D5}"/>
              </a:ext>
            </a:extLst>
          </p:cNvPr>
          <p:cNvPicPr>
            <a:picLocks noChangeAspect="1"/>
          </p:cNvPicPr>
          <p:nvPr/>
        </p:nvPicPr>
        <p:blipFill>
          <a:blip r:embed="rId2"/>
          <a:stretch>
            <a:fillRect/>
          </a:stretch>
        </p:blipFill>
        <p:spPr>
          <a:xfrm>
            <a:off x="156838" y="2320808"/>
            <a:ext cx="11878323" cy="2500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965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D9B8BAA-575B-2DA3-9BB2-3994089695DD}"/>
              </a:ext>
            </a:extLst>
          </p:cNvPr>
          <p:cNvSpPr txBox="1"/>
          <p:nvPr/>
        </p:nvSpPr>
        <p:spPr>
          <a:xfrm>
            <a:off x="94695" y="62937"/>
            <a:ext cx="4850167" cy="646331"/>
          </a:xfrm>
          <a:prstGeom prst="rect">
            <a:avLst/>
          </a:prstGeom>
          <a:noFill/>
        </p:spPr>
        <p:txBody>
          <a:bodyPr wrap="square">
            <a:spAutoFit/>
          </a:bodyPr>
          <a:lstStyle/>
          <a:p>
            <a:pPr algn="ctr"/>
            <a:r>
              <a:rPr lang="es-ES" b="1" dirty="0"/>
              <a:t>Ejercicio 04</a:t>
            </a:r>
          </a:p>
          <a:p>
            <a:pPr algn="ctr"/>
            <a:r>
              <a:rPr lang="es-ES" dirty="0"/>
              <a:t>Crear una base de datos: Sistema03</a:t>
            </a:r>
            <a:endParaRPr lang="es-PE" dirty="0"/>
          </a:p>
        </p:txBody>
      </p:sp>
      <p:pic>
        <p:nvPicPr>
          <p:cNvPr id="4" name="Imagen 3">
            <a:extLst>
              <a:ext uri="{FF2B5EF4-FFF2-40B4-BE49-F238E27FC236}">
                <a16:creationId xmlns:a16="http://schemas.microsoft.com/office/drawing/2014/main" id="{CDF54C2A-361D-C006-4783-883B45038767}"/>
              </a:ext>
            </a:extLst>
          </p:cNvPr>
          <p:cNvPicPr>
            <a:picLocks noChangeAspect="1"/>
          </p:cNvPicPr>
          <p:nvPr/>
        </p:nvPicPr>
        <p:blipFill>
          <a:blip r:embed="rId2"/>
          <a:stretch>
            <a:fillRect/>
          </a:stretch>
        </p:blipFill>
        <p:spPr>
          <a:xfrm>
            <a:off x="258746" y="783499"/>
            <a:ext cx="11705205" cy="5803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617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2862F6-FE02-8807-0B7D-AC5FB6BEE8FF}"/>
              </a:ext>
            </a:extLst>
          </p:cNvPr>
          <p:cNvSpPr txBox="1"/>
          <p:nvPr/>
        </p:nvSpPr>
        <p:spPr>
          <a:xfrm>
            <a:off x="71021" y="30615"/>
            <a:ext cx="2501283" cy="369332"/>
          </a:xfrm>
          <a:prstGeom prst="rect">
            <a:avLst/>
          </a:prstGeom>
          <a:noFill/>
        </p:spPr>
        <p:txBody>
          <a:bodyPr wrap="square">
            <a:spAutoFit/>
          </a:bodyPr>
          <a:lstStyle/>
          <a:p>
            <a:pPr algn="ctr"/>
            <a:r>
              <a:rPr lang="es-ES" dirty="0"/>
              <a:t>Crear Una tabla datos01</a:t>
            </a:r>
            <a:endParaRPr lang="es-PE" dirty="0"/>
          </a:p>
        </p:txBody>
      </p:sp>
      <p:pic>
        <p:nvPicPr>
          <p:cNvPr id="5" name="Imagen 4">
            <a:extLst>
              <a:ext uri="{FF2B5EF4-FFF2-40B4-BE49-F238E27FC236}">
                <a16:creationId xmlns:a16="http://schemas.microsoft.com/office/drawing/2014/main" id="{468EAFCD-0625-DDD5-2A18-457EAB5CB6F4}"/>
              </a:ext>
            </a:extLst>
          </p:cNvPr>
          <p:cNvPicPr>
            <a:picLocks noChangeAspect="1"/>
          </p:cNvPicPr>
          <p:nvPr/>
        </p:nvPicPr>
        <p:blipFill>
          <a:blip r:embed="rId2"/>
          <a:stretch>
            <a:fillRect/>
          </a:stretch>
        </p:blipFill>
        <p:spPr>
          <a:xfrm>
            <a:off x="71021" y="466412"/>
            <a:ext cx="12032202" cy="1539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FDDC0351-46FD-298D-67B8-182E62CB74BB}"/>
              </a:ext>
            </a:extLst>
          </p:cNvPr>
          <p:cNvPicPr>
            <a:picLocks noChangeAspect="1"/>
          </p:cNvPicPr>
          <p:nvPr/>
        </p:nvPicPr>
        <p:blipFill>
          <a:blip r:embed="rId3"/>
          <a:stretch>
            <a:fillRect/>
          </a:stretch>
        </p:blipFill>
        <p:spPr>
          <a:xfrm>
            <a:off x="97654" y="2512382"/>
            <a:ext cx="11949345" cy="4172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985D765E-9E0A-7524-F059-D42CCE523E87}"/>
              </a:ext>
            </a:extLst>
          </p:cNvPr>
          <p:cNvSpPr txBox="1"/>
          <p:nvPr/>
        </p:nvSpPr>
        <p:spPr>
          <a:xfrm>
            <a:off x="71021" y="2056777"/>
            <a:ext cx="3107186" cy="369332"/>
          </a:xfrm>
          <a:prstGeom prst="rect">
            <a:avLst/>
          </a:prstGeom>
          <a:noFill/>
        </p:spPr>
        <p:txBody>
          <a:bodyPr wrap="square">
            <a:spAutoFit/>
          </a:bodyPr>
          <a:lstStyle/>
          <a:p>
            <a:pPr algn="ctr"/>
            <a:r>
              <a:rPr lang="es-ES" dirty="0"/>
              <a:t>Agregar los siguientes registros</a:t>
            </a:r>
            <a:endParaRPr lang="es-PE" dirty="0"/>
          </a:p>
        </p:txBody>
      </p:sp>
    </p:spTree>
    <p:extLst>
      <p:ext uri="{BB962C8B-B14F-4D97-AF65-F5344CB8AC3E}">
        <p14:creationId xmlns:p14="http://schemas.microsoft.com/office/powerpoint/2010/main" val="418172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0FC424-F583-68C6-822F-C1AB4A051E3A}"/>
              </a:ext>
            </a:extLst>
          </p:cNvPr>
          <p:cNvSpPr txBox="1"/>
          <p:nvPr/>
        </p:nvSpPr>
        <p:spPr>
          <a:xfrm>
            <a:off x="2166154" y="993372"/>
            <a:ext cx="7847860" cy="369332"/>
          </a:xfrm>
          <a:prstGeom prst="rect">
            <a:avLst/>
          </a:prstGeom>
          <a:noFill/>
        </p:spPr>
        <p:txBody>
          <a:bodyPr wrap="square">
            <a:spAutoFit/>
          </a:bodyPr>
          <a:lstStyle/>
          <a:p>
            <a:pPr algn="ctr"/>
            <a:r>
              <a:rPr lang="es-ES" dirty="0"/>
              <a:t>¿Cuáles son las filas en la tabla "datos01" que tienen el mismo código que 'c001'?</a:t>
            </a:r>
            <a:endParaRPr lang="es-PE" dirty="0"/>
          </a:p>
        </p:txBody>
      </p:sp>
      <p:pic>
        <p:nvPicPr>
          <p:cNvPr id="5" name="Imagen 4">
            <a:extLst>
              <a:ext uri="{FF2B5EF4-FFF2-40B4-BE49-F238E27FC236}">
                <a16:creationId xmlns:a16="http://schemas.microsoft.com/office/drawing/2014/main" id="{89AA2C16-2335-0F5A-3F65-F358F140A016}"/>
              </a:ext>
            </a:extLst>
          </p:cNvPr>
          <p:cNvPicPr>
            <a:picLocks noChangeAspect="1"/>
          </p:cNvPicPr>
          <p:nvPr/>
        </p:nvPicPr>
        <p:blipFill>
          <a:blip r:embed="rId2"/>
          <a:stretch>
            <a:fillRect/>
          </a:stretch>
        </p:blipFill>
        <p:spPr>
          <a:xfrm>
            <a:off x="97657" y="1446277"/>
            <a:ext cx="11984854" cy="1603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AA511716-3AA6-B965-EADD-AF40F798FA94}"/>
              </a:ext>
            </a:extLst>
          </p:cNvPr>
          <p:cNvSpPr txBox="1"/>
          <p:nvPr/>
        </p:nvSpPr>
        <p:spPr>
          <a:xfrm>
            <a:off x="2010793" y="3124946"/>
            <a:ext cx="8140823" cy="646331"/>
          </a:xfrm>
          <a:prstGeom prst="rect">
            <a:avLst/>
          </a:prstGeom>
          <a:noFill/>
        </p:spPr>
        <p:txBody>
          <a:bodyPr wrap="square">
            <a:spAutoFit/>
          </a:bodyPr>
          <a:lstStyle/>
          <a:p>
            <a:pPr algn="ctr"/>
            <a:r>
              <a:rPr lang="es-ES" b="1" dirty="0"/>
              <a:t>Ejercicio 05</a:t>
            </a:r>
          </a:p>
          <a:p>
            <a:pPr algn="l"/>
            <a:r>
              <a:rPr lang="es-ES" dirty="0"/>
              <a:t>¿Qué filas en la tabla "datos01" tienen el mismo código que 'c001', 'c002' o 'c003'?</a:t>
            </a:r>
            <a:endParaRPr lang="es-PE" dirty="0"/>
          </a:p>
        </p:txBody>
      </p:sp>
      <p:pic>
        <p:nvPicPr>
          <p:cNvPr id="8" name="Imagen 7">
            <a:extLst>
              <a:ext uri="{FF2B5EF4-FFF2-40B4-BE49-F238E27FC236}">
                <a16:creationId xmlns:a16="http://schemas.microsoft.com/office/drawing/2014/main" id="{A8E673BF-9B58-E178-AB99-43AF69621DB7}"/>
              </a:ext>
            </a:extLst>
          </p:cNvPr>
          <p:cNvPicPr>
            <a:picLocks noChangeAspect="1"/>
          </p:cNvPicPr>
          <p:nvPr/>
        </p:nvPicPr>
        <p:blipFill>
          <a:blip r:embed="rId3"/>
          <a:stretch>
            <a:fillRect/>
          </a:stretch>
        </p:blipFill>
        <p:spPr>
          <a:xfrm>
            <a:off x="88777" y="3778409"/>
            <a:ext cx="11984854" cy="1875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17503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4022</TotalTime>
  <Words>813</Words>
  <Application>Microsoft Office PowerPoint</Application>
  <PresentationFormat>Panorámica</PresentationFormat>
  <Paragraphs>61</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Söhne</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945</cp:revision>
  <dcterms:created xsi:type="dcterms:W3CDTF">2019-07-10T17:30:38Z</dcterms:created>
  <dcterms:modified xsi:type="dcterms:W3CDTF">2023-08-30T20:21:15Z</dcterms:modified>
</cp:coreProperties>
</file>