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383" r:id="rId3"/>
    <p:sldId id="380" r:id="rId4"/>
    <p:sldId id="381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0383" y="627256"/>
            <a:ext cx="7082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CREAR UNA VISTA CON SCRIPT (VIA CODIGO)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49856" y="1275603"/>
            <a:ext cx="11107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s-ES" altLang="es-PE" sz="2400" dirty="0">
                <a:latin typeface="Times New Roman" panose="02020603050405020304" pitchFamily="18" charset="0"/>
              </a:rPr>
              <a:t>CREATE VIEW &lt;Nombre de la vista&gt; [Encabezado1, ....][WITH ENCRYPTION]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s-PE" sz="2400" dirty="0">
                <a:latin typeface="Times New Roman" panose="02020603050405020304" pitchFamily="18" charset="0"/>
              </a:rPr>
              <a:t> AS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s-PE" sz="2400" dirty="0">
                <a:latin typeface="Times New Roman" panose="02020603050405020304" pitchFamily="18" charset="0"/>
              </a:rPr>
              <a:t>	Sentencias Select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s-PE" sz="2400" dirty="0">
                <a:latin typeface="Times New Roman" panose="02020603050405020304" pitchFamily="18" charset="0"/>
              </a:rPr>
              <a:t>[WITH CHECK OPTION]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89957" y="3302462"/>
            <a:ext cx="10627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altLang="es-PE" sz="2400" dirty="0">
                <a:latin typeface="Times New Roman" panose="02020603050405020304" pitchFamily="18" charset="0"/>
              </a:rPr>
              <a:t>La cláusula WITH ENCRYPTION, permite ocultar la implementación de la vista, la cual puede ser vista con el procedimiento almacenado(</a:t>
            </a:r>
            <a:r>
              <a:rPr lang="es-ES" altLang="es-PE" sz="2400" dirty="0" err="1">
                <a:latin typeface="Times New Roman" panose="02020603050405020304" pitchFamily="18" charset="0"/>
              </a:rPr>
              <a:t>stored</a:t>
            </a:r>
            <a:r>
              <a:rPr lang="es-ES" altLang="es-PE" sz="2400" dirty="0">
                <a:latin typeface="Times New Roman" panose="02020603050405020304" pitchFamily="18" charset="0"/>
              </a:rPr>
              <a:t> </a:t>
            </a:r>
            <a:r>
              <a:rPr lang="es-ES" altLang="es-PE" sz="2400" dirty="0" err="1">
                <a:latin typeface="Times New Roman" panose="02020603050405020304" pitchFamily="18" charset="0"/>
              </a:rPr>
              <a:t>procedure</a:t>
            </a:r>
            <a:r>
              <a:rPr lang="es-ES" altLang="es-PE" sz="2400" dirty="0">
                <a:latin typeface="Times New Roman" panose="02020603050405020304" pitchFamily="18" charset="0"/>
              </a:rPr>
              <a:t>), del sistema sp_helptext o desde la tabla del sistema syscomments.</a:t>
            </a:r>
          </a:p>
          <a:p>
            <a:pPr algn="just"/>
            <a:endParaRPr lang="es-ES" altLang="es-PE" sz="2400" dirty="0">
              <a:latin typeface="Times New Roman" panose="02020603050405020304" pitchFamily="18" charset="0"/>
            </a:endParaRPr>
          </a:p>
          <a:p>
            <a:pPr algn="just"/>
            <a:r>
              <a:rPr lang="es-ES" altLang="es-PE" sz="2400" dirty="0">
                <a:latin typeface="Times New Roman" panose="02020603050405020304" pitchFamily="18" charset="0"/>
              </a:rPr>
              <a:t>La cláusula WITH CHECK OPTION, garantiza que los cambios hechos desde la vista puedan ser observados una vez que la operación finaliza.</a:t>
            </a:r>
          </a:p>
        </p:txBody>
      </p:sp>
    </p:spTree>
    <p:extLst>
      <p:ext uri="{BB962C8B-B14F-4D97-AF65-F5344CB8AC3E}">
        <p14:creationId xmlns:p14="http://schemas.microsoft.com/office/powerpoint/2010/main" val="37599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7" y="1077577"/>
            <a:ext cx="11729021" cy="171738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245237" y="615118"/>
            <a:ext cx="3955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</a:rPr>
              <a:t>Se genera el objeto vista: V_Consulta04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45237" y="2888085"/>
            <a:ext cx="10175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latin typeface="Times New Roman" panose="02020603050405020304" pitchFamily="18" charset="0"/>
              </a:rPr>
              <a:t>Se genera el objeto vista: V_Consulta04, la cual contiene dos parámetros @xemployeeid y @xcaracter.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latin typeface="Times New Roman" panose="02020603050405020304" pitchFamily="18" charset="0"/>
              </a:rPr>
              <a:t>En el procedimiento almacenado se utiliza al objeto vista V_Consulta04 con las condiciones respectivas.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7" y="3669892"/>
            <a:ext cx="11729022" cy="225645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59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5237" y="615118"/>
            <a:ext cx="3955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</a:rPr>
              <a:t>Se ejecuta el procedimiento almacenado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49" y="984450"/>
            <a:ext cx="9770854" cy="50308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60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2656" y="647307"/>
            <a:ext cx="9210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With encryption.- Indica a SQL Server que codifique las sentencias que definen la vista.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3073878" y="1086301"/>
            <a:ext cx="5681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CREATE VIEW V_CONSULTA05 WITH ENCRYPTION</a:t>
            </a:r>
          </a:p>
          <a:p>
            <a:r>
              <a:rPr lang="es-ES" dirty="0">
                <a:latin typeface="Times New Roman" panose="02020603050405020304" pitchFamily="18" charset="0"/>
              </a:rPr>
              <a:t>AS</a:t>
            </a:r>
          </a:p>
          <a:p>
            <a:r>
              <a:rPr lang="es-ES" dirty="0">
                <a:latin typeface="Times New Roman" panose="02020603050405020304" pitchFamily="18" charset="0"/>
              </a:rPr>
              <a:t>   SELECT * FROM EMPLOYEES</a:t>
            </a:r>
          </a:p>
          <a:p>
            <a:r>
              <a:rPr lang="es-ES" dirty="0">
                <a:latin typeface="Times New Roman" panose="02020603050405020304" pitchFamily="18" charset="0"/>
              </a:rPr>
              <a:t>GO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91" y="4047070"/>
            <a:ext cx="6314897" cy="195530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490" y="2191739"/>
            <a:ext cx="6314897" cy="177673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17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9691" y="654502"/>
            <a:ext cx="11513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WITH CHECK OPTION. Hace que sólo las filas que se muestran en la vista puedan ser añadidas (INSERT) o modificadas (UPDATE). La restricción que sigue a esta sección es el nombre que se le da a esta restricción de tipo CHECK OPTION.</a:t>
            </a: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79" y="1569206"/>
            <a:ext cx="9578600" cy="445921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330679" y="3386351"/>
            <a:ext cx="1934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Ejecutar el bloque de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431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8571" y="639157"/>
            <a:ext cx="2659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INSERT EN UNA VISTA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64" y="639157"/>
            <a:ext cx="6438361" cy="2009662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1703767" y="1274656"/>
            <a:ext cx="2257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Se genera la vista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4" y="3284318"/>
            <a:ext cx="11402210" cy="257301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362134" y="2817209"/>
            <a:ext cx="3752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Se inserta registros desde la vista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8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1" y="1050356"/>
            <a:ext cx="5332833" cy="320515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1633764" y="620639"/>
            <a:ext cx="2355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Ejecutando la vista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769" y="2261917"/>
            <a:ext cx="6154408" cy="376279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7080311" y="1834087"/>
            <a:ext cx="3504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Registros de la tabla empleado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5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8571" y="639157"/>
            <a:ext cx="3732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ACTUALIZAR DESDE UNA VISTA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3" y="1622664"/>
            <a:ext cx="11626136" cy="178476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1795250" y="1130910"/>
            <a:ext cx="8932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Se actualiza el campo: PAT_EMP, el valor nuevo es MANTILLA, del código=EMP-001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38" y="3529855"/>
            <a:ext cx="3943349" cy="245940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741873" y="4021608"/>
            <a:ext cx="5167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Se muestra los registros de la tabla empleado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El campo Pat_Emp, esta actualizado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67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0" y="710241"/>
            <a:ext cx="11621316" cy="246427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74" y="3291963"/>
            <a:ext cx="8347052" cy="274652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129396" y="3381190"/>
            <a:ext cx="34160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Se actualiza la edad=80 a la vista V_CONSULTA02.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P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La vista V_CONSULTA02, solo afecta a los registros con código: EMP-001 y EMP-003, porque esta con la restricción With Check Option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95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619" y="770086"/>
            <a:ext cx="8092691" cy="519076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207034" y="2641381"/>
            <a:ext cx="3502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</a:rPr>
              <a:t>Se muestra los registros de la tabla empleado.</a:t>
            </a:r>
          </a:p>
        </p:txBody>
      </p:sp>
    </p:spTree>
    <p:extLst>
      <p:ext uri="{BB962C8B-B14F-4D97-AF65-F5344CB8AC3E}">
        <p14:creationId xmlns:p14="http://schemas.microsoft.com/office/powerpoint/2010/main" val="82058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0076" y="947320"/>
            <a:ext cx="108146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PE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MODIFICAR UNA VISTA CON SCRIPT (VIA CODIGO)</a:t>
            </a:r>
          </a:p>
          <a:p>
            <a:pPr lvl="1">
              <a:buFont typeface="Wingdings" panose="05000000000000000000" pitchFamily="2" charset="2"/>
              <a:buNone/>
            </a:pPr>
            <a:endParaRPr lang="es-ES" altLang="es-PE" sz="24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PE" sz="2400" dirty="0">
                <a:latin typeface="Times New Roman" panose="02020603050405020304" pitchFamily="18" charset="0"/>
              </a:rPr>
              <a:t>ALTER VIEW &lt;Nombre de la Vista&gt; [(Encabezado1, ...)][WITH ENCRYPTION]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s-ES" altLang="es-PE" sz="2400" dirty="0">
                <a:latin typeface="Times New Roman" panose="02020603050405020304" pitchFamily="18" charset="0"/>
              </a:rPr>
              <a:t>AS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s-ES" altLang="es-PE" sz="2400" dirty="0">
                <a:latin typeface="Times New Roman" panose="02020603050405020304" pitchFamily="18" charset="0"/>
              </a:rPr>
              <a:t>&lt;Sentencia SELECT&gt;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s-ES" altLang="es-PE" sz="2400" dirty="0">
                <a:latin typeface="Times New Roman" panose="02020603050405020304" pitchFamily="18" charset="0"/>
              </a:rPr>
              <a:t>[WITH CHECK OPTION]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60076" y="391671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es-PE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 ELIMINAR UNA VISTA</a:t>
            </a:r>
          </a:p>
          <a:p>
            <a:pPr lvl="1">
              <a:buFont typeface="Wingdings" panose="05000000000000000000" pitchFamily="2" charset="2"/>
              <a:buNone/>
            </a:pPr>
            <a:endParaRPr lang="es-ES" altLang="es-PE" b="1" dirty="0"/>
          </a:p>
          <a:p>
            <a:pPr lvl="1">
              <a:buFont typeface="Wingdings" panose="05000000000000000000" pitchFamily="2" charset="2"/>
              <a:buNone/>
            </a:pPr>
            <a:r>
              <a:rPr lang="es-ES" altLang="es-PE" sz="2400" dirty="0">
                <a:latin typeface="Times New Roman" panose="02020603050405020304" pitchFamily="18" charset="0"/>
              </a:rPr>
              <a:t>DROP VIEW &lt;Nombre de la vista&gt; [,...n]</a:t>
            </a:r>
          </a:p>
        </p:txBody>
      </p:sp>
    </p:spTree>
    <p:extLst>
      <p:ext uri="{BB962C8B-B14F-4D97-AF65-F5344CB8AC3E}">
        <p14:creationId xmlns:p14="http://schemas.microsoft.com/office/powerpoint/2010/main" val="14367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1" y="1081767"/>
            <a:ext cx="6553001" cy="470655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245238" y="615118"/>
            <a:ext cx="5201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</a:rPr>
              <a:t>1.- Crear un objeto vista con el nombre: V_consulta02</a:t>
            </a:r>
          </a:p>
          <a:p>
            <a:r>
              <a:rPr lang="es-MX" dirty="0">
                <a:latin typeface="Times New Roman" panose="02020603050405020304" pitchFamily="18" charset="0"/>
              </a:rPr>
              <a:t>Los campos a mostrar son: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0289"/>
              </p:ext>
            </p:extLst>
          </p:nvPr>
        </p:nvGraphicFramePr>
        <p:xfrm>
          <a:off x="673215" y="1577661"/>
          <a:ext cx="4567207" cy="3714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864">
                  <a:extLst>
                    <a:ext uri="{9D8B030D-6E8A-4147-A177-3AD203B41FA5}">
                      <a16:colId xmlns:a16="http://schemas.microsoft.com/office/drawing/2014/main" val="2275689003"/>
                    </a:ext>
                  </a:extLst>
                </a:gridCol>
                <a:gridCol w="1423359">
                  <a:extLst>
                    <a:ext uri="{9D8B030D-6E8A-4147-A177-3AD203B41FA5}">
                      <a16:colId xmlns:a16="http://schemas.microsoft.com/office/drawing/2014/main" val="1159526109"/>
                    </a:ext>
                  </a:extLst>
                </a:gridCol>
                <a:gridCol w="1431984">
                  <a:extLst>
                    <a:ext uri="{9D8B030D-6E8A-4147-A177-3AD203B41FA5}">
                      <a16:colId xmlns:a16="http://schemas.microsoft.com/office/drawing/2014/main" val="360198579"/>
                    </a:ext>
                  </a:extLst>
                </a:gridCol>
              </a:tblGrid>
              <a:tr h="42293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Columna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Tabla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Alias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98952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ProductId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85898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ProductName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29932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UnitPrice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6816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UnitsInStock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30377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CompanyName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2037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ContactName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28797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ContactTitle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36907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4865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8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52" y="1044874"/>
            <a:ext cx="3702260" cy="131219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279743" y="654021"/>
            <a:ext cx="392767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sz="1600" dirty="0">
                <a:latin typeface="Times New Roman" panose="02020603050405020304" pitchFamily="18" charset="0"/>
              </a:rPr>
              <a:t>Clic en el icono: Nueva Consulta &lt;&gt; Ctrl + N</a:t>
            </a:r>
            <a:endParaRPr lang="es-ES" sz="1600" dirty="0"/>
          </a:p>
        </p:txBody>
      </p:sp>
      <p:sp>
        <p:nvSpPr>
          <p:cNvPr id="6" name="Rectángulo 5"/>
          <p:cNvSpPr/>
          <p:nvPr/>
        </p:nvSpPr>
        <p:spPr>
          <a:xfrm>
            <a:off x="4347713" y="654021"/>
            <a:ext cx="72893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</a:rPr>
              <a:t>CREATE VIEW V_consulta02</a:t>
            </a:r>
          </a:p>
          <a:p>
            <a:r>
              <a:rPr lang="es-ES" dirty="0">
                <a:latin typeface="Times New Roman" panose="02020603050405020304" pitchFamily="18" charset="0"/>
              </a:rPr>
              <a:t>as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Select a.ProductId as Id,a.ProductName as Producto,a.UnitPrice as Precio,a.UnitsInStock as Stock,</a:t>
            </a:r>
          </a:p>
          <a:p>
            <a:pPr lvl="1"/>
            <a:r>
              <a:rPr lang="es-ES" dirty="0">
                <a:latin typeface="Times New Roman" panose="02020603050405020304" pitchFamily="18" charset="0"/>
              </a:rPr>
              <a:t> b.CompanyName as Compañia,b.ContactName as Contacto,b.ContactTitle as Cargo,b.Address as Direccion,b.City as Ciudad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 from Products a inner join Suppliers b on(</a:t>
            </a:r>
            <a:r>
              <a:rPr lang="en-US" dirty="0" err="1">
                <a:latin typeface="Times New Roman" panose="02020603050405020304" pitchFamily="18" charset="0"/>
              </a:rPr>
              <a:t>b.SupplierId</a:t>
            </a:r>
            <a:r>
              <a:rPr lang="en-US" dirty="0">
                <a:latin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</a:rPr>
              <a:t>a.SupplierId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  <a:p>
            <a:r>
              <a:rPr lang="es-ES" dirty="0">
                <a:latin typeface="Times New Roman" panose="02020603050405020304" pitchFamily="18" charset="0"/>
              </a:rPr>
              <a:t>go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3" y="3352707"/>
            <a:ext cx="11898702" cy="239248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11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45238" y="615118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</a:rPr>
              <a:t>Ejecutar una consulta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66777" y="1138535"/>
            <a:ext cx="286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</a:rPr>
              <a:t>Select * from V_consulta02</a:t>
            </a:r>
          </a:p>
          <a:p>
            <a:r>
              <a:rPr lang="es-ES" dirty="0">
                <a:latin typeface="Times New Roman" panose="02020603050405020304" pitchFamily="18" charset="0"/>
              </a:rPr>
              <a:t>go</a:t>
            </a:r>
            <a:endParaRPr lang="es-ES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63" y="672869"/>
            <a:ext cx="8931804" cy="531386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6075677" y="818076"/>
            <a:ext cx="2698175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sz="1600" dirty="0">
                <a:latin typeface="Times New Roman" panose="02020603050405020304" pitchFamily="18" charset="0"/>
              </a:rPr>
              <a:t>Seleccionar el código</a:t>
            </a:r>
          </a:p>
          <a:p>
            <a:r>
              <a:rPr lang="es-MX" sz="1600" dirty="0">
                <a:latin typeface="Times New Roman" panose="02020603050405020304" pitchFamily="18" charset="0"/>
              </a:rPr>
              <a:t>Clic en el icono: Ejecutar o F5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701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5238" y="615118"/>
            <a:ext cx="8588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</a:rPr>
              <a:t>2.- Crear un objeto vista con el nombre: V_consulta03 y la condición es que Region=</a:t>
            </a:r>
            <a:r>
              <a:rPr lang="es-MX" dirty="0" err="1">
                <a:latin typeface="Times New Roman" panose="02020603050405020304" pitchFamily="18" charset="0"/>
              </a:rPr>
              <a:t>Null</a:t>
            </a:r>
            <a:endParaRPr lang="es-MX" dirty="0">
              <a:latin typeface="Times New Roman" panose="02020603050405020304" pitchFamily="18" charset="0"/>
            </a:endParaRPr>
          </a:p>
          <a:p>
            <a:r>
              <a:rPr lang="es-MX" dirty="0">
                <a:latin typeface="Times New Roman" panose="02020603050405020304" pitchFamily="18" charset="0"/>
              </a:rPr>
              <a:t>Los campos a mostrar son: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86" y="1520241"/>
            <a:ext cx="6760677" cy="377637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25324"/>
              </p:ext>
            </p:extLst>
          </p:nvPr>
        </p:nvGraphicFramePr>
        <p:xfrm>
          <a:off x="245238" y="1396506"/>
          <a:ext cx="4792587" cy="4446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6340">
                  <a:extLst>
                    <a:ext uri="{9D8B030D-6E8A-4147-A177-3AD203B41FA5}">
                      <a16:colId xmlns:a16="http://schemas.microsoft.com/office/drawing/2014/main" val="2275689003"/>
                    </a:ext>
                  </a:extLst>
                </a:gridCol>
                <a:gridCol w="1493598">
                  <a:extLst>
                    <a:ext uri="{9D8B030D-6E8A-4147-A177-3AD203B41FA5}">
                      <a16:colId xmlns:a16="http://schemas.microsoft.com/office/drawing/2014/main" val="1159526109"/>
                    </a:ext>
                  </a:extLst>
                </a:gridCol>
                <a:gridCol w="1502649">
                  <a:extLst>
                    <a:ext uri="{9D8B030D-6E8A-4147-A177-3AD203B41FA5}">
                      <a16:colId xmlns:a16="http://schemas.microsoft.com/office/drawing/2014/main" val="360198579"/>
                    </a:ext>
                  </a:extLst>
                </a:gridCol>
              </a:tblGrid>
              <a:tr h="42293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Columna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Tabla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Alias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98952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85898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29932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6816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30377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2037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CompanyName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28797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ContactName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36907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4865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OrderDate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3044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RequiredDate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43834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ShipName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53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99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9" y="284085"/>
            <a:ext cx="11844697" cy="223482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73" y="1745042"/>
            <a:ext cx="8336039" cy="492208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13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93215" y="640997"/>
            <a:ext cx="8129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latin typeface="Times New Roman" panose="02020603050405020304" pitchFamily="18" charset="0"/>
              </a:rPr>
              <a:t>PROCEDIMIENTOS ALMACENADOS Y VISTAS</a:t>
            </a:r>
            <a:endParaRPr lang="es-ES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624801" y="1241855"/>
            <a:ext cx="111748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latin typeface="Times New Roman" panose="02020603050405020304" pitchFamily="18" charset="0"/>
              </a:rPr>
              <a:t>Para enviar la información de las vistas, se utilizan un procedimiento almacenado.</a:t>
            </a:r>
          </a:p>
          <a:p>
            <a:endParaRPr lang="es-MX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latin typeface="Times New Roman" panose="02020603050405020304" pitchFamily="18" charset="0"/>
              </a:rPr>
              <a:t>Los lenguajes de programación utilizan procedimientos almacenados, en dicho procedimiento se ejecutan las vistas.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243028" y="2688217"/>
            <a:ext cx="1014572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>
                <a:latin typeface="Times New Roman" panose="02020603050405020304" pitchFamily="18" charset="0"/>
              </a:rPr>
              <a:t>CREATE PROCEDURE &lt;NOMBRE_PROCEDIMIENTO&gt;</a:t>
            </a:r>
          </a:p>
          <a:p>
            <a:r>
              <a:rPr lang="es-MX" sz="3200" dirty="0">
                <a:latin typeface="Times New Roman" panose="02020603050405020304" pitchFamily="18" charset="0"/>
              </a:rPr>
              <a:t>&lt;PARAMETROS&gt;</a:t>
            </a:r>
          </a:p>
          <a:p>
            <a:r>
              <a:rPr lang="es-MX" sz="3200" dirty="0">
                <a:latin typeface="Times New Roman" panose="02020603050405020304" pitchFamily="18" charset="0"/>
              </a:rPr>
              <a:t>AS</a:t>
            </a:r>
          </a:p>
          <a:p>
            <a:r>
              <a:rPr lang="es-MX" sz="3200" dirty="0">
                <a:latin typeface="Times New Roman" panose="02020603050405020304" pitchFamily="18" charset="0"/>
              </a:rPr>
              <a:t>     SELECT * FROM &lt;VISTAS&gt; [&lt;CONDICION&gt;]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2560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5238" y="615118"/>
            <a:ext cx="11823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</a:rPr>
              <a:t>3.- Crear un objeto vista con el nombre: V_consulta04 y la condición es de los campos EmployeeId y el primer carácter del campo FirstName</a:t>
            </a:r>
          </a:p>
          <a:p>
            <a:r>
              <a:rPr lang="es-MX" dirty="0">
                <a:latin typeface="Times New Roman" panose="02020603050405020304" pitchFamily="18" charset="0"/>
              </a:rPr>
              <a:t>Los campos a mostrar son: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86" y="1662183"/>
            <a:ext cx="6760677" cy="377637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06671"/>
              </p:ext>
            </p:extLst>
          </p:nvPr>
        </p:nvGraphicFramePr>
        <p:xfrm>
          <a:off x="245238" y="1538448"/>
          <a:ext cx="4792587" cy="4446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6340">
                  <a:extLst>
                    <a:ext uri="{9D8B030D-6E8A-4147-A177-3AD203B41FA5}">
                      <a16:colId xmlns:a16="http://schemas.microsoft.com/office/drawing/2014/main" val="2275689003"/>
                    </a:ext>
                  </a:extLst>
                </a:gridCol>
                <a:gridCol w="1493598">
                  <a:extLst>
                    <a:ext uri="{9D8B030D-6E8A-4147-A177-3AD203B41FA5}">
                      <a16:colId xmlns:a16="http://schemas.microsoft.com/office/drawing/2014/main" val="1159526109"/>
                    </a:ext>
                  </a:extLst>
                </a:gridCol>
                <a:gridCol w="1502649">
                  <a:extLst>
                    <a:ext uri="{9D8B030D-6E8A-4147-A177-3AD203B41FA5}">
                      <a16:colId xmlns:a16="http://schemas.microsoft.com/office/drawing/2014/main" val="360198579"/>
                    </a:ext>
                  </a:extLst>
                </a:gridCol>
              </a:tblGrid>
              <a:tr h="42293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Columna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Tabla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Alias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98952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85898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29932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6816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30377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2037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CompanyName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28797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ContactName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36907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4865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OrderDate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30441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RequiredDate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43834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ShipName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53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69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739</Words>
  <Application>Microsoft Office PowerPoint</Application>
  <PresentationFormat>Panorámica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457</cp:revision>
  <dcterms:created xsi:type="dcterms:W3CDTF">2019-07-10T17:30:38Z</dcterms:created>
  <dcterms:modified xsi:type="dcterms:W3CDTF">2023-08-28T03:27:42Z</dcterms:modified>
</cp:coreProperties>
</file>