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2" r:id="rId2"/>
    <p:sldId id="383" r:id="rId3"/>
    <p:sldId id="384" r:id="rId4"/>
    <p:sldId id="385" r:id="rId5"/>
    <p:sldId id="386" r:id="rId6"/>
    <p:sldId id="392" r:id="rId7"/>
    <p:sldId id="393" r:id="rId8"/>
    <p:sldId id="387" r:id="rId9"/>
    <p:sldId id="388" r:id="rId10"/>
    <p:sldId id="389" r:id="rId11"/>
    <p:sldId id="390" r:id="rId12"/>
    <p:sldId id="39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2530" y="93268"/>
            <a:ext cx="11354539" cy="584775"/>
          </a:xfrm>
          <a:prstGeom prst="rect">
            <a:avLst/>
          </a:prstGeom>
        </p:spPr>
        <p:txBody>
          <a:bodyPr wrap="square">
            <a:spAutoFit/>
          </a:bodyPr>
          <a:lstStyle/>
          <a:p>
            <a:pPr algn="ctr"/>
            <a:r>
              <a:rPr lang="es-PE"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TRIGGERS (DESENCADENADORES O DISPARADORES</a:t>
            </a:r>
          </a:p>
        </p:txBody>
      </p:sp>
      <p:sp>
        <p:nvSpPr>
          <p:cNvPr id="6" name="Rectangle 5"/>
          <p:cNvSpPr>
            <a:spLocks noChangeArrowheads="1"/>
          </p:cNvSpPr>
          <p:nvPr/>
        </p:nvSpPr>
        <p:spPr bwMode="auto">
          <a:xfrm>
            <a:off x="5190227" y="32924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ángulo 4"/>
          <p:cNvSpPr/>
          <p:nvPr/>
        </p:nvSpPr>
        <p:spPr>
          <a:xfrm>
            <a:off x="342530" y="1068661"/>
            <a:ext cx="11354539" cy="5185522"/>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s-ES" sz="2800" dirty="0">
                <a:latin typeface="Times New Roman" panose="02020603050405020304" pitchFamily="18" charset="0"/>
                <a:ea typeface="Times New Roman" panose="02020603050405020304" pitchFamily="18" charset="0"/>
              </a:rPr>
              <a:t>Un trigger (o disparador) en una Base de datos, es un procedimiento que se ejecuta cuando se cumple una condición establecida al realizar una operación.</a:t>
            </a:r>
            <a:endParaRPr lang="es-PE" sz="24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s-ES" sz="2800" dirty="0">
                <a:latin typeface="Times New Roman" panose="02020603050405020304" pitchFamily="18" charset="0"/>
                <a:ea typeface="Times New Roman" panose="02020603050405020304" pitchFamily="18" charset="0"/>
              </a:rPr>
              <a:t> </a:t>
            </a:r>
            <a:endParaRPr lang="es-PE" sz="2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s-ES" sz="2800" dirty="0">
                <a:latin typeface="Times New Roman" panose="02020603050405020304" pitchFamily="18" charset="0"/>
                <a:ea typeface="Times New Roman" panose="02020603050405020304" pitchFamily="18" charset="0"/>
              </a:rPr>
              <a:t>Dependiendo de la base de datos, los triguera pueden ser de inserción (INSERT), actualización (UPDATE) o borrado (DELETE). Algunas bases de datos pueden ejecutar triggers al crear, borrar o editar usuarios, tablas, bases de datos u otros objetos.</a:t>
            </a:r>
            <a:endParaRPr lang="es-PE"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99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6" y="1635592"/>
            <a:ext cx="4322174" cy="35602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6" y="2534429"/>
            <a:ext cx="11746514" cy="57877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6" y="3596542"/>
            <a:ext cx="11807268" cy="301732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112612" y="1191151"/>
            <a:ext cx="8804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almacena el valor del campo: nomusu de la tabla inserted hacia la variable: @xnomusu</a:t>
            </a:r>
            <a:endParaRPr lang="es-PE" altLang="es-PE" dirty="0">
              <a:latin typeface="Times New Roman" panose="02020603050405020304" pitchFamily="18" charset="0"/>
              <a:ea typeface="Times New Roman" panose="02020603050405020304" pitchFamily="18" charset="0"/>
            </a:endParaRPr>
          </a:p>
        </p:txBody>
      </p:sp>
      <p:sp>
        <p:nvSpPr>
          <p:cNvPr id="3" name="Rectangle 5"/>
          <p:cNvSpPr>
            <a:spLocks noChangeArrowheads="1"/>
          </p:cNvSpPr>
          <p:nvPr/>
        </p:nvSpPr>
        <p:spPr bwMode="auto">
          <a:xfrm>
            <a:off x="0" y="2093257"/>
            <a:ext cx="79703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inserta hacia la tabla historial, los datos del usuario, la fecha y hora de ingreso</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789981" y="29416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0" y="3170208"/>
            <a:ext cx="6246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genera un procedimiento almacenado: </a:t>
            </a:r>
            <a:r>
              <a:rPr lang="es-ES" altLang="es-PE" b="1" dirty="0">
                <a:latin typeface="Times New Roman" panose="02020603050405020304" pitchFamily="18" charset="0"/>
                <a:ea typeface="Times New Roman" panose="02020603050405020304" pitchFamily="18" charset="0"/>
              </a:rPr>
              <a:t>sp_ingreso_usuario</a:t>
            </a:r>
            <a:endParaRPr lang="es-PE" altLang="es-PE" b="1" dirty="0">
              <a:latin typeface="Times New Roman" panose="02020603050405020304" pitchFamily="18" charset="0"/>
              <a:ea typeface="Times New Roman" panose="02020603050405020304" pitchFamily="18" charset="0"/>
            </a:endParaRPr>
          </a:p>
        </p:txBody>
      </p:sp>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6" y="738135"/>
            <a:ext cx="4322174" cy="40951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918" y="1121642"/>
            <a:ext cx="6882458" cy="10334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918" y="2490181"/>
            <a:ext cx="6882458" cy="127475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298946" y="662402"/>
            <a:ext cx="42562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ejecuta el procedimiento almacenado:</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298946" y="2296814"/>
            <a:ext cx="3550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digita la siguiente instrucción:</a:t>
            </a:r>
            <a:endParaRPr lang="es-PE" altLang="es-PE" dirty="0">
              <a:latin typeface="Times New Roman" panose="02020603050405020304" pitchFamily="18" charset="0"/>
              <a:ea typeface="Times New Roman" panose="02020603050405020304" pitchFamily="18" charset="0"/>
            </a:endParaRPr>
          </a:p>
        </p:txBody>
      </p:sp>
      <p:sp>
        <p:nvSpPr>
          <p:cNvPr id="4" name="Rectangle 5"/>
          <p:cNvSpPr>
            <a:spLocks noChangeArrowheads="1"/>
          </p:cNvSpPr>
          <p:nvPr/>
        </p:nvSpPr>
        <p:spPr bwMode="auto">
          <a:xfrm>
            <a:off x="1664898" y="27604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7"/>
          <p:cNvSpPr>
            <a:spLocks noChangeArrowheads="1"/>
          </p:cNvSpPr>
          <p:nvPr/>
        </p:nvSpPr>
        <p:spPr bwMode="auto">
          <a:xfrm>
            <a:off x="298946" y="4068420"/>
            <a:ext cx="46957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muestra los siguientes registros de la tabla: Usuario e Historial</a:t>
            </a:r>
            <a:endParaRPr lang="es-PE" altLang="es-PE" dirty="0">
              <a:latin typeface="Times New Roman" panose="02020603050405020304" pitchFamily="18" charset="0"/>
              <a:ea typeface="Times New Roman" panose="02020603050405020304" pitchFamily="18" charset="0"/>
            </a:endParaRPr>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741" y="3859239"/>
            <a:ext cx="5590395" cy="27723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8"/>
          <p:cNvSpPr>
            <a:spLocks noChangeArrowheads="1"/>
          </p:cNvSpPr>
          <p:nvPr/>
        </p:nvSpPr>
        <p:spPr bwMode="auto">
          <a:xfrm>
            <a:off x="3140015" y="37649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96944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7805" y="664559"/>
            <a:ext cx="115852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genera un procedimiento: sp_salida_usuario, que se actualiza el campo de la fecha y hora de salida (FechaHoraSalida) del usuario.</a:t>
            </a:r>
            <a:endParaRPr lang="es-PE" altLang="es-PE" dirty="0">
              <a:latin typeface="Times New Roman" panose="02020603050405020304" pitchFamily="18" charset="0"/>
              <a:ea typeface="Times New Roman" panose="02020603050405020304" pitchFamily="18" charset="0"/>
            </a:endParaRP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175" y="1310890"/>
            <a:ext cx="10471216" cy="119077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052422" y="12076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339" y="2973860"/>
            <a:ext cx="4384869" cy="13479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422" y="4794034"/>
            <a:ext cx="4459421" cy="92251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321755" y="2553094"/>
            <a:ext cx="42562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Se ejecuta al procedimiento almacenado:</a:t>
            </a:r>
            <a:endParaRPr lang="es-PE" altLang="es-PE" dirty="0">
              <a:latin typeface="Times New Roman" panose="02020603050405020304" pitchFamily="18" charset="0"/>
              <a:ea typeface="Times New Roman" panose="02020603050405020304" pitchFamily="18" charset="0"/>
            </a:endParaRPr>
          </a:p>
        </p:txBody>
      </p:sp>
      <p:sp>
        <p:nvSpPr>
          <p:cNvPr id="5" name="Rectangle 7"/>
          <p:cNvSpPr>
            <a:spLocks noChangeArrowheads="1"/>
          </p:cNvSpPr>
          <p:nvPr/>
        </p:nvSpPr>
        <p:spPr bwMode="auto">
          <a:xfrm>
            <a:off x="422695" y="4252498"/>
            <a:ext cx="3038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muestra la tabla historial</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pic>
        <p:nvPicPr>
          <p:cNvPr id="615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792" y="4490430"/>
            <a:ext cx="6422818" cy="217670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38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3073" y="141412"/>
            <a:ext cx="10935753" cy="6015749"/>
          </a:xfrm>
          <a:prstGeom prst="rect">
            <a:avLst/>
          </a:prstGeom>
        </p:spPr>
        <p:txBody>
          <a:bodyPr wrap="square">
            <a:spAutoFit/>
          </a:bodyPr>
          <a:lstStyle/>
          <a:p>
            <a:pPr algn="just">
              <a:lnSpc>
                <a:spcPct val="150000"/>
              </a:lnSpc>
              <a:spcBef>
                <a:spcPts val="600"/>
              </a:spcBef>
              <a:spcAft>
                <a:spcPts val="600"/>
              </a:spcAft>
            </a:pPr>
            <a:r>
              <a:rPr lang="es-ES" sz="3200" dirty="0">
                <a:latin typeface="Times New Roman" panose="02020603050405020304" pitchFamily="18" charset="0"/>
                <a:ea typeface="Times New Roman" panose="02020603050405020304" pitchFamily="18" charset="0"/>
              </a:rPr>
              <a:t>La estructura básica de un trigger es:</a:t>
            </a:r>
            <a:endParaRPr lang="es-PE" sz="3200" dirty="0">
              <a:latin typeface="Times New Roman" panose="02020603050405020304" pitchFamily="18" charset="0"/>
              <a:ea typeface="Times New Roman" panose="02020603050405020304" pitchFamily="18" charset="0"/>
            </a:endParaRPr>
          </a:p>
          <a:p>
            <a:pPr marL="800100" lvl="1" indent="-342900" algn="just">
              <a:lnSpc>
                <a:spcPct val="150000"/>
              </a:lnSpc>
              <a:spcAft>
                <a:spcPts val="120"/>
              </a:spcAf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Llamada de activación: es la sentencia que permite "disparar" el código a ejecutar.</a:t>
            </a:r>
            <a:endParaRPr lang="es-PE" sz="3200" dirty="0">
              <a:latin typeface="Times New Roman" panose="02020603050405020304" pitchFamily="18" charset="0"/>
              <a:ea typeface="Times New Roman" panose="02020603050405020304" pitchFamily="18" charset="0"/>
            </a:endParaRPr>
          </a:p>
          <a:p>
            <a:pPr marL="800100" lvl="1" indent="-342900" algn="just">
              <a:lnSpc>
                <a:spcPct val="150000"/>
              </a:lnSpc>
              <a:spcAft>
                <a:spcPts val="120"/>
              </a:spcAf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Restricción: es la condición necesaria para realizar el código. Esta restricción puede ser de tipo condicional o de tipo nulidad.</a:t>
            </a:r>
            <a:endParaRPr lang="es-PE" sz="3200" dirty="0">
              <a:latin typeface="Times New Roman" panose="02020603050405020304" pitchFamily="18" charset="0"/>
              <a:ea typeface="Times New Roman" panose="02020603050405020304" pitchFamily="18" charset="0"/>
            </a:endParaRPr>
          </a:p>
          <a:p>
            <a:pPr marL="800100" lvl="1" indent="-342900" algn="just">
              <a:lnSpc>
                <a:spcPct val="150000"/>
              </a:lnSpc>
              <a:spcAft>
                <a:spcPts val="120"/>
              </a:spcAf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Acción a ejecutar: es la secuencia de instrucciones a ejecutar una vez que se han cumplido las condiciones iniciales.</a:t>
            </a:r>
            <a:endParaRPr lang="es-PE"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254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6228" y="483426"/>
            <a:ext cx="11647503" cy="5831853"/>
          </a:xfrm>
          <a:prstGeom prst="rect">
            <a:avLst/>
          </a:prstGeom>
        </p:spPr>
        <p:txBody>
          <a:bodyPr wrap="square">
            <a:spAutoFit/>
          </a:bodyPr>
          <a:lstStyle/>
          <a:p>
            <a:pPr>
              <a:lnSpc>
                <a:spcPct val="150000"/>
              </a:lnSpc>
              <a:spcBef>
                <a:spcPts val="600"/>
              </a:spcBef>
              <a:spcAft>
                <a:spcPts val="600"/>
              </a:spcAft>
            </a:pPr>
            <a:r>
              <a:rPr lang="es-ES" sz="2800" dirty="0">
                <a:latin typeface="Times New Roman" panose="02020603050405020304" pitchFamily="18" charset="0"/>
                <a:ea typeface="Times New Roman" panose="02020603050405020304" pitchFamily="18" charset="0"/>
              </a:rPr>
              <a:t>Existen dos tipos de disparadores que se clasifican según la cantidad de ejecuciones a realizar:</a:t>
            </a:r>
            <a:endParaRPr lang="es-PE" sz="2800" dirty="0">
              <a:latin typeface="Times New Roman" panose="02020603050405020304" pitchFamily="18" charset="0"/>
              <a:ea typeface="Times New Roman" panose="02020603050405020304" pitchFamily="18" charset="0"/>
            </a:endParaRPr>
          </a:p>
          <a:p>
            <a:pPr marL="342900" lvl="0" indent="-342900">
              <a:lnSpc>
                <a:spcPct val="200000"/>
              </a:lnSpc>
              <a:spcBef>
                <a:spcPts val="720"/>
              </a:spcBef>
              <a:spcAft>
                <a:spcPts val="120"/>
              </a:spcAft>
              <a:buFont typeface="Wingdings" panose="05000000000000000000" pitchFamily="2" charset="2"/>
              <a:buChar char=""/>
            </a:pPr>
            <a:r>
              <a:rPr lang="es-ES" sz="2800" dirty="0">
                <a:latin typeface="Times New Roman" panose="02020603050405020304" pitchFamily="18" charset="0"/>
                <a:ea typeface="Times New Roman" panose="02020603050405020304" pitchFamily="18" charset="0"/>
              </a:rPr>
              <a:t>Row Triggers (o Disparadores de fila): son aquellas que se ejecutaran cada vez que se llama al disparador desde la tabla asociada al trigger</a:t>
            </a:r>
            <a:endParaRPr lang="es-PE" sz="2800" dirty="0">
              <a:latin typeface="Times New Roman" panose="02020603050405020304" pitchFamily="18" charset="0"/>
              <a:ea typeface="Times New Roman" panose="02020603050405020304" pitchFamily="18" charset="0"/>
            </a:endParaRPr>
          </a:p>
          <a:p>
            <a:pPr marL="342900" lvl="0" indent="-342900">
              <a:lnSpc>
                <a:spcPct val="200000"/>
              </a:lnSpc>
              <a:spcBef>
                <a:spcPts val="720"/>
              </a:spcBef>
              <a:spcAft>
                <a:spcPts val="120"/>
              </a:spcAft>
              <a:buFont typeface="Wingdings" panose="05000000000000000000" pitchFamily="2" charset="2"/>
              <a:buChar char=""/>
            </a:pPr>
            <a:r>
              <a:rPr lang="es-ES" sz="2800" dirty="0">
                <a:latin typeface="Times New Roman" panose="02020603050405020304" pitchFamily="18" charset="0"/>
                <a:ea typeface="Times New Roman" panose="02020603050405020304" pitchFamily="18" charset="0"/>
              </a:rPr>
              <a:t>Statement Triggers (o Disparadores de secuencia): son aquellos que sin importar la cantidad de veces que se cumpla con la condición, su ejecución es única.</a:t>
            </a:r>
            <a:endParaRPr lang="es-PE"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473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159" y="543713"/>
            <a:ext cx="11365651" cy="5509200"/>
          </a:xfrm>
          <a:prstGeom prst="rect">
            <a:avLst/>
          </a:prstGeom>
        </p:spPr>
        <p:txBody>
          <a:bodyPr wrap="square">
            <a:spAutoFit/>
          </a:bodyPr>
          <a:lstStyle/>
          <a:p>
            <a:pPr>
              <a:spcAft>
                <a:spcPts val="0"/>
              </a:spcAft>
            </a:pPr>
            <a:r>
              <a:rPr lang="es-ES" sz="3200" dirty="0">
                <a:latin typeface="Times New Roman" panose="02020603050405020304" pitchFamily="18" charset="0"/>
                <a:ea typeface="Times New Roman" panose="02020603050405020304" pitchFamily="18" charset="0"/>
              </a:rPr>
              <a:t>Características:</a:t>
            </a:r>
            <a:endParaRPr lang="es-PE" sz="3200" dirty="0">
              <a:latin typeface="Times New Roman" panose="02020603050405020304" pitchFamily="18" charset="0"/>
              <a:ea typeface="Times New Roman" panose="02020603050405020304" pitchFamily="18" charset="0"/>
            </a:endParaRPr>
          </a:p>
          <a:p>
            <a:pPr>
              <a:spcAft>
                <a:spcPts val="0"/>
              </a:spcAft>
            </a:pPr>
            <a:r>
              <a:rPr lang="es-ES" sz="3200" dirty="0">
                <a:latin typeface="Times New Roman" panose="02020603050405020304" pitchFamily="18" charset="0"/>
                <a:ea typeface="Times New Roman" panose="02020603050405020304" pitchFamily="18" charset="0"/>
              </a:rPr>
              <a:t> </a:t>
            </a:r>
            <a:endParaRPr lang="es-PE" sz="32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No aceptan parámetros o argumentos (pero podrían almacenar los datos afectados en tablas temporales)</a:t>
            </a:r>
            <a:endParaRPr lang="es-PE" sz="3200" dirty="0">
              <a:latin typeface="Times New Roman" panose="02020603050405020304" pitchFamily="18" charset="0"/>
              <a:ea typeface="Times New Roman" panose="02020603050405020304" pitchFamily="18" charset="0"/>
            </a:endParaRPr>
          </a:p>
          <a:p>
            <a:pPr>
              <a:spcAft>
                <a:spcPts val="0"/>
              </a:spcAft>
            </a:pPr>
            <a:r>
              <a:rPr lang="es-ES" sz="3200" dirty="0">
                <a:latin typeface="Times New Roman" panose="02020603050405020304" pitchFamily="18" charset="0"/>
                <a:ea typeface="Times New Roman" panose="02020603050405020304" pitchFamily="18" charset="0"/>
              </a:rPr>
              <a:t> </a:t>
            </a:r>
            <a:endParaRPr lang="es-PE" sz="32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No pueden ejecutar las operaciones COMMIT o ROLLBACK por que estas son parte de la sentencia SQL del disparador (únicamente a través de transacciones autónomas)</a:t>
            </a:r>
            <a:endParaRPr lang="es-PE" sz="3200" dirty="0">
              <a:latin typeface="Times New Roman" panose="02020603050405020304" pitchFamily="18" charset="0"/>
              <a:ea typeface="Times New Roman" panose="02020603050405020304" pitchFamily="18" charset="0"/>
            </a:endParaRPr>
          </a:p>
          <a:p>
            <a:pPr>
              <a:spcAft>
                <a:spcPts val="0"/>
              </a:spcAft>
            </a:pPr>
            <a:r>
              <a:rPr lang="es-ES" sz="3200" dirty="0">
                <a:latin typeface="Times New Roman" panose="02020603050405020304" pitchFamily="18" charset="0"/>
                <a:ea typeface="Times New Roman" panose="02020603050405020304" pitchFamily="18" charset="0"/>
              </a:rPr>
              <a:t> </a:t>
            </a:r>
            <a:endParaRPr lang="es-PE" sz="32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Pueden causar errores de mutaciones en las tablas, si se han escrito de manera deficiente.</a:t>
            </a:r>
            <a:endParaRPr lang="es-PE"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419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0329" y="673223"/>
            <a:ext cx="7686139" cy="5280933"/>
          </a:xfrm>
          <a:prstGeom prst="rect">
            <a:avLst/>
          </a:prstGeom>
        </p:spPr>
        <p:txBody>
          <a:bodyPr wrap="square">
            <a:spAutoFit/>
          </a:bodyPr>
          <a:lstStyle/>
          <a:p>
            <a:pPr>
              <a:spcAft>
                <a:spcPts val="0"/>
              </a:spcAft>
            </a:pPr>
            <a:r>
              <a:rPr lang="es-ES" b="1" u="sng" dirty="0">
                <a:latin typeface="Times New Roman" panose="02020603050405020304" pitchFamily="18" charset="0"/>
                <a:ea typeface="Times New Roman" panose="02020603050405020304" pitchFamily="18" charset="0"/>
              </a:rPr>
              <a:t>Tipos de evento </a:t>
            </a:r>
            <a:endParaRPr lang="es-PE" sz="1600" dirty="0">
              <a:latin typeface="Times New Roman" panose="02020603050405020304" pitchFamily="18" charset="0"/>
              <a:ea typeface="Times New Roman" panose="02020603050405020304" pitchFamily="18" charset="0"/>
            </a:endParaRPr>
          </a:p>
          <a:p>
            <a:pPr marL="342900" lvl="0" indent="-342900" algn="just">
              <a:lnSpc>
                <a:spcPct val="200000"/>
              </a:lnSpc>
              <a:spcAft>
                <a:spcPts val="12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Se entiende como evento la llamada a un método de un objeto de persistencia. </a:t>
            </a:r>
            <a:endParaRPr lang="es-PE" sz="1600" dirty="0">
              <a:latin typeface="Times New Roman" panose="02020603050405020304" pitchFamily="18" charset="0"/>
              <a:ea typeface="Times New Roman" panose="02020603050405020304" pitchFamily="18" charset="0"/>
            </a:endParaRPr>
          </a:p>
          <a:p>
            <a:pPr marL="342900" lvl="0" indent="-342900" algn="just">
              <a:lnSpc>
                <a:spcPct val="200000"/>
              </a:lnSpc>
              <a:spcAft>
                <a:spcPts val="12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Puede definir una tarea para que se lleve a cabo cuando se produzca un evento, pero la tarea asociada al evento puede ser ejecutada antes o después de que se produzca dicho evento. </a:t>
            </a:r>
            <a:endParaRPr lang="es-PE" sz="1600" dirty="0">
              <a:latin typeface="Times New Roman" panose="02020603050405020304" pitchFamily="18" charset="0"/>
              <a:ea typeface="Times New Roman" panose="02020603050405020304" pitchFamily="18" charset="0"/>
            </a:endParaRPr>
          </a:p>
          <a:p>
            <a:pPr marL="342900" lvl="0" indent="-342900">
              <a:lnSpc>
                <a:spcPct val="150000"/>
              </a:lnSpc>
              <a:spcAft>
                <a:spcPts val="12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Insert: Se produce cuando se intenta guardar el objeto por primera vez. </a:t>
            </a:r>
            <a:endParaRPr lang="es-PE" sz="1600" dirty="0">
              <a:latin typeface="Times New Roman" panose="02020603050405020304" pitchFamily="18" charset="0"/>
              <a:ea typeface="Times New Roman" panose="02020603050405020304" pitchFamily="18" charset="0"/>
            </a:endParaRPr>
          </a:p>
          <a:p>
            <a:pPr marL="342900" lvl="0" indent="-342900">
              <a:lnSpc>
                <a:spcPct val="150000"/>
              </a:lnSpc>
              <a:spcAft>
                <a:spcPts val="12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Update: Se produce cuando se intenta modificar algún dato del objeto. </a:t>
            </a:r>
            <a:endParaRPr lang="es-PE" sz="1600" dirty="0">
              <a:latin typeface="Times New Roman" panose="02020603050405020304" pitchFamily="18" charset="0"/>
              <a:ea typeface="Times New Roman" panose="02020603050405020304" pitchFamily="18" charset="0"/>
            </a:endParaRPr>
          </a:p>
          <a:p>
            <a:pPr marL="342900" lvl="0" indent="-342900">
              <a:lnSpc>
                <a:spcPct val="150000"/>
              </a:lnSpc>
              <a:spcAft>
                <a:spcPts val="12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Remove: Se produce cuando se intenta eliminar el objeto.</a:t>
            </a:r>
          </a:p>
          <a:p>
            <a:r>
              <a:rPr lang="es-PE" b="1" dirty="0">
                <a:latin typeface="Times New Roman" panose="02020603050405020304" pitchFamily="18" charset="0"/>
                <a:ea typeface="Times New Roman" panose="02020603050405020304" pitchFamily="18" charset="0"/>
              </a:rPr>
              <a:t>Sintaxis:</a:t>
            </a:r>
            <a:endParaRPr lang="es-PE" dirty="0">
              <a:latin typeface="Times New Roman" panose="02020603050405020304" pitchFamily="18" charset="0"/>
              <a:ea typeface="Times New Roman" panose="02020603050405020304" pitchFamily="18" charset="0"/>
            </a:endParaRPr>
          </a:p>
          <a:p>
            <a:pPr lvl="2"/>
            <a:r>
              <a:rPr lang="es-PE" dirty="0">
                <a:latin typeface="Times New Roman" panose="02020603050405020304" pitchFamily="18" charset="0"/>
                <a:ea typeface="Times New Roman" panose="02020603050405020304" pitchFamily="18" charset="0"/>
              </a:rPr>
              <a:t>create trigger NOMBREDISPARADOR on NOMBRETABLA</a:t>
            </a:r>
          </a:p>
          <a:p>
            <a:pPr lvl="2"/>
            <a:r>
              <a:rPr lang="es-PE" dirty="0">
                <a:latin typeface="Times New Roman" panose="02020603050405020304" pitchFamily="18" charset="0"/>
                <a:ea typeface="Times New Roman" panose="02020603050405020304" pitchFamily="18" charset="0"/>
              </a:rPr>
              <a:t>  for insert</a:t>
            </a:r>
          </a:p>
          <a:p>
            <a:pPr lvl="2"/>
            <a:r>
              <a:rPr lang="es-PE" dirty="0">
                <a:latin typeface="Times New Roman" panose="02020603050405020304" pitchFamily="18" charset="0"/>
                <a:ea typeface="Times New Roman" panose="02020603050405020304" pitchFamily="18" charset="0"/>
              </a:rPr>
              <a:t> 	as </a:t>
            </a:r>
          </a:p>
          <a:p>
            <a:pPr lvl="2"/>
            <a:r>
              <a:rPr lang="es-PE" dirty="0">
                <a:latin typeface="Times New Roman" panose="02020603050405020304" pitchFamily="18" charset="0"/>
                <a:ea typeface="Times New Roman" panose="02020603050405020304" pitchFamily="18" charset="0"/>
              </a:rPr>
              <a:t>	   SENTENCIAS</a:t>
            </a:r>
            <a:endParaRPr lang="es-PE" sz="160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8376248" y="1190031"/>
            <a:ext cx="3631721" cy="4247317"/>
          </a:xfrm>
          <a:prstGeom prst="rect">
            <a:avLst/>
          </a:prstGeom>
        </p:spPr>
        <p:txBody>
          <a:bodyPr wrap="square">
            <a:spAutoFit/>
          </a:bodyPr>
          <a:lstStyle/>
          <a:p>
            <a:pPr marL="285750" indent="-285750" algn="just">
              <a:buFont typeface="Wingdings" panose="05000000000000000000" pitchFamily="2" charset="2"/>
              <a:buChar char="ü"/>
            </a:pPr>
            <a:r>
              <a:rPr lang="es-ES" dirty="0">
                <a:latin typeface="Times New Roman" panose="02020603050405020304" pitchFamily="18" charset="0"/>
                <a:ea typeface="Times New Roman" panose="02020603050405020304" pitchFamily="18" charset="0"/>
              </a:rPr>
              <a:t>"create trigger" junto al nombre del disparador; "on" seguido del nombre de la tabla para la cual se establece el trigger., "for" se coloca el evento (en este caso "insert"), lo que indica que las inserciones sobre la tabla activarán el trigger.</a:t>
            </a:r>
          </a:p>
          <a:p>
            <a:pPr marL="285750" indent="-285750" algn="just">
              <a:buFont typeface="Wingdings" panose="05000000000000000000" pitchFamily="2" charset="2"/>
              <a:buChar char="ü"/>
            </a:pPr>
            <a:endParaRPr lang="es-ES"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ü"/>
            </a:pPr>
            <a:r>
              <a:rPr lang="es-ES" dirty="0">
                <a:latin typeface="Times New Roman" panose="02020603050405020304" pitchFamily="18" charset="0"/>
                <a:ea typeface="Times New Roman" panose="02020603050405020304" pitchFamily="18" charset="0"/>
              </a:rPr>
              <a:t>Luego de "as" se especifican las condiciones y acciones, es decir, las condiciones que determinan cuando un intento de inserción provoca las acciones que el trigger realizará</a:t>
            </a:r>
            <a:r>
              <a:rPr lang="es-ES" i="1" dirty="0"/>
              <a:t>.</a:t>
            </a:r>
            <a:endParaRPr lang="es-ES" dirty="0"/>
          </a:p>
        </p:txBody>
      </p:sp>
    </p:spTree>
    <p:extLst>
      <p:ext uri="{BB962C8B-B14F-4D97-AF65-F5344CB8AC3E}">
        <p14:creationId xmlns:p14="http://schemas.microsoft.com/office/powerpoint/2010/main" val="230456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D9A414B-CD0E-DC10-DBD1-E8B1E6E7668C}"/>
              </a:ext>
            </a:extLst>
          </p:cNvPr>
          <p:cNvSpPr txBox="1"/>
          <p:nvPr/>
        </p:nvSpPr>
        <p:spPr>
          <a:xfrm>
            <a:off x="206405" y="66476"/>
            <a:ext cx="11636407" cy="3293209"/>
          </a:xfrm>
          <a:prstGeom prst="rect">
            <a:avLst/>
          </a:prstGeom>
          <a:noFill/>
        </p:spPr>
        <p:txBody>
          <a:bodyPr wrap="square">
            <a:spAutoFit/>
          </a:bodyPr>
          <a:lstStyle/>
          <a:p>
            <a:r>
              <a:rPr lang="es-PE" sz="2800" b="1" dirty="0">
                <a:effectLst>
                  <a:outerShdw blurRad="38100" dist="38100" dir="2700000" algn="tl">
                    <a:srgbClr val="000000">
                      <a:alpha val="43137"/>
                    </a:srgbClr>
                  </a:outerShdw>
                </a:effectLst>
              </a:rPr>
              <a:t>Sintaxis general de un trigger</a:t>
            </a:r>
          </a:p>
          <a:p>
            <a:endParaRPr lang="es-PE" sz="1200" dirty="0"/>
          </a:p>
          <a:p>
            <a:r>
              <a:rPr lang="es-PE" sz="2800" dirty="0"/>
              <a:t>CREATE TRIGGER &lt;nombre_del_trigger&gt; [BEFORE | AFTER] evento</a:t>
            </a:r>
          </a:p>
          <a:p>
            <a:r>
              <a:rPr lang="es-PE" sz="2800" dirty="0"/>
              <a:t>ON nombre_de_tabla</a:t>
            </a:r>
          </a:p>
          <a:p>
            <a:r>
              <a:rPr lang="es-PE" sz="2800" dirty="0"/>
              <a:t>FOR EACH ROW</a:t>
            </a:r>
          </a:p>
          <a:p>
            <a:r>
              <a:rPr lang="es-PE" sz="2800" dirty="0"/>
              <a:t>BEGIN</a:t>
            </a:r>
          </a:p>
          <a:p>
            <a:r>
              <a:rPr lang="es-PE" sz="2800" dirty="0"/>
              <a:t>      Cuerpo del trigger (acciones a ejecutar)</a:t>
            </a:r>
          </a:p>
          <a:p>
            <a:r>
              <a:rPr lang="es-PE" sz="2800" dirty="0"/>
              <a:t>END</a:t>
            </a:r>
          </a:p>
        </p:txBody>
      </p:sp>
      <p:sp>
        <p:nvSpPr>
          <p:cNvPr id="8" name="CuadroTexto 7">
            <a:extLst>
              <a:ext uri="{FF2B5EF4-FFF2-40B4-BE49-F238E27FC236}">
                <a16:creationId xmlns:a16="http://schemas.microsoft.com/office/drawing/2014/main" id="{00A6F0FA-B5D5-5ABB-A87A-626B58FA7D2B}"/>
              </a:ext>
            </a:extLst>
          </p:cNvPr>
          <p:cNvSpPr txBox="1"/>
          <p:nvPr/>
        </p:nvSpPr>
        <p:spPr>
          <a:xfrm>
            <a:off x="1049784" y="3350807"/>
            <a:ext cx="10464553" cy="3359061"/>
          </a:xfrm>
          <a:prstGeom prst="rect">
            <a:avLst/>
          </a:prstGeom>
          <a:noFill/>
        </p:spPr>
        <p:txBody>
          <a:bodyPr wrap="square">
            <a:spAutoFit/>
          </a:bodyPr>
          <a:lstStyle/>
          <a:p>
            <a:r>
              <a:rPr lang="es-ES" sz="2400" dirty="0"/>
              <a:t>Donde:</a:t>
            </a:r>
          </a:p>
          <a:p>
            <a:endParaRPr lang="es-ES" sz="1200" dirty="0"/>
          </a:p>
          <a:p>
            <a:pPr marL="342900" indent="-342900">
              <a:lnSpc>
                <a:spcPct val="150000"/>
              </a:lnSpc>
              <a:buFont typeface="Wingdings" panose="05000000000000000000" pitchFamily="2" charset="2"/>
              <a:buChar char="q"/>
            </a:pPr>
            <a:r>
              <a:rPr lang="es-ES" sz="2400" dirty="0"/>
              <a:t>nombre_del_trigger es el nombre que se le da al trigger.</a:t>
            </a:r>
          </a:p>
          <a:p>
            <a:pPr marL="342900" indent="-342900">
              <a:lnSpc>
                <a:spcPct val="150000"/>
              </a:lnSpc>
              <a:buFont typeface="Wingdings" panose="05000000000000000000" pitchFamily="2" charset="2"/>
              <a:buChar char="q"/>
            </a:pPr>
            <a:r>
              <a:rPr lang="es-ES" sz="2400" dirty="0"/>
              <a:t>BEFORE o AFTER indica si el trigger debe ejecutarse antes o después del evento.</a:t>
            </a:r>
          </a:p>
          <a:p>
            <a:pPr marL="342900" indent="-342900">
              <a:lnSpc>
                <a:spcPct val="150000"/>
              </a:lnSpc>
              <a:buFont typeface="Wingdings" panose="05000000000000000000" pitchFamily="2" charset="2"/>
              <a:buChar char="q"/>
            </a:pPr>
            <a:r>
              <a:rPr lang="es-ES" sz="2400" dirty="0"/>
              <a:t>evento es el evento que activará el trigger (INSERT, UPDATE o DELETE).</a:t>
            </a:r>
          </a:p>
          <a:p>
            <a:pPr marL="342900" indent="-342900">
              <a:lnSpc>
                <a:spcPct val="150000"/>
              </a:lnSpc>
              <a:buFont typeface="Wingdings" panose="05000000000000000000" pitchFamily="2" charset="2"/>
              <a:buChar char="q"/>
            </a:pPr>
            <a:r>
              <a:rPr lang="es-ES" sz="2400" dirty="0"/>
              <a:t>nombre_de_tabla es la tabla en la que se activará el trigger.</a:t>
            </a:r>
          </a:p>
          <a:p>
            <a:pPr marL="342900" indent="-342900">
              <a:lnSpc>
                <a:spcPct val="150000"/>
              </a:lnSpc>
              <a:buFont typeface="Wingdings" panose="05000000000000000000" pitchFamily="2" charset="2"/>
              <a:buChar char="q"/>
            </a:pPr>
            <a:r>
              <a:rPr lang="es-ES" sz="2400" dirty="0"/>
              <a:t>FOR EACH ROW indica que el trigger se ejecutará por cada fila afectada.</a:t>
            </a:r>
            <a:endParaRPr lang="es-PE" sz="2400" dirty="0"/>
          </a:p>
        </p:txBody>
      </p:sp>
    </p:spTree>
    <p:extLst>
      <p:ext uri="{BB962C8B-B14F-4D97-AF65-F5344CB8AC3E}">
        <p14:creationId xmlns:p14="http://schemas.microsoft.com/office/powerpoint/2010/main" val="274385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D9A414B-CD0E-DC10-DBD1-E8B1E6E7668C}"/>
              </a:ext>
            </a:extLst>
          </p:cNvPr>
          <p:cNvSpPr txBox="1"/>
          <p:nvPr/>
        </p:nvSpPr>
        <p:spPr>
          <a:xfrm>
            <a:off x="206405" y="585926"/>
            <a:ext cx="11636407" cy="1138773"/>
          </a:xfrm>
          <a:prstGeom prst="rect">
            <a:avLst/>
          </a:prstGeom>
          <a:noFill/>
        </p:spPr>
        <p:txBody>
          <a:bodyPr wrap="square">
            <a:spAutoFit/>
          </a:bodyPr>
          <a:lstStyle/>
          <a:p>
            <a:r>
              <a:rPr lang="es-PE" sz="2800" b="1" dirty="0">
                <a:effectLst>
                  <a:outerShdw blurRad="38100" dist="38100" dir="2700000" algn="tl">
                    <a:srgbClr val="000000">
                      <a:alpha val="43137"/>
                    </a:srgbClr>
                  </a:outerShdw>
                </a:effectLst>
              </a:rPr>
              <a:t>Eliminar un trigger</a:t>
            </a:r>
          </a:p>
          <a:p>
            <a:endParaRPr lang="es-PE" sz="1200" dirty="0"/>
          </a:p>
          <a:p>
            <a:pPr algn="ctr"/>
            <a:r>
              <a:rPr lang="it-IT" sz="2800" dirty="0"/>
              <a:t>DROP TRIGGER &lt;nombre_del_trigger&gt;</a:t>
            </a:r>
          </a:p>
        </p:txBody>
      </p:sp>
      <p:sp>
        <p:nvSpPr>
          <p:cNvPr id="8" name="CuadroTexto 7">
            <a:extLst>
              <a:ext uri="{FF2B5EF4-FFF2-40B4-BE49-F238E27FC236}">
                <a16:creationId xmlns:a16="http://schemas.microsoft.com/office/drawing/2014/main" id="{00A6F0FA-B5D5-5ABB-A87A-626B58FA7D2B}"/>
              </a:ext>
            </a:extLst>
          </p:cNvPr>
          <p:cNvSpPr txBox="1"/>
          <p:nvPr/>
        </p:nvSpPr>
        <p:spPr>
          <a:xfrm>
            <a:off x="206405" y="2480795"/>
            <a:ext cx="11272422" cy="2989729"/>
          </a:xfrm>
          <a:prstGeom prst="rect">
            <a:avLst/>
          </a:prstGeom>
          <a:noFill/>
        </p:spPr>
        <p:txBody>
          <a:bodyPr wrap="square">
            <a:spAutoFit/>
          </a:bodyPr>
          <a:lstStyle/>
          <a:p>
            <a:r>
              <a:rPr lang="es-ES" sz="2400" dirty="0"/>
              <a:t>Donde:</a:t>
            </a:r>
          </a:p>
          <a:p>
            <a:endParaRPr lang="es-ES" sz="2400" dirty="0"/>
          </a:p>
          <a:p>
            <a:pPr marL="342900" indent="-342900">
              <a:lnSpc>
                <a:spcPct val="150000"/>
              </a:lnSpc>
              <a:buFont typeface="Wingdings" panose="05000000000000000000" pitchFamily="2" charset="2"/>
              <a:buChar char="q"/>
            </a:pPr>
            <a:r>
              <a:rPr lang="es-ES" sz="2400" dirty="0"/>
              <a:t>nombre_del_trigger es el nombre del trigger que deseas crear, modificar o eliminar.</a:t>
            </a:r>
          </a:p>
          <a:p>
            <a:pPr marL="342900" indent="-342900">
              <a:lnSpc>
                <a:spcPct val="150000"/>
              </a:lnSpc>
              <a:buFont typeface="Wingdings" panose="05000000000000000000" pitchFamily="2" charset="2"/>
              <a:buChar char="q"/>
            </a:pPr>
            <a:r>
              <a:rPr lang="es-ES" sz="2400" dirty="0"/>
              <a:t>BEFORE o AFTER indica si el trigger debe ejecutarse antes o después del evento.</a:t>
            </a:r>
          </a:p>
          <a:p>
            <a:pPr marL="342900" indent="-342900">
              <a:lnSpc>
                <a:spcPct val="150000"/>
              </a:lnSpc>
              <a:buFont typeface="Wingdings" panose="05000000000000000000" pitchFamily="2" charset="2"/>
              <a:buChar char="q"/>
            </a:pPr>
            <a:r>
              <a:rPr lang="es-ES" sz="2400" dirty="0"/>
              <a:t>evento es el evento que activará el trigger (INSERT, UPDATE o DELETE).</a:t>
            </a:r>
          </a:p>
          <a:p>
            <a:pPr marL="342900" indent="-342900">
              <a:lnSpc>
                <a:spcPct val="150000"/>
              </a:lnSpc>
              <a:buFont typeface="Wingdings" panose="05000000000000000000" pitchFamily="2" charset="2"/>
              <a:buChar char="q"/>
            </a:pPr>
            <a:r>
              <a:rPr lang="es-ES" sz="2400" dirty="0"/>
              <a:t>nombre_de_tabla es la tabla en la que se activará el trigger.</a:t>
            </a:r>
            <a:endParaRPr lang="es-PE" sz="2400" dirty="0"/>
          </a:p>
        </p:txBody>
      </p:sp>
    </p:spTree>
    <p:extLst>
      <p:ext uri="{BB962C8B-B14F-4D97-AF65-F5344CB8AC3E}">
        <p14:creationId xmlns:p14="http://schemas.microsoft.com/office/powerpoint/2010/main" val="334220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5660" y="495804"/>
            <a:ext cx="1168016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Ejercicio 1</a:t>
            </a:r>
          </a:p>
          <a:p>
            <a:pPr marL="0" marR="0" lvl="0" indent="0" algn="l" defTabSz="914400" rtl="0" eaLnBrk="0" fontAlgn="base" latinLnBrk="0" hangingPunct="0">
              <a:lnSpc>
                <a:spcPct val="100000"/>
              </a:lnSpc>
              <a:spcBef>
                <a:spcPct val="0"/>
              </a:spcBef>
              <a:spcAft>
                <a:spcPct val="0"/>
              </a:spcAft>
              <a:buClrTx/>
              <a:buSzTx/>
              <a:buFontTx/>
              <a:buNone/>
              <a:tabLst/>
            </a:pP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Crear un trigger que registre en una tabla historial la frecuencia y hora que accede un usuario con su cuenta que se encuentra en una tabla usuario</a:t>
            </a:r>
          </a:p>
          <a:p>
            <a:pPr marL="0" marR="0" lvl="0" indent="0" algn="l" defTabSz="914400" rtl="0" eaLnBrk="0" fontAlgn="base" latinLnBrk="0" hangingPunct="0">
              <a:lnSpc>
                <a:spcPct val="100000"/>
              </a:lnSpc>
              <a:spcBef>
                <a:spcPct val="0"/>
              </a:spcBef>
              <a:spcAft>
                <a:spcPct val="0"/>
              </a:spcAft>
              <a:buClrTx/>
              <a:buSzTx/>
              <a:tabLst/>
            </a:pPr>
            <a:endParaRPr lang="es-PE" altLang="es-PE"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Solución 1</a:t>
            </a:r>
            <a:endParaRPr lang="es-PE" altLang="es-PE" b="1"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Activar el SQL server</a:t>
            </a: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Seleccionar: Nueva Consulta</a:t>
            </a: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crea la siguiente base de datos:</a:t>
            </a:r>
            <a:endParaRPr lang="es-PE" altLang="es-PE"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E" altLang="es-PE" dirty="0">
              <a:latin typeface="Times New Roman" panose="02020603050405020304" pitchFamily="18" charset="0"/>
              <a:ea typeface="Times New Roman" panose="02020603050405020304" pitchFamily="18"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303" y="3472234"/>
            <a:ext cx="10445146" cy="288996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88188" y="17942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88421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98" y="1011122"/>
            <a:ext cx="10690117" cy="75685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763" y="4364966"/>
            <a:ext cx="9113167" cy="19050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898" y="2474896"/>
            <a:ext cx="10690117" cy="111416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1578634" y="16217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PE" sz="1800" b="0" i="0" u="none" strike="noStrike" cap="none" normalizeH="0" baseline="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334386" y="1902424"/>
            <a:ext cx="3038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genera la tabla: Historial</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334386" y="3645870"/>
            <a:ext cx="116390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genera el trigger: InsertarHistorial para la tabla: Usuario, dicho trigger se ejecuta cuando se inserta un registro hacia la tabla usuario</a:t>
            </a:r>
            <a:endParaRPr lang="es-PE" altLang="es-PE" dirty="0">
              <a:latin typeface="Times New Roman" panose="02020603050405020304" pitchFamily="18" charset="0"/>
              <a:ea typeface="Times New Roman" panose="02020603050405020304" pitchFamily="18" charset="0"/>
            </a:endParaRPr>
          </a:p>
        </p:txBody>
      </p:sp>
      <p:sp>
        <p:nvSpPr>
          <p:cNvPr id="15" name="Rectangle 7"/>
          <p:cNvSpPr>
            <a:spLocks noChangeArrowheads="1"/>
          </p:cNvSpPr>
          <p:nvPr/>
        </p:nvSpPr>
        <p:spPr bwMode="auto">
          <a:xfrm>
            <a:off x="1578634" y="29933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ángulo 5"/>
          <p:cNvSpPr/>
          <p:nvPr/>
        </p:nvSpPr>
        <p:spPr>
          <a:xfrm>
            <a:off x="334386" y="604778"/>
            <a:ext cx="2961067" cy="369332"/>
          </a:xfrm>
          <a:prstGeom prst="rect">
            <a:avLst/>
          </a:prstGeom>
        </p:spPr>
        <p:txBody>
          <a:bodyPr wrap="none">
            <a:spAutoFit/>
          </a:bodyPr>
          <a:lstStyle/>
          <a:p>
            <a:pPr marL="285750" lvl="0" indent="-285750" eaLnBrk="0" fontAlgn="base" hangingPunct="0">
              <a:spcBef>
                <a:spcPct val="0"/>
              </a:spcBef>
              <a:spcAft>
                <a:spcPct val="0"/>
              </a:spcAft>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Se genera la tabla: Usuario</a:t>
            </a:r>
            <a:endParaRPr lang="es-PE" altLang="es-PE"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2328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4033</TotalTime>
  <Words>873</Words>
  <Application>Microsoft Office PowerPoint</Application>
  <PresentationFormat>Panorámica</PresentationFormat>
  <Paragraphs>79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953</cp:revision>
  <dcterms:created xsi:type="dcterms:W3CDTF">2019-07-10T17:30:38Z</dcterms:created>
  <dcterms:modified xsi:type="dcterms:W3CDTF">2023-08-30T20:39:37Z</dcterms:modified>
</cp:coreProperties>
</file>