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66" r:id="rId2"/>
    <p:sldId id="322" r:id="rId3"/>
    <p:sldId id="318" r:id="rId4"/>
    <p:sldId id="317" r:id="rId5"/>
    <p:sldId id="316" r:id="rId6"/>
    <p:sldId id="326" r:id="rId7"/>
    <p:sldId id="325" r:id="rId8"/>
    <p:sldId id="324" r:id="rId9"/>
    <p:sldId id="323" r:id="rId10"/>
    <p:sldId id="265" r:id="rId11"/>
    <p:sldId id="315" r:id="rId12"/>
    <p:sldId id="267" r:id="rId13"/>
    <p:sldId id="260" r:id="rId14"/>
    <p:sldId id="261" r:id="rId15"/>
    <p:sldId id="262" r:id="rId16"/>
    <p:sldId id="263" r:id="rId17"/>
    <p:sldId id="268" r:id="rId18"/>
    <p:sldId id="269" r:id="rId19"/>
    <p:sldId id="270" r:id="rId20"/>
    <p:sldId id="271" r:id="rId21"/>
    <p:sldId id="272" r:id="rId22"/>
    <p:sldId id="273" r:id="rId23"/>
    <p:sldId id="314" r:id="rId24"/>
    <p:sldId id="327" r:id="rId25"/>
    <p:sldId id="328" r:id="rId26"/>
    <p:sldId id="329" r:id="rId27"/>
    <p:sldId id="330" r:id="rId28"/>
    <p:sldId id="331" r:id="rId29"/>
    <p:sldId id="332" r:id="rId30"/>
    <p:sldId id="333" r:id="rId31"/>
    <p:sldId id="334" r:id="rId32"/>
    <p:sldId id="335" r:id="rId33"/>
    <p:sldId id="336" r:id="rId34"/>
    <p:sldId id="337" r:id="rId35"/>
    <p:sldId id="338" r:id="rId36"/>
    <p:sldId id="339" r:id="rId37"/>
    <p:sldId id="340" r:id="rId38"/>
    <p:sldId id="341" r:id="rId39"/>
    <p:sldId id="342" r:id="rId40"/>
    <p:sldId id="343" r:id="rId41"/>
    <p:sldId id="344" r:id="rId42"/>
    <p:sldId id="345" r:id="rId43"/>
    <p:sldId id="346" r:id="rId44"/>
    <p:sldId id="347" r:id="rId45"/>
    <p:sldId id="348" r:id="rId46"/>
    <p:sldId id="349" r:id="rId47"/>
    <p:sldId id="350" r:id="rId48"/>
    <p:sldId id="351" r:id="rId49"/>
    <p:sldId id="352" r:id="rId50"/>
    <p:sldId id="353" r:id="rId5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4" autoAdjust="0"/>
    <p:restoredTop sz="94660"/>
  </p:normalViewPr>
  <p:slideViewPr>
    <p:cSldViewPr snapToGrid="0">
      <p:cViewPr varScale="1">
        <p:scale>
          <a:sx n="108" d="100"/>
          <a:sy n="108" d="100"/>
        </p:scale>
        <p:origin x="22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29A7A8-D3CB-433C-A60F-88A7F98A76FC}" type="datetimeFigureOut">
              <a:rPr lang="es-PE" smtClean="0"/>
              <a:t>1/09/2023</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2A1DA4-D327-4F73-BA68-30977745EDCF}" type="slidenum">
              <a:rPr lang="es-PE" smtClean="0"/>
              <a:t>‹Nº›</a:t>
            </a:fld>
            <a:endParaRPr lang="es-PE"/>
          </a:p>
        </p:txBody>
      </p:sp>
    </p:spTree>
    <p:extLst>
      <p:ext uri="{BB962C8B-B14F-4D97-AF65-F5344CB8AC3E}">
        <p14:creationId xmlns:p14="http://schemas.microsoft.com/office/powerpoint/2010/main" val="561443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B71D8A-D8B8-4490-943A-1DEC423583D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0BB53BBB-AFEC-4162-9980-222F5973EE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CD43DCAB-81C2-482E-8A1C-60E1C2681E66}"/>
              </a:ext>
            </a:extLst>
          </p:cNvPr>
          <p:cNvSpPr>
            <a:spLocks noGrp="1"/>
          </p:cNvSpPr>
          <p:nvPr>
            <p:ph type="dt" sz="half" idx="10"/>
          </p:nvPr>
        </p:nvSpPr>
        <p:spPr/>
        <p:txBody>
          <a:bodyPr/>
          <a:lstStyle/>
          <a:p>
            <a:fld id="{93576F64-078F-4EF1-9AEF-622A81BABF76}" type="datetimeFigureOut">
              <a:rPr lang="es-ES" smtClean="0"/>
              <a:t>01/09/2023</a:t>
            </a:fld>
            <a:endParaRPr lang="es-ES"/>
          </a:p>
        </p:txBody>
      </p:sp>
      <p:sp>
        <p:nvSpPr>
          <p:cNvPr id="5" name="Marcador de pie de página 4">
            <a:extLst>
              <a:ext uri="{FF2B5EF4-FFF2-40B4-BE49-F238E27FC236}">
                <a16:creationId xmlns:a16="http://schemas.microsoft.com/office/drawing/2014/main" id="{86CE6601-3A71-4764-8715-EE06516E24E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AF7B895-526A-4EBB-B667-3E3C1FBCBCEB}"/>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2322437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85F95E-E9AB-4966-950D-7B8410A52C0F}"/>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2164CF2-FCE8-4714-A2EF-10B78A11FC0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37F5681-AE36-441C-80FE-073A8B983313}"/>
              </a:ext>
            </a:extLst>
          </p:cNvPr>
          <p:cNvSpPr>
            <a:spLocks noGrp="1"/>
          </p:cNvSpPr>
          <p:nvPr>
            <p:ph type="dt" sz="half" idx="10"/>
          </p:nvPr>
        </p:nvSpPr>
        <p:spPr/>
        <p:txBody>
          <a:bodyPr/>
          <a:lstStyle/>
          <a:p>
            <a:fld id="{93576F64-078F-4EF1-9AEF-622A81BABF76}" type="datetimeFigureOut">
              <a:rPr lang="es-ES" smtClean="0"/>
              <a:t>01/09/2023</a:t>
            </a:fld>
            <a:endParaRPr lang="es-ES"/>
          </a:p>
        </p:txBody>
      </p:sp>
      <p:sp>
        <p:nvSpPr>
          <p:cNvPr id="5" name="Marcador de pie de página 4">
            <a:extLst>
              <a:ext uri="{FF2B5EF4-FFF2-40B4-BE49-F238E27FC236}">
                <a16:creationId xmlns:a16="http://schemas.microsoft.com/office/drawing/2014/main" id="{3020F98B-693B-40C2-A873-36CCEB0B7A2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26BB5A2-608B-473C-A2CF-CA8E6FCDB262}"/>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924600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D46B1F4-2846-4A0F-BECA-C1FA470141D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8BED728-7419-427F-8BA3-B849F0EE509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7A42526-3AC6-42D0-8353-9DDF9C6E6FF2}"/>
              </a:ext>
            </a:extLst>
          </p:cNvPr>
          <p:cNvSpPr>
            <a:spLocks noGrp="1"/>
          </p:cNvSpPr>
          <p:nvPr>
            <p:ph type="dt" sz="half" idx="10"/>
          </p:nvPr>
        </p:nvSpPr>
        <p:spPr/>
        <p:txBody>
          <a:bodyPr/>
          <a:lstStyle/>
          <a:p>
            <a:fld id="{93576F64-078F-4EF1-9AEF-622A81BABF76}" type="datetimeFigureOut">
              <a:rPr lang="es-ES" smtClean="0"/>
              <a:t>01/09/2023</a:t>
            </a:fld>
            <a:endParaRPr lang="es-ES"/>
          </a:p>
        </p:txBody>
      </p:sp>
      <p:sp>
        <p:nvSpPr>
          <p:cNvPr id="5" name="Marcador de pie de página 4">
            <a:extLst>
              <a:ext uri="{FF2B5EF4-FFF2-40B4-BE49-F238E27FC236}">
                <a16:creationId xmlns:a16="http://schemas.microsoft.com/office/drawing/2014/main" id="{BC1AFF4A-4BDA-4D7D-9F39-D3CF6440255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D35768D-7A35-46BF-9734-B3C76C9196C7}"/>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123960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F8B349-8543-4EC8-9356-2C120C3C4F6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3F42EBB-6EA5-49BF-8AF1-1B851284270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31954D9-D611-48B3-9039-F027F9BDC2E0}"/>
              </a:ext>
            </a:extLst>
          </p:cNvPr>
          <p:cNvSpPr>
            <a:spLocks noGrp="1"/>
          </p:cNvSpPr>
          <p:nvPr>
            <p:ph type="dt" sz="half" idx="10"/>
          </p:nvPr>
        </p:nvSpPr>
        <p:spPr/>
        <p:txBody>
          <a:bodyPr/>
          <a:lstStyle/>
          <a:p>
            <a:fld id="{93576F64-078F-4EF1-9AEF-622A81BABF76}" type="datetimeFigureOut">
              <a:rPr lang="es-ES" smtClean="0"/>
              <a:t>01/09/2023</a:t>
            </a:fld>
            <a:endParaRPr lang="es-ES"/>
          </a:p>
        </p:txBody>
      </p:sp>
      <p:sp>
        <p:nvSpPr>
          <p:cNvPr id="5" name="Marcador de pie de página 4">
            <a:extLst>
              <a:ext uri="{FF2B5EF4-FFF2-40B4-BE49-F238E27FC236}">
                <a16:creationId xmlns:a16="http://schemas.microsoft.com/office/drawing/2014/main" id="{486E70C3-5B91-4E88-8111-4D5CE739220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CFF2C37-D2D9-413A-86D0-44AFE818EC7C}"/>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3858172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50B59D-7BF0-410C-A6F5-A6C3A0CC16D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D55BCADC-840B-4BCC-BCD4-C26E831537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C83F35A-E3E1-42B7-84E3-6D3662648746}"/>
              </a:ext>
            </a:extLst>
          </p:cNvPr>
          <p:cNvSpPr>
            <a:spLocks noGrp="1"/>
          </p:cNvSpPr>
          <p:nvPr>
            <p:ph type="dt" sz="half" idx="10"/>
          </p:nvPr>
        </p:nvSpPr>
        <p:spPr/>
        <p:txBody>
          <a:bodyPr/>
          <a:lstStyle/>
          <a:p>
            <a:fld id="{93576F64-078F-4EF1-9AEF-622A81BABF76}" type="datetimeFigureOut">
              <a:rPr lang="es-ES" smtClean="0"/>
              <a:t>01/09/2023</a:t>
            </a:fld>
            <a:endParaRPr lang="es-ES"/>
          </a:p>
        </p:txBody>
      </p:sp>
      <p:sp>
        <p:nvSpPr>
          <p:cNvPr id="5" name="Marcador de pie de página 4">
            <a:extLst>
              <a:ext uri="{FF2B5EF4-FFF2-40B4-BE49-F238E27FC236}">
                <a16:creationId xmlns:a16="http://schemas.microsoft.com/office/drawing/2014/main" id="{E9819BED-CCAC-42BC-9ACF-8CFFBEF8573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CBAEB0D-A87D-4E63-9B47-C6A2D436C5A2}"/>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4184730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952DF5-4AE5-4076-84E5-9FF62B9E7BC8}"/>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3FD8F24-9364-49D6-B4D6-47745152C21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0F07E408-0B7C-4EEC-8BD0-5838A5B8D58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5596BF6-BBFC-4CA5-9510-37ED9CD97D12}"/>
              </a:ext>
            </a:extLst>
          </p:cNvPr>
          <p:cNvSpPr>
            <a:spLocks noGrp="1"/>
          </p:cNvSpPr>
          <p:nvPr>
            <p:ph type="dt" sz="half" idx="10"/>
          </p:nvPr>
        </p:nvSpPr>
        <p:spPr/>
        <p:txBody>
          <a:bodyPr/>
          <a:lstStyle/>
          <a:p>
            <a:fld id="{93576F64-078F-4EF1-9AEF-622A81BABF76}" type="datetimeFigureOut">
              <a:rPr lang="es-ES" smtClean="0"/>
              <a:t>01/09/2023</a:t>
            </a:fld>
            <a:endParaRPr lang="es-ES"/>
          </a:p>
        </p:txBody>
      </p:sp>
      <p:sp>
        <p:nvSpPr>
          <p:cNvPr id="6" name="Marcador de pie de página 5">
            <a:extLst>
              <a:ext uri="{FF2B5EF4-FFF2-40B4-BE49-F238E27FC236}">
                <a16:creationId xmlns:a16="http://schemas.microsoft.com/office/drawing/2014/main" id="{354A5A24-E843-4E58-A1A8-7733F8854C0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81AE0D5-CFFC-4444-9831-F72AFB818608}"/>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3369301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0AC4BF-85E5-4413-90F0-4C6320E5D36E}"/>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93F91FE6-34FD-4917-B51E-0AB8E4DDED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617208C-D579-45A5-8C81-4EEA28CE3F6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6516A1B3-F3D2-4E74-A522-60701BA0FF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B567C01-7C1F-4D3F-AB31-0DC74EBB79E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692021F3-3860-4467-9A5F-2247D39E9652}"/>
              </a:ext>
            </a:extLst>
          </p:cNvPr>
          <p:cNvSpPr>
            <a:spLocks noGrp="1"/>
          </p:cNvSpPr>
          <p:nvPr>
            <p:ph type="dt" sz="half" idx="10"/>
          </p:nvPr>
        </p:nvSpPr>
        <p:spPr/>
        <p:txBody>
          <a:bodyPr/>
          <a:lstStyle/>
          <a:p>
            <a:fld id="{93576F64-078F-4EF1-9AEF-622A81BABF76}" type="datetimeFigureOut">
              <a:rPr lang="es-ES" smtClean="0"/>
              <a:t>01/09/2023</a:t>
            </a:fld>
            <a:endParaRPr lang="es-ES"/>
          </a:p>
        </p:txBody>
      </p:sp>
      <p:sp>
        <p:nvSpPr>
          <p:cNvPr id="8" name="Marcador de pie de página 7">
            <a:extLst>
              <a:ext uri="{FF2B5EF4-FFF2-40B4-BE49-F238E27FC236}">
                <a16:creationId xmlns:a16="http://schemas.microsoft.com/office/drawing/2014/main" id="{4BF6FECA-416A-4E8E-84F7-0A91599A4E02}"/>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5A618DCB-53F8-4829-BD7F-643442C94FD5}"/>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951933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137A66-AC36-400E-8D1D-B2F29DDC9F2E}"/>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F31FE4DD-B57B-47E4-89D7-F67D4C9876CB}"/>
              </a:ext>
            </a:extLst>
          </p:cNvPr>
          <p:cNvSpPr>
            <a:spLocks noGrp="1"/>
          </p:cNvSpPr>
          <p:nvPr>
            <p:ph type="dt" sz="half" idx="10"/>
          </p:nvPr>
        </p:nvSpPr>
        <p:spPr/>
        <p:txBody>
          <a:bodyPr/>
          <a:lstStyle/>
          <a:p>
            <a:fld id="{93576F64-078F-4EF1-9AEF-622A81BABF76}" type="datetimeFigureOut">
              <a:rPr lang="es-ES" smtClean="0"/>
              <a:t>01/09/2023</a:t>
            </a:fld>
            <a:endParaRPr lang="es-ES"/>
          </a:p>
        </p:txBody>
      </p:sp>
      <p:sp>
        <p:nvSpPr>
          <p:cNvPr id="4" name="Marcador de pie de página 3">
            <a:extLst>
              <a:ext uri="{FF2B5EF4-FFF2-40B4-BE49-F238E27FC236}">
                <a16:creationId xmlns:a16="http://schemas.microsoft.com/office/drawing/2014/main" id="{87ED71E9-6B09-44E1-99F6-2A8C586DB72B}"/>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534EC71B-E786-402F-8D89-56527F713D80}"/>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4013644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6740327-4E37-4CF6-8877-CC95D5774436}"/>
              </a:ext>
            </a:extLst>
          </p:cNvPr>
          <p:cNvSpPr>
            <a:spLocks noGrp="1"/>
          </p:cNvSpPr>
          <p:nvPr>
            <p:ph type="dt" sz="half" idx="10"/>
          </p:nvPr>
        </p:nvSpPr>
        <p:spPr/>
        <p:txBody>
          <a:bodyPr/>
          <a:lstStyle/>
          <a:p>
            <a:fld id="{93576F64-078F-4EF1-9AEF-622A81BABF76}" type="datetimeFigureOut">
              <a:rPr lang="es-ES" smtClean="0"/>
              <a:t>01/09/2023</a:t>
            </a:fld>
            <a:endParaRPr lang="es-ES"/>
          </a:p>
        </p:txBody>
      </p:sp>
      <p:sp>
        <p:nvSpPr>
          <p:cNvPr id="3" name="Marcador de pie de página 2">
            <a:extLst>
              <a:ext uri="{FF2B5EF4-FFF2-40B4-BE49-F238E27FC236}">
                <a16:creationId xmlns:a16="http://schemas.microsoft.com/office/drawing/2014/main" id="{7D7EFDD7-A801-4121-A541-4460B6A41BCF}"/>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65F4316B-1751-449D-92A1-DEEBF14BD2C4}"/>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3724110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901C46-1EA9-497D-A5B6-07D2373F5DE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03162FA-54A6-4B47-B9C0-1CD1B82117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95A7F7D2-DD02-4ED4-BB8D-DCBD0ADD9D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5A98BF8-C70A-440C-9ADC-99C55A0BCA0E}"/>
              </a:ext>
            </a:extLst>
          </p:cNvPr>
          <p:cNvSpPr>
            <a:spLocks noGrp="1"/>
          </p:cNvSpPr>
          <p:nvPr>
            <p:ph type="dt" sz="half" idx="10"/>
          </p:nvPr>
        </p:nvSpPr>
        <p:spPr/>
        <p:txBody>
          <a:bodyPr/>
          <a:lstStyle/>
          <a:p>
            <a:fld id="{93576F64-078F-4EF1-9AEF-622A81BABF76}" type="datetimeFigureOut">
              <a:rPr lang="es-ES" smtClean="0"/>
              <a:t>01/09/2023</a:t>
            </a:fld>
            <a:endParaRPr lang="es-ES"/>
          </a:p>
        </p:txBody>
      </p:sp>
      <p:sp>
        <p:nvSpPr>
          <p:cNvPr id="6" name="Marcador de pie de página 5">
            <a:extLst>
              <a:ext uri="{FF2B5EF4-FFF2-40B4-BE49-F238E27FC236}">
                <a16:creationId xmlns:a16="http://schemas.microsoft.com/office/drawing/2014/main" id="{8C4ADCE9-2308-43CD-B22D-BEA8F731EEC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8132C5B-D7AC-4633-B096-A1D3B528E85D}"/>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2368131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9C5F4F-4F56-4F43-8CC1-59A1DA3C0D9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2BB52ECF-6B56-49DC-A408-E7344A5A4C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179ABE14-8536-43B7-8908-48287D93D1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62F9C28-A8E4-4048-8636-8DAA139F5424}"/>
              </a:ext>
            </a:extLst>
          </p:cNvPr>
          <p:cNvSpPr>
            <a:spLocks noGrp="1"/>
          </p:cNvSpPr>
          <p:nvPr>
            <p:ph type="dt" sz="half" idx="10"/>
          </p:nvPr>
        </p:nvSpPr>
        <p:spPr/>
        <p:txBody>
          <a:bodyPr/>
          <a:lstStyle/>
          <a:p>
            <a:fld id="{93576F64-078F-4EF1-9AEF-622A81BABF76}" type="datetimeFigureOut">
              <a:rPr lang="es-ES" smtClean="0"/>
              <a:t>01/09/2023</a:t>
            </a:fld>
            <a:endParaRPr lang="es-ES"/>
          </a:p>
        </p:txBody>
      </p:sp>
      <p:sp>
        <p:nvSpPr>
          <p:cNvPr id="6" name="Marcador de pie de página 5">
            <a:extLst>
              <a:ext uri="{FF2B5EF4-FFF2-40B4-BE49-F238E27FC236}">
                <a16:creationId xmlns:a16="http://schemas.microsoft.com/office/drawing/2014/main" id="{2DCF6C7B-37CF-4CD4-9BE6-3D5D8982D61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FFB17C8-45B1-4489-A01F-691E07876A3C}"/>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3874482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869F812-2B16-4AB8-8E51-D4C88D250D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6FB6F59-0D43-4E6A-AC82-E201BEAB31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90C2C17-D549-45EE-8113-1FCB0A2D6D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576F64-078F-4EF1-9AEF-622A81BABF76}" type="datetimeFigureOut">
              <a:rPr lang="es-ES" smtClean="0"/>
              <a:t>01/09/2023</a:t>
            </a:fld>
            <a:endParaRPr lang="es-ES"/>
          </a:p>
        </p:txBody>
      </p:sp>
      <p:sp>
        <p:nvSpPr>
          <p:cNvPr id="5" name="Marcador de pie de página 4">
            <a:extLst>
              <a:ext uri="{FF2B5EF4-FFF2-40B4-BE49-F238E27FC236}">
                <a16:creationId xmlns:a16="http://schemas.microsoft.com/office/drawing/2014/main" id="{04987E9F-CA74-4A67-8ABC-D070B2AC0A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E165FA88-449C-4345-820E-2DC6D64B8B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BBB123-49D2-4D1B-973A-8AC9091E1880}" type="slidenum">
              <a:rPr lang="es-ES" smtClean="0"/>
              <a:t>‹Nº›</a:t>
            </a:fld>
            <a:endParaRPr lang="es-ES"/>
          </a:p>
        </p:txBody>
      </p:sp>
    </p:spTree>
    <p:extLst>
      <p:ext uri="{BB962C8B-B14F-4D97-AF65-F5344CB8AC3E}">
        <p14:creationId xmlns:p14="http://schemas.microsoft.com/office/powerpoint/2010/main" val="439809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Fondo De Borde De Estilo De Pizarra De Vector | Fondos Plantilla AI  Descarga Gratuita - Pikbest | Pizarra fondo, Imágenes de pizarra, Diseño de  hojas membretadas">
            <a:extLst>
              <a:ext uri="{FF2B5EF4-FFF2-40B4-BE49-F238E27FC236}">
                <a16:creationId xmlns:a16="http://schemas.microsoft.com/office/drawing/2014/main" id="{FD613EB8-C64A-7EC5-A455-E6F742D6DB5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44" t="1101" r="3087" b="6220"/>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9C349A08-885D-C6BC-C434-F2A69D17DFE4}"/>
              </a:ext>
            </a:extLst>
          </p:cNvPr>
          <p:cNvSpPr txBox="1"/>
          <p:nvPr/>
        </p:nvSpPr>
        <p:spPr>
          <a:xfrm>
            <a:off x="452761" y="361311"/>
            <a:ext cx="11026066" cy="1446550"/>
          </a:xfrm>
          <a:prstGeom prst="rect">
            <a:avLst/>
          </a:prstGeom>
          <a:noFill/>
        </p:spPr>
        <p:txBody>
          <a:bodyPr wrap="square">
            <a:spAutoFit/>
          </a:bodyPr>
          <a:lstStyle/>
          <a:p>
            <a:pPr algn="ctr"/>
            <a:r>
              <a:rPr lang="es-PE" sz="8800" b="1" i="0" dirty="0">
                <a:solidFill>
                  <a:schemeClr val="bg1"/>
                </a:solidFill>
                <a:effectLst>
                  <a:outerShdw blurRad="38100" dist="38100" dir="2700000" algn="tl">
                    <a:srgbClr val="000000">
                      <a:alpha val="43137"/>
                    </a:srgbClr>
                  </a:outerShdw>
                </a:effectLst>
                <a:latin typeface="Söhne Mono"/>
              </a:rPr>
              <a:t>Clase SqlDataReader</a:t>
            </a:r>
            <a:endParaRPr lang="es-PE" sz="8800" dirty="0">
              <a:solidFill>
                <a:schemeClr val="bg1"/>
              </a:solidFill>
              <a:effectLst>
                <a:outerShdw blurRad="38100" dist="38100" dir="2700000" algn="tl">
                  <a:srgbClr val="000000">
                    <a:alpha val="43137"/>
                  </a:srgbClr>
                </a:outerShdw>
              </a:effectLst>
            </a:endParaRPr>
          </a:p>
        </p:txBody>
      </p:sp>
      <p:pic>
        <p:nvPicPr>
          <p:cNvPr id="8" name="Imagen 7">
            <a:extLst>
              <a:ext uri="{FF2B5EF4-FFF2-40B4-BE49-F238E27FC236}">
                <a16:creationId xmlns:a16="http://schemas.microsoft.com/office/drawing/2014/main" id="{98571BDC-BB31-C627-9E55-E37A37FFDABB}"/>
              </a:ext>
            </a:extLst>
          </p:cNvPr>
          <p:cNvPicPr>
            <a:picLocks noChangeAspect="1"/>
          </p:cNvPicPr>
          <p:nvPr/>
        </p:nvPicPr>
        <p:blipFill>
          <a:blip r:embed="rId3"/>
          <a:stretch>
            <a:fillRect/>
          </a:stretch>
        </p:blipFill>
        <p:spPr>
          <a:xfrm>
            <a:off x="553379" y="1809337"/>
            <a:ext cx="5469889" cy="27449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Imagen 8">
            <a:extLst>
              <a:ext uri="{FF2B5EF4-FFF2-40B4-BE49-F238E27FC236}">
                <a16:creationId xmlns:a16="http://schemas.microsoft.com/office/drawing/2014/main" id="{E0D873F6-7219-3646-4B8F-148B4464059D}"/>
              </a:ext>
            </a:extLst>
          </p:cNvPr>
          <p:cNvPicPr>
            <a:picLocks noChangeAspect="1"/>
          </p:cNvPicPr>
          <p:nvPr/>
        </p:nvPicPr>
        <p:blipFill>
          <a:blip r:embed="rId4"/>
          <a:stretch>
            <a:fillRect/>
          </a:stretch>
        </p:blipFill>
        <p:spPr>
          <a:xfrm>
            <a:off x="6163332" y="2778712"/>
            <a:ext cx="5564069" cy="31059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03071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9BCB9D7-636F-B920-17F0-66B07EB5907A}"/>
              </a:ext>
            </a:extLst>
          </p:cNvPr>
          <p:cNvSpPr txBox="1"/>
          <p:nvPr/>
        </p:nvSpPr>
        <p:spPr>
          <a:xfrm>
            <a:off x="142043" y="52651"/>
            <a:ext cx="1872372" cy="523220"/>
          </a:xfrm>
          <a:prstGeom prst="rect">
            <a:avLst/>
          </a:prstGeom>
          <a:noFill/>
        </p:spPr>
        <p:txBody>
          <a:bodyPr wrap="none" rtlCol="0">
            <a:spAutoFit/>
          </a:bodyPr>
          <a:lstStyle/>
          <a:p>
            <a:r>
              <a:rPr lang="es-PE" sz="2800" b="1" dirty="0">
                <a:effectLst>
                  <a:outerShdw blurRad="38100" dist="38100" dir="2700000" algn="tl">
                    <a:srgbClr val="000000">
                      <a:alpha val="43137"/>
                    </a:srgbClr>
                  </a:outerShdw>
                </a:effectLst>
              </a:rPr>
              <a:t>Ejercicio 06</a:t>
            </a:r>
          </a:p>
        </p:txBody>
      </p:sp>
      <p:sp>
        <p:nvSpPr>
          <p:cNvPr id="3" name="CuadroTexto 2">
            <a:extLst>
              <a:ext uri="{FF2B5EF4-FFF2-40B4-BE49-F238E27FC236}">
                <a16:creationId xmlns:a16="http://schemas.microsoft.com/office/drawing/2014/main" id="{B2748557-EF8D-DDA9-BAA6-F4F3DDA27BDB}"/>
              </a:ext>
            </a:extLst>
          </p:cNvPr>
          <p:cNvSpPr txBox="1"/>
          <p:nvPr/>
        </p:nvSpPr>
        <p:spPr>
          <a:xfrm>
            <a:off x="427606" y="749328"/>
            <a:ext cx="11549848" cy="5536900"/>
          </a:xfrm>
          <a:prstGeom prst="rect">
            <a:avLst/>
          </a:prstGeom>
          <a:noFill/>
        </p:spPr>
        <p:txBody>
          <a:bodyPr wrap="square" rtlCol="0">
            <a:spAutoFit/>
          </a:bodyPr>
          <a:lstStyle/>
          <a:p>
            <a:pPr marL="571500" indent="-571500">
              <a:lnSpc>
                <a:spcPct val="150000"/>
              </a:lnSpc>
              <a:buFont typeface="Wingdings" panose="05000000000000000000" pitchFamily="2" charset="2"/>
              <a:buChar char="q"/>
            </a:pPr>
            <a:r>
              <a:rPr lang="es-PE" sz="4000" dirty="0"/>
              <a:t>Con la base de datos: Northwind.</a:t>
            </a:r>
          </a:p>
          <a:p>
            <a:pPr marL="571500" indent="-571500">
              <a:lnSpc>
                <a:spcPct val="150000"/>
              </a:lnSpc>
              <a:buFont typeface="Wingdings" panose="05000000000000000000" pitchFamily="2" charset="2"/>
              <a:buChar char="q"/>
            </a:pPr>
            <a:r>
              <a:rPr lang="es-PE" sz="4000" dirty="0"/>
              <a:t>Listar los datos de la tabla Orders, en un datagridview.</a:t>
            </a:r>
          </a:p>
          <a:p>
            <a:pPr marL="571500" indent="-571500">
              <a:lnSpc>
                <a:spcPct val="150000"/>
              </a:lnSpc>
              <a:buFont typeface="Wingdings" panose="05000000000000000000" pitchFamily="2" charset="2"/>
              <a:buChar char="q"/>
            </a:pPr>
            <a:r>
              <a:rPr lang="es-PE" sz="4000" dirty="0"/>
              <a:t>Se tiene que utilizar las clase SQLCommand y SQLDataReader, con datos conectados.</a:t>
            </a:r>
          </a:p>
          <a:p>
            <a:pPr marL="571500" indent="-571500">
              <a:lnSpc>
                <a:spcPct val="150000"/>
              </a:lnSpc>
              <a:buFont typeface="Wingdings" panose="05000000000000000000" pitchFamily="2" charset="2"/>
              <a:buChar char="q"/>
            </a:pPr>
            <a:r>
              <a:rPr lang="es-PE" sz="4000" dirty="0"/>
              <a:t>Se tiene que utilizar la autenticación de SQL Server.</a:t>
            </a:r>
          </a:p>
        </p:txBody>
      </p:sp>
    </p:spTree>
    <p:extLst>
      <p:ext uri="{BB962C8B-B14F-4D97-AF65-F5344CB8AC3E}">
        <p14:creationId xmlns:p14="http://schemas.microsoft.com/office/powerpoint/2010/main" val="969432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AA1C51D-0B0E-F7FC-F664-A53138FB7317}"/>
              </a:ext>
            </a:extLst>
          </p:cNvPr>
          <p:cNvSpPr txBox="1"/>
          <p:nvPr/>
        </p:nvSpPr>
        <p:spPr>
          <a:xfrm>
            <a:off x="40086" y="2613466"/>
            <a:ext cx="3830578" cy="1477328"/>
          </a:xfrm>
          <a:prstGeom prst="rect">
            <a:avLst/>
          </a:prstGeom>
          <a:noFill/>
        </p:spPr>
        <p:txBody>
          <a:bodyPr wrap="square" rtlCol="0">
            <a:spAutoFit/>
          </a:bodyPr>
          <a:lstStyle/>
          <a:p>
            <a:pPr marL="285750" indent="-285750">
              <a:buFont typeface="Wingdings" panose="05000000000000000000" pitchFamily="2" charset="2"/>
              <a:buChar char="ü"/>
            </a:pPr>
            <a:r>
              <a:rPr lang="es-PE" dirty="0"/>
              <a:t>Crear una sub carpeta: Proyecto06</a:t>
            </a:r>
          </a:p>
          <a:p>
            <a:pPr marL="285750" indent="-285750">
              <a:buFont typeface="Wingdings" panose="05000000000000000000" pitchFamily="2" charset="2"/>
              <a:buChar char="ü"/>
            </a:pPr>
            <a:endParaRPr lang="es-PE" dirty="0"/>
          </a:p>
          <a:p>
            <a:pPr marL="285750" indent="-285750">
              <a:buFont typeface="Wingdings" panose="05000000000000000000" pitchFamily="2" charset="2"/>
              <a:buChar char="ü"/>
            </a:pPr>
            <a:r>
              <a:rPr lang="es-PE" dirty="0"/>
              <a:t>Crear una sub carpeta: Aplicacion06</a:t>
            </a:r>
          </a:p>
          <a:p>
            <a:pPr marL="285750" indent="-285750">
              <a:buFont typeface="Wingdings" panose="05000000000000000000" pitchFamily="2" charset="2"/>
              <a:buChar char="ü"/>
            </a:pPr>
            <a:endParaRPr lang="es-PE" dirty="0"/>
          </a:p>
          <a:p>
            <a:pPr marL="285750" indent="-285750">
              <a:buFont typeface="Wingdings" panose="05000000000000000000" pitchFamily="2" charset="2"/>
              <a:buChar char="ü"/>
            </a:pPr>
            <a:r>
              <a:rPr lang="es-PE" dirty="0"/>
              <a:t>Crear una sub carpeta: Data06</a:t>
            </a:r>
          </a:p>
        </p:txBody>
      </p:sp>
      <p:pic>
        <p:nvPicPr>
          <p:cNvPr id="4" name="Imagen 3">
            <a:extLst>
              <a:ext uri="{FF2B5EF4-FFF2-40B4-BE49-F238E27FC236}">
                <a16:creationId xmlns:a16="http://schemas.microsoft.com/office/drawing/2014/main" id="{5449C2BF-6511-9901-29EC-9EFBD96EBA50}"/>
              </a:ext>
            </a:extLst>
          </p:cNvPr>
          <p:cNvPicPr>
            <a:picLocks noChangeAspect="1"/>
          </p:cNvPicPr>
          <p:nvPr/>
        </p:nvPicPr>
        <p:blipFill>
          <a:blip r:embed="rId2"/>
          <a:stretch>
            <a:fillRect/>
          </a:stretch>
        </p:blipFill>
        <p:spPr>
          <a:xfrm>
            <a:off x="3974280" y="1136347"/>
            <a:ext cx="8009975" cy="47850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40133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FB89977-E825-0DFF-6C5A-8D585475793C}"/>
              </a:ext>
            </a:extLst>
          </p:cNvPr>
          <p:cNvSpPr txBox="1"/>
          <p:nvPr/>
        </p:nvSpPr>
        <p:spPr>
          <a:xfrm>
            <a:off x="177553" y="140862"/>
            <a:ext cx="4211922" cy="369332"/>
          </a:xfrm>
          <a:prstGeom prst="rect">
            <a:avLst/>
          </a:prstGeom>
          <a:noFill/>
        </p:spPr>
        <p:txBody>
          <a:bodyPr wrap="none" rtlCol="0">
            <a:spAutoFit/>
          </a:bodyPr>
          <a:lstStyle/>
          <a:p>
            <a:pPr marL="285750" indent="-285750">
              <a:buFont typeface="Wingdings" panose="05000000000000000000" pitchFamily="2" charset="2"/>
              <a:buChar char="ü"/>
            </a:pPr>
            <a:r>
              <a:rPr lang="es-PE" dirty="0"/>
              <a:t>Abrir el programa: Microsoft SQL Server</a:t>
            </a:r>
          </a:p>
        </p:txBody>
      </p:sp>
      <p:pic>
        <p:nvPicPr>
          <p:cNvPr id="3" name="Imagen 2">
            <a:extLst>
              <a:ext uri="{FF2B5EF4-FFF2-40B4-BE49-F238E27FC236}">
                <a16:creationId xmlns:a16="http://schemas.microsoft.com/office/drawing/2014/main" id="{940476B7-75B8-D822-E37B-349767D238A4}"/>
              </a:ext>
            </a:extLst>
          </p:cNvPr>
          <p:cNvPicPr>
            <a:picLocks noChangeAspect="1"/>
          </p:cNvPicPr>
          <p:nvPr/>
        </p:nvPicPr>
        <p:blipFill>
          <a:blip r:embed="rId2"/>
          <a:stretch>
            <a:fillRect/>
          </a:stretch>
        </p:blipFill>
        <p:spPr>
          <a:xfrm>
            <a:off x="333966" y="601935"/>
            <a:ext cx="11647111" cy="61152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79719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81CF2938-6A92-1E77-164E-7C53192337D1}"/>
              </a:ext>
            </a:extLst>
          </p:cNvPr>
          <p:cNvPicPr>
            <a:picLocks noChangeAspect="1"/>
          </p:cNvPicPr>
          <p:nvPr/>
        </p:nvPicPr>
        <p:blipFill>
          <a:blip r:embed="rId2"/>
          <a:stretch>
            <a:fillRect/>
          </a:stretch>
        </p:blipFill>
        <p:spPr>
          <a:xfrm>
            <a:off x="1309733" y="132700"/>
            <a:ext cx="9920495" cy="65433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CuadroTexto 2">
            <a:extLst>
              <a:ext uri="{FF2B5EF4-FFF2-40B4-BE49-F238E27FC236}">
                <a16:creationId xmlns:a16="http://schemas.microsoft.com/office/drawing/2014/main" id="{36754908-685E-1913-A130-399C3CD4F393}"/>
              </a:ext>
            </a:extLst>
          </p:cNvPr>
          <p:cNvSpPr txBox="1"/>
          <p:nvPr/>
        </p:nvSpPr>
        <p:spPr>
          <a:xfrm>
            <a:off x="5508729" y="2945574"/>
            <a:ext cx="418568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lgn="ctr">
              <a:buFont typeface="Wingdings" panose="05000000000000000000" pitchFamily="2" charset="2"/>
              <a:buChar char="ü"/>
            </a:pPr>
            <a:r>
              <a:rPr lang="es-PE" dirty="0"/>
              <a:t>Nombre del servidor: (local) o . (punto)</a:t>
            </a:r>
          </a:p>
        </p:txBody>
      </p:sp>
      <p:sp>
        <p:nvSpPr>
          <p:cNvPr id="4" name="CuadroTexto 3">
            <a:extLst>
              <a:ext uri="{FF2B5EF4-FFF2-40B4-BE49-F238E27FC236}">
                <a16:creationId xmlns:a16="http://schemas.microsoft.com/office/drawing/2014/main" id="{F34A3CEE-D992-044C-1466-36F796CA4D4F}"/>
              </a:ext>
            </a:extLst>
          </p:cNvPr>
          <p:cNvSpPr txBox="1"/>
          <p:nvPr/>
        </p:nvSpPr>
        <p:spPr>
          <a:xfrm>
            <a:off x="4835505" y="4482889"/>
            <a:ext cx="442390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lgn="ctr">
              <a:buFont typeface="Wingdings" panose="05000000000000000000" pitchFamily="2" charset="2"/>
              <a:buChar char="ü"/>
            </a:pPr>
            <a:r>
              <a:rPr lang="es-PE" dirty="0"/>
              <a:t>Seleccionar la autenticación de SQL Server</a:t>
            </a:r>
          </a:p>
        </p:txBody>
      </p:sp>
    </p:spTree>
    <p:extLst>
      <p:ext uri="{BB962C8B-B14F-4D97-AF65-F5344CB8AC3E}">
        <p14:creationId xmlns:p14="http://schemas.microsoft.com/office/powerpoint/2010/main" val="1838602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839A4FFE-AAD8-BEB7-E86C-5F3D76E1433E}"/>
              </a:ext>
            </a:extLst>
          </p:cNvPr>
          <p:cNvPicPr>
            <a:picLocks noChangeAspect="1"/>
          </p:cNvPicPr>
          <p:nvPr/>
        </p:nvPicPr>
        <p:blipFill>
          <a:blip r:embed="rId2"/>
          <a:stretch>
            <a:fillRect/>
          </a:stretch>
        </p:blipFill>
        <p:spPr>
          <a:xfrm>
            <a:off x="1258641" y="136402"/>
            <a:ext cx="9944979" cy="65674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CuadroTexto 2">
            <a:extLst>
              <a:ext uri="{FF2B5EF4-FFF2-40B4-BE49-F238E27FC236}">
                <a16:creationId xmlns:a16="http://schemas.microsoft.com/office/drawing/2014/main" id="{2911FCA8-D142-845A-6AA4-AB948AA2AE7D}"/>
              </a:ext>
            </a:extLst>
          </p:cNvPr>
          <p:cNvSpPr txBox="1"/>
          <p:nvPr/>
        </p:nvSpPr>
        <p:spPr>
          <a:xfrm>
            <a:off x="5490970" y="3993138"/>
            <a:ext cx="483375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lgn="ctr">
              <a:buFont typeface="Wingdings" panose="05000000000000000000" pitchFamily="2" charset="2"/>
              <a:buChar char="ü"/>
            </a:pPr>
            <a:r>
              <a:rPr lang="es-PE" dirty="0"/>
              <a:t>En Login, digitar: sa (Sistema Administrativo)</a:t>
            </a:r>
          </a:p>
        </p:txBody>
      </p:sp>
      <p:sp>
        <p:nvSpPr>
          <p:cNvPr id="4" name="CuadroTexto 3">
            <a:extLst>
              <a:ext uri="{FF2B5EF4-FFF2-40B4-BE49-F238E27FC236}">
                <a16:creationId xmlns:a16="http://schemas.microsoft.com/office/drawing/2014/main" id="{4301F395-E80C-BF08-E99C-1E0B3C2FF0B9}"/>
              </a:ext>
            </a:extLst>
          </p:cNvPr>
          <p:cNvSpPr txBox="1"/>
          <p:nvPr/>
        </p:nvSpPr>
        <p:spPr>
          <a:xfrm>
            <a:off x="5572349" y="4509522"/>
            <a:ext cx="291470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lgn="ctr">
              <a:buFont typeface="Wingdings" panose="05000000000000000000" pitchFamily="2" charset="2"/>
              <a:buChar char="ü"/>
            </a:pPr>
            <a:r>
              <a:rPr lang="es-PE" dirty="0"/>
              <a:t>Digitar la contraseña: 123</a:t>
            </a:r>
          </a:p>
        </p:txBody>
      </p:sp>
      <p:sp>
        <p:nvSpPr>
          <p:cNvPr id="5" name="CuadroTexto 4">
            <a:extLst>
              <a:ext uri="{FF2B5EF4-FFF2-40B4-BE49-F238E27FC236}">
                <a16:creationId xmlns:a16="http://schemas.microsoft.com/office/drawing/2014/main" id="{EEDD55F3-6E6B-082D-AF63-670EAD32A1A9}"/>
              </a:ext>
            </a:extLst>
          </p:cNvPr>
          <p:cNvSpPr txBox="1"/>
          <p:nvPr/>
        </p:nvSpPr>
        <p:spPr>
          <a:xfrm>
            <a:off x="1756432" y="5568785"/>
            <a:ext cx="392527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lgn="ctr">
              <a:buFont typeface="Wingdings" panose="05000000000000000000" pitchFamily="2" charset="2"/>
              <a:buChar char="ü"/>
            </a:pPr>
            <a:r>
              <a:rPr lang="es-PE" dirty="0"/>
              <a:t>Clic en el botón: Connect (Conectar)</a:t>
            </a:r>
          </a:p>
        </p:txBody>
      </p:sp>
    </p:spTree>
    <p:extLst>
      <p:ext uri="{BB962C8B-B14F-4D97-AF65-F5344CB8AC3E}">
        <p14:creationId xmlns:p14="http://schemas.microsoft.com/office/powerpoint/2010/main" val="443138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FD169D4C-6803-27E5-7520-282E9F9F60D6}"/>
              </a:ext>
            </a:extLst>
          </p:cNvPr>
          <p:cNvPicPr>
            <a:picLocks noChangeAspect="1"/>
          </p:cNvPicPr>
          <p:nvPr/>
        </p:nvPicPr>
        <p:blipFill>
          <a:blip r:embed="rId2"/>
          <a:stretch>
            <a:fillRect/>
          </a:stretch>
        </p:blipFill>
        <p:spPr>
          <a:xfrm>
            <a:off x="475095" y="71212"/>
            <a:ext cx="3331002" cy="11604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CuadroTexto 2">
            <a:extLst>
              <a:ext uri="{FF2B5EF4-FFF2-40B4-BE49-F238E27FC236}">
                <a16:creationId xmlns:a16="http://schemas.microsoft.com/office/drawing/2014/main" id="{CD53A352-6E53-2654-BB8A-70741120FB3E}"/>
              </a:ext>
            </a:extLst>
          </p:cNvPr>
          <p:cNvSpPr txBox="1"/>
          <p:nvPr/>
        </p:nvSpPr>
        <p:spPr>
          <a:xfrm>
            <a:off x="3761707" y="432518"/>
            <a:ext cx="242360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Clic en el icono: New Query (Nueva Consulta)</a:t>
            </a:r>
          </a:p>
        </p:txBody>
      </p:sp>
      <p:pic>
        <p:nvPicPr>
          <p:cNvPr id="4" name="Imagen 3">
            <a:extLst>
              <a:ext uri="{FF2B5EF4-FFF2-40B4-BE49-F238E27FC236}">
                <a16:creationId xmlns:a16="http://schemas.microsoft.com/office/drawing/2014/main" id="{712497EE-1B27-97A5-B910-E3A3D8D41D07}"/>
              </a:ext>
            </a:extLst>
          </p:cNvPr>
          <p:cNvPicPr>
            <a:picLocks noChangeAspect="1"/>
          </p:cNvPicPr>
          <p:nvPr/>
        </p:nvPicPr>
        <p:blipFill>
          <a:blip r:embed="rId3"/>
          <a:stretch>
            <a:fillRect/>
          </a:stretch>
        </p:blipFill>
        <p:spPr>
          <a:xfrm>
            <a:off x="6442231" y="71212"/>
            <a:ext cx="3380033" cy="11604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CuadroTexto 4">
            <a:extLst>
              <a:ext uri="{FF2B5EF4-FFF2-40B4-BE49-F238E27FC236}">
                <a16:creationId xmlns:a16="http://schemas.microsoft.com/office/drawing/2014/main" id="{277FB944-4188-B99E-8BC3-453676A70B8A}"/>
              </a:ext>
            </a:extLst>
          </p:cNvPr>
          <p:cNvSpPr txBox="1"/>
          <p:nvPr/>
        </p:nvSpPr>
        <p:spPr>
          <a:xfrm>
            <a:off x="9859400" y="479936"/>
            <a:ext cx="2129157"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Activar la base de datos: Northwind</a:t>
            </a:r>
          </a:p>
        </p:txBody>
      </p:sp>
      <p:pic>
        <p:nvPicPr>
          <p:cNvPr id="7" name="Imagen 6">
            <a:extLst>
              <a:ext uri="{FF2B5EF4-FFF2-40B4-BE49-F238E27FC236}">
                <a16:creationId xmlns:a16="http://schemas.microsoft.com/office/drawing/2014/main" id="{79B2F2E0-2B1C-E575-BC08-9D527AD8E2C4}"/>
              </a:ext>
            </a:extLst>
          </p:cNvPr>
          <p:cNvPicPr>
            <a:picLocks noChangeAspect="1"/>
          </p:cNvPicPr>
          <p:nvPr/>
        </p:nvPicPr>
        <p:blipFill>
          <a:blip r:embed="rId4"/>
          <a:stretch>
            <a:fillRect/>
          </a:stretch>
        </p:blipFill>
        <p:spPr>
          <a:xfrm>
            <a:off x="923278" y="1370108"/>
            <a:ext cx="10227076" cy="53852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CuadroTexto 9">
            <a:extLst>
              <a:ext uri="{FF2B5EF4-FFF2-40B4-BE49-F238E27FC236}">
                <a16:creationId xmlns:a16="http://schemas.microsoft.com/office/drawing/2014/main" id="{416712CC-26DE-2D57-EDFC-52700AAA48D6}"/>
              </a:ext>
            </a:extLst>
          </p:cNvPr>
          <p:cNvSpPr txBox="1"/>
          <p:nvPr/>
        </p:nvSpPr>
        <p:spPr>
          <a:xfrm>
            <a:off x="6246921" y="1592996"/>
            <a:ext cx="356215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Se lista los datos de la tabla: Orders</a:t>
            </a:r>
          </a:p>
        </p:txBody>
      </p:sp>
    </p:spTree>
    <p:extLst>
      <p:ext uri="{BB962C8B-B14F-4D97-AF65-F5344CB8AC3E}">
        <p14:creationId xmlns:p14="http://schemas.microsoft.com/office/powerpoint/2010/main" val="705010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2F0AEC0-3A39-C37D-5C4B-1D25BE6168D8}"/>
              </a:ext>
            </a:extLst>
          </p:cNvPr>
          <p:cNvPicPr>
            <a:picLocks noChangeAspect="1"/>
          </p:cNvPicPr>
          <p:nvPr/>
        </p:nvPicPr>
        <p:blipFill>
          <a:blip r:embed="rId2"/>
          <a:stretch>
            <a:fillRect/>
          </a:stretch>
        </p:blipFill>
        <p:spPr>
          <a:xfrm>
            <a:off x="99125" y="98916"/>
            <a:ext cx="11852989" cy="66126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uadroTexto 3">
            <a:extLst>
              <a:ext uri="{FF2B5EF4-FFF2-40B4-BE49-F238E27FC236}">
                <a16:creationId xmlns:a16="http://schemas.microsoft.com/office/drawing/2014/main" id="{DAFAA2FD-CD35-2B67-9C15-9477FA7F1B58}"/>
              </a:ext>
            </a:extLst>
          </p:cNvPr>
          <p:cNvSpPr txBox="1"/>
          <p:nvPr/>
        </p:nvSpPr>
        <p:spPr>
          <a:xfrm>
            <a:off x="5140167" y="430611"/>
            <a:ext cx="399495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Grabar el script, hacia la carpeta: Data06</a:t>
            </a:r>
          </a:p>
        </p:txBody>
      </p:sp>
      <p:sp>
        <p:nvSpPr>
          <p:cNvPr id="5" name="CuadroTexto 4">
            <a:extLst>
              <a:ext uri="{FF2B5EF4-FFF2-40B4-BE49-F238E27FC236}">
                <a16:creationId xmlns:a16="http://schemas.microsoft.com/office/drawing/2014/main" id="{E019E24B-9AD8-04AC-4F27-71C9025BBC82}"/>
              </a:ext>
            </a:extLst>
          </p:cNvPr>
          <p:cNvSpPr txBox="1"/>
          <p:nvPr/>
        </p:nvSpPr>
        <p:spPr>
          <a:xfrm>
            <a:off x="196780" y="5190525"/>
            <a:ext cx="39934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Nombre de la consulta: scriptconsulta06</a:t>
            </a:r>
          </a:p>
        </p:txBody>
      </p:sp>
      <p:sp>
        <p:nvSpPr>
          <p:cNvPr id="6" name="CuadroTexto 5">
            <a:extLst>
              <a:ext uri="{FF2B5EF4-FFF2-40B4-BE49-F238E27FC236}">
                <a16:creationId xmlns:a16="http://schemas.microsoft.com/office/drawing/2014/main" id="{D113FAB0-471D-3E24-39FE-91AB1A83163D}"/>
              </a:ext>
            </a:extLst>
          </p:cNvPr>
          <p:cNvSpPr txBox="1"/>
          <p:nvPr/>
        </p:nvSpPr>
        <p:spPr>
          <a:xfrm>
            <a:off x="7696942" y="5911095"/>
            <a:ext cx="314565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Clic en el botón: Save (Guardar)</a:t>
            </a:r>
          </a:p>
        </p:txBody>
      </p:sp>
    </p:spTree>
    <p:extLst>
      <p:ext uri="{BB962C8B-B14F-4D97-AF65-F5344CB8AC3E}">
        <p14:creationId xmlns:p14="http://schemas.microsoft.com/office/powerpoint/2010/main" val="2634243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53DA619-A510-1046-C676-295F850A25AA}"/>
              </a:ext>
            </a:extLst>
          </p:cNvPr>
          <p:cNvSpPr txBox="1"/>
          <p:nvPr/>
        </p:nvSpPr>
        <p:spPr>
          <a:xfrm>
            <a:off x="53263" y="43205"/>
            <a:ext cx="3968319" cy="369332"/>
          </a:xfrm>
          <a:prstGeom prst="rect">
            <a:avLst/>
          </a:prstGeom>
          <a:noFill/>
        </p:spPr>
        <p:txBody>
          <a:bodyPr wrap="square" rtlCol="0">
            <a:spAutoFit/>
          </a:bodyPr>
          <a:lstStyle/>
          <a:p>
            <a:pPr marL="285750" indent="-285750">
              <a:buFont typeface="Wingdings" panose="05000000000000000000" pitchFamily="2" charset="2"/>
              <a:buChar char="ü"/>
            </a:pPr>
            <a:r>
              <a:rPr lang="es-PE" dirty="0"/>
              <a:t>Abrir el programa: Visual Studio 2022 </a:t>
            </a:r>
          </a:p>
        </p:txBody>
      </p:sp>
      <p:pic>
        <p:nvPicPr>
          <p:cNvPr id="3" name="Imagen 2">
            <a:extLst>
              <a:ext uri="{FF2B5EF4-FFF2-40B4-BE49-F238E27FC236}">
                <a16:creationId xmlns:a16="http://schemas.microsoft.com/office/drawing/2014/main" id="{8965B2AE-CDDB-9F83-3DA0-8D842133F4D9}"/>
              </a:ext>
            </a:extLst>
          </p:cNvPr>
          <p:cNvPicPr>
            <a:picLocks noChangeAspect="1"/>
          </p:cNvPicPr>
          <p:nvPr/>
        </p:nvPicPr>
        <p:blipFill>
          <a:blip r:embed="rId2"/>
          <a:stretch>
            <a:fillRect/>
          </a:stretch>
        </p:blipFill>
        <p:spPr>
          <a:xfrm>
            <a:off x="743088" y="481426"/>
            <a:ext cx="10993192" cy="62375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3978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F87D612E-1AAB-DF4E-3330-53CAB45AEEE0}"/>
              </a:ext>
            </a:extLst>
          </p:cNvPr>
          <p:cNvPicPr>
            <a:picLocks noChangeAspect="1"/>
          </p:cNvPicPr>
          <p:nvPr/>
        </p:nvPicPr>
        <p:blipFill>
          <a:blip r:embed="rId2"/>
          <a:stretch>
            <a:fillRect/>
          </a:stretch>
        </p:blipFill>
        <p:spPr>
          <a:xfrm>
            <a:off x="976452" y="117720"/>
            <a:ext cx="10067370" cy="65848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CuadroTexto 2">
            <a:extLst>
              <a:ext uri="{FF2B5EF4-FFF2-40B4-BE49-F238E27FC236}">
                <a16:creationId xmlns:a16="http://schemas.microsoft.com/office/drawing/2014/main" id="{FDD1525E-53F3-DE7A-088A-465A9270AB15}"/>
              </a:ext>
            </a:extLst>
          </p:cNvPr>
          <p:cNvSpPr txBox="1"/>
          <p:nvPr/>
        </p:nvSpPr>
        <p:spPr>
          <a:xfrm>
            <a:off x="6640497" y="5564606"/>
            <a:ext cx="290299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Clic en: Continuar sin código</a:t>
            </a:r>
          </a:p>
        </p:txBody>
      </p:sp>
    </p:spTree>
    <p:extLst>
      <p:ext uri="{BB962C8B-B14F-4D97-AF65-F5344CB8AC3E}">
        <p14:creationId xmlns:p14="http://schemas.microsoft.com/office/powerpoint/2010/main" val="3090714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E081C52A-CAC7-EE70-E7F5-5A8FBB84A8FA}"/>
              </a:ext>
            </a:extLst>
          </p:cNvPr>
          <p:cNvPicPr>
            <a:picLocks noChangeAspect="1"/>
          </p:cNvPicPr>
          <p:nvPr/>
        </p:nvPicPr>
        <p:blipFill>
          <a:blip r:embed="rId2"/>
          <a:stretch>
            <a:fillRect/>
          </a:stretch>
        </p:blipFill>
        <p:spPr>
          <a:xfrm>
            <a:off x="168351" y="87665"/>
            <a:ext cx="11740591" cy="17588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CuadroTexto 2">
            <a:extLst>
              <a:ext uri="{FF2B5EF4-FFF2-40B4-BE49-F238E27FC236}">
                <a16:creationId xmlns:a16="http://schemas.microsoft.com/office/drawing/2014/main" id="{33B94F5A-28E4-500E-6AC8-B614DE9A14CD}"/>
              </a:ext>
            </a:extLst>
          </p:cNvPr>
          <p:cNvSpPr txBox="1"/>
          <p:nvPr/>
        </p:nvSpPr>
        <p:spPr>
          <a:xfrm>
            <a:off x="1509204" y="78787"/>
            <a:ext cx="255676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Clic en la opción: Archivo</a:t>
            </a:r>
          </a:p>
        </p:txBody>
      </p:sp>
      <p:sp>
        <p:nvSpPr>
          <p:cNvPr id="4" name="CuadroTexto 3">
            <a:extLst>
              <a:ext uri="{FF2B5EF4-FFF2-40B4-BE49-F238E27FC236}">
                <a16:creationId xmlns:a16="http://schemas.microsoft.com/office/drawing/2014/main" id="{CC6A6A79-4585-9B60-78B6-FB216DEB2C2C}"/>
              </a:ext>
            </a:extLst>
          </p:cNvPr>
          <p:cNvSpPr txBox="1"/>
          <p:nvPr/>
        </p:nvSpPr>
        <p:spPr>
          <a:xfrm>
            <a:off x="230820" y="769127"/>
            <a:ext cx="255676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Clic en la opción: Nuevo</a:t>
            </a:r>
          </a:p>
        </p:txBody>
      </p:sp>
      <p:sp>
        <p:nvSpPr>
          <p:cNvPr id="5" name="CuadroTexto 4">
            <a:extLst>
              <a:ext uri="{FF2B5EF4-FFF2-40B4-BE49-F238E27FC236}">
                <a16:creationId xmlns:a16="http://schemas.microsoft.com/office/drawing/2014/main" id="{25796F40-68DC-6B70-1968-02A7B1E5F2B3}"/>
              </a:ext>
            </a:extLst>
          </p:cNvPr>
          <p:cNvSpPr txBox="1"/>
          <p:nvPr/>
        </p:nvSpPr>
        <p:spPr>
          <a:xfrm>
            <a:off x="7733930" y="448119"/>
            <a:ext cx="283937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Clic en la opción: Proyecto</a:t>
            </a:r>
          </a:p>
        </p:txBody>
      </p:sp>
      <p:pic>
        <p:nvPicPr>
          <p:cNvPr id="6" name="Imagen 5">
            <a:extLst>
              <a:ext uri="{FF2B5EF4-FFF2-40B4-BE49-F238E27FC236}">
                <a16:creationId xmlns:a16="http://schemas.microsoft.com/office/drawing/2014/main" id="{D3611D5A-7005-61C9-4AEF-9C012A552097}"/>
              </a:ext>
            </a:extLst>
          </p:cNvPr>
          <p:cNvPicPr>
            <a:picLocks noChangeAspect="1"/>
          </p:cNvPicPr>
          <p:nvPr/>
        </p:nvPicPr>
        <p:blipFill>
          <a:blip r:embed="rId3"/>
          <a:stretch>
            <a:fillRect/>
          </a:stretch>
        </p:blipFill>
        <p:spPr>
          <a:xfrm>
            <a:off x="2642866" y="1204539"/>
            <a:ext cx="8347726" cy="55569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CuadroTexto 6">
            <a:extLst>
              <a:ext uri="{FF2B5EF4-FFF2-40B4-BE49-F238E27FC236}">
                <a16:creationId xmlns:a16="http://schemas.microsoft.com/office/drawing/2014/main" id="{F5C21D2F-E8A6-BC26-B55C-6FF50F468378}"/>
              </a:ext>
            </a:extLst>
          </p:cNvPr>
          <p:cNvSpPr txBox="1"/>
          <p:nvPr/>
        </p:nvSpPr>
        <p:spPr>
          <a:xfrm>
            <a:off x="6329777" y="1468345"/>
            <a:ext cx="12532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Digitar: C#</a:t>
            </a:r>
          </a:p>
        </p:txBody>
      </p:sp>
      <p:sp>
        <p:nvSpPr>
          <p:cNvPr id="8" name="CuadroTexto 7">
            <a:extLst>
              <a:ext uri="{FF2B5EF4-FFF2-40B4-BE49-F238E27FC236}">
                <a16:creationId xmlns:a16="http://schemas.microsoft.com/office/drawing/2014/main" id="{36DAFF6C-9C9C-C6CA-D083-C67D72D727F5}"/>
              </a:ext>
            </a:extLst>
          </p:cNvPr>
          <p:cNvSpPr txBox="1"/>
          <p:nvPr/>
        </p:nvSpPr>
        <p:spPr>
          <a:xfrm>
            <a:off x="1589104" y="3599967"/>
            <a:ext cx="472475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Clic en la opción:</a:t>
            </a:r>
          </a:p>
          <a:p>
            <a:pPr algn="ctr"/>
            <a:r>
              <a:rPr lang="es-PE" dirty="0"/>
              <a:t>Aplicación de Windows Forms (.NET Framework)</a:t>
            </a:r>
          </a:p>
        </p:txBody>
      </p:sp>
      <p:sp>
        <p:nvSpPr>
          <p:cNvPr id="9" name="CuadroTexto 8">
            <a:extLst>
              <a:ext uri="{FF2B5EF4-FFF2-40B4-BE49-F238E27FC236}">
                <a16:creationId xmlns:a16="http://schemas.microsoft.com/office/drawing/2014/main" id="{235F8DB3-CE19-FC59-439E-28CC7B167CE4}"/>
              </a:ext>
            </a:extLst>
          </p:cNvPr>
          <p:cNvSpPr txBox="1"/>
          <p:nvPr/>
        </p:nvSpPr>
        <p:spPr>
          <a:xfrm>
            <a:off x="7395102" y="6269605"/>
            <a:ext cx="261891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Clic en el botón: Siguiente</a:t>
            </a:r>
          </a:p>
        </p:txBody>
      </p:sp>
    </p:spTree>
    <p:extLst>
      <p:ext uri="{BB962C8B-B14F-4D97-AF65-F5344CB8AC3E}">
        <p14:creationId xmlns:p14="http://schemas.microsoft.com/office/powerpoint/2010/main" val="3781737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Fondo De Borde De Estilo De Pizarra De Vector | Fondos Plantilla AI  Descarga Gratuita - Pikbest | Pizarra fondo, Imágenes de pizarra, Diseño de  hojas membretadas">
            <a:extLst>
              <a:ext uri="{FF2B5EF4-FFF2-40B4-BE49-F238E27FC236}">
                <a16:creationId xmlns:a16="http://schemas.microsoft.com/office/drawing/2014/main" id="{6B9E34AC-FF0D-37CC-80BB-92FD100CC3E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44" t="1101" r="3087" b="6220"/>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F6565D02-DD54-0870-5C9F-D0E3672EFAB3}"/>
              </a:ext>
            </a:extLst>
          </p:cNvPr>
          <p:cNvSpPr txBox="1"/>
          <p:nvPr/>
        </p:nvSpPr>
        <p:spPr>
          <a:xfrm>
            <a:off x="408372" y="499734"/>
            <a:ext cx="11345662" cy="5509200"/>
          </a:xfrm>
          <a:prstGeom prst="rect">
            <a:avLst/>
          </a:prstGeom>
          <a:noFill/>
        </p:spPr>
        <p:txBody>
          <a:bodyPr wrap="square">
            <a:spAutoFit/>
          </a:bodyPr>
          <a:lstStyle/>
          <a:p>
            <a:pPr marL="457200" indent="-457200" algn="just">
              <a:buFont typeface="Wingdings" panose="05000000000000000000" pitchFamily="2" charset="2"/>
              <a:buChar char="q"/>
            </a:pPr>
            <a:r>
              <a:rPr lang="es-ES" sz="3200" dirty="0">
                <a:solidFill>
                  <a:schemeClr val="bg1"/>
                </a:solidFill>
              </a:rPr>
              <a:t>Es una clase en ADO.NET que proporciona una interfaz de solo lectura y adelante para recuperar datos de una base de datos SQL Server.</a:t>
            </a:r>
          </a:p>
          <a:p>
            <a:pPr marL="457200" indent="-457200" algn="just">
              <a:buFont typeface="Wingdings" panose="05000000000000000000" pitchFamily="2" charset="2"/>
              <a:buChar char="q"/>
            </a:pPr>
            <a:r>
              <a:rPr lang="es-ES" sz="3200" dirty="0">
                <a:solidFill>
                  <a:schemeClr val="bg1"/>
                </a:solidFill>
              </a:rPr>
              <a:t>Permite acceder eficientemente a los resultados de una consulta y proporciona una forma rápida de leer filas de datos a medida que se avanza a través de ellas.</a:t>
            </a:r>
          </a:p>
          <a:p>
            <a:pPr marL="457200" indent="-457200" algn="just">
              <a:buFont typeface="Wingdings" panose="05000000000000000000" pitchFamily="2" charset="2"/>
              <a:buChar char="q"/>
            </a:pPr>
            <a:r>
              <a:rPr lang="es-ES" sz="3200" dirty="0">
                <a:solidFill>
                  <a:schemeClr val="bg1"/>
                </a:solidFill>
              </a:rPr>
              <a:t>Dado que SqlDataReader funciona en modo de solo lectura y adelante, es particularmente eficiente para recuperar grandes conjuntos de resultados, ya que no almacena todos los datos en la memoria, sino que los lee bajo demanda mientras avanza a través de las filas.</a:t>
            </a:r>
            <a:endParaRPr lang="es-PE" sz="3200" dirty="0">
              <a:solidFill>
                <a:schemeClr val="bg1"/>
              </a:solidFill>
            </a:endParaRPr>
          </a:p>
        </p:txBody>
      </p:sp>
    </p:spTree>
    <p:extLst>
      <p:ext uri="{BB962C8B-B14F-4D97-AF65-F5344CB8AC3E}">
        <p14:creationId xmlns:p14="http://schemas.microsoft.com/office/powerpoint/2010/main" val="3898377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A2829D3-4903-DB06-B4EB-487E1EB4F43F}"/>
              </a:ext>
            </a:extLst>
          </p:cNvPr>
          <p:cNvPicPr>
            <a:picLocks noChangeAspect="1"/>
          </p:cNvPicPr>
          <p:nvPr/>
        </p:nvPicPr>
        <p:blipFill>
          <a:blip r:embed="rId2"/>
          <a:stretch>
            <a:fillRect/>
          </a:stretch>
        </p:blipFill>
        <p:spPr>
          <a:xfrm>
            <a:off x="1222436" y="100937"/>
            <a:ext cx="9972306" cy="66383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uadroTexto 3">
            <a:extLst>
              <a:ext uri="{FF2B5EF4-FFF2-40B4-BE49-F238E27FC236}">
                <a16:creationId xmlns:a16="http://schemas.microsoft.com/office/drawing/2014/main" id="{1E499053-47FD-D70B-A3AF-26A27CD6DFA0}"/>
              </a:ext>
            </a:extLst>
          </p:cNvPr>
          <p:cNvSpPr txBox="1"/>
          <p:nvPr/>
        </p:nvSpPr>
        <p:spPr>
          <a:xfrm>
            <a:off x="2582100" y="1549628"/>
            <a:ext cx="403046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Nombre del proyecto: AplicaConexion06</a:t>
            </a:r>
          </a:p>
        </p:txBody>
      </p:sp>
      <p:sp>
        <p:nvSpPr>
          <p:cNvPr id="5" name="CuadroTexto 4">
            <a:extLst>
              <a:ext uri="{FF2B5EF4-FFF2-40B4-BE49-F238E27FC236}">
                <a16:creationId xmlns:a16="http://schemas.microsoft.com/office/drawing/2014/main" id="{C08533DF-4930-1167-DE16-29A204337CC8}"/>
              </a:ext>
            </a:extLst>
          </p:cNvPr>
          <p:cNvSpPr txBox="1"/>
          <p:nvPr/>
        </p:nvSpPr>
        <p:spPr>
          <a:xfrm>
            <a:off x="3835331" y="2137278"/>
            <a:ext cx="294294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Unidad y carpeta de trabajo</a:t>
            </a:r>
          </a:p>
        </p:txBody>
      </p:sp>
      <p:sp>
        <p:nvSpPr>
          <p:cNvPr id="6" name="CuadroTexto 5">
            <a:extLst>
              <a:ext uri="{FF2B5EF4-FFF2-40B4-BE49-F238E27FC236}">
                <a16:creationId xmlns:a16="http://schemas.microsoft.com/office/drawing/2014/main" id="{F38A844F-45A4-962C-925D-9C0FC3AD11C5}"/>
              </a:ext>
            </a:extLst>
          </p:cNvPr>
          <p:cNvSpPr txBox="1"/>
          <p:nvPr/>
        </p:nvSpPr>
        <p:spPr>
          <a:xfrm>
            <a:off x="2700475" y="3746300"/>
            <a:ext cx="283789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Seleccionar un Framework</a:t>
            </a:r>
          </a:p>
        </p:txBody>
      </p:sp>
      <p:sp>
        <p:nvSpPr>
          <p:cNvPr id="7" name="CuadroTexto 6">
            <a:extLst>
              <a:ext uri="{FF2B5EF4-FFF2-40B4-BE49-F238E27FC236}">
                <a16:creationId xmlns:a16="http://schemas.microsoft.com/office/drawing/2014/main" id="{65E6C0CB-FA36-9E1B-4E60-01CCFC4AC53B}"/>
              </a:ext>
            </a:extLst>
          </p:cNvPr>
          <p:cNvSpPr txBox="1"/>
          <p:nvPr/>
        </p:nvSpPr>
        <p:spPr>
          <a:xfrm>
            <a:off x="8608195" y="5815725"/>
            <a:ext cx="230875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Clic en el botón: Crear</a:t>
            </a:r>
          </a:p>
        </p:txBody>
      </p:sp>
    </p:spTree>
    <p:extLst>
      <p:ext uri="{BB962C8B-B14F-4D97-AF65-F5344CB8AC3E}">
        <p14:creationId xmlns:p14="http://schemas.microsoft.com/office/powerpoint/2010/main" val="2056160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9CE0482A-95B5-66B0-1954-A29F3F9CF248}"/>
              </a:ext>
            </a:extLst>
          </p:cNvPr>
          <p:cNvSpPr txBox="1"/>
          <p:nvPr/>
        </p:nvSpPr>
        <p:spPr>
          <a:xfrm>
            <a:off x="119942" y="58141"/>
            <a:ext cx="240140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Diseño del Formulario</a:t>
            </a:r>
          </a:p>
        </p:txBody>
      </p:sp>
      <p:pic>
        <p:nvPicPr>
          <p:cNvPr id="3" name="Imagen 2">
            <a:extLst>
              <a:ext uri="{FF2B5EF4-FFF2-40B4-BE49-F238E27FC236}">
                <a16:creationId xmlns:a16="http://schemas.microsoft.com/office/drawing/2014/main" id="{1C68462B-5547-BF73-E9C3-FC725DADE051}"/>
              </a:ext>
            </a:extLst>
          </p:cNvPr>
          <p:cNvPicPr>
            <a:picLocks noChangeAspect="1"/>
          </p:cNvPicPr>
          <p:nvPr/>
        </p:nvPicPr>
        <p:blipFill>
          <a:blip r:embed="rId2"/>
          <a:stretch>
            <a:fillRect/>
          </a:stretch>
        </p:blipFill>
        <p:spPr>
          <a:xfrm>
            <a:off x="1811203" y="553453"/>
            <a:ext cx="9143843" cy="61567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31972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0082648-CC01-8A3E-A497-48743750181B}"/>
              </a:ext>
            </a:extLst>
          </p:cNvPr>
          <p:cNvSpPr txBox="1"/>
          <p:nvPr/>
        </p:nvSpPr>
        <p:spPr>
          <a:xfrm>
            <a:off x="3320254" y="229408"/>
            <a:ext cx="293406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Propiedades del Formulario</a:t>
            </a:r>
          </a:p>
        </p:txBody>
      </p:sp>
      <p:graphicFrame>
        <p:nvGraphicFramePr>
          <p:cNvPr id="3" name="Tabla 2">
            <a:extLst>
              <a:ext uri="{FF2B5EF4-FFF2-40B4-BE49-F238E27FC236}">
                <a16:creationId xmlns:a16="http://schemas.microsoft.com/office/drawing/2014/main" id="{40C559CE-F21C-3645-2B4F-DC7B8FD8FD82}"/>
              </a:ext>
            </a:extLst>
          </p:cNvPr>
          <p:cNvGraphicFramePr>
            <a:graphicFrameLocks noGrp="1"/>
          </p:cNvGraphicFramePr>
          <p:nvPr>
            <p:extLst>
              <p:ext uri="{D42A27DB-BD31-4B8C-83A1-F6EECF244321}">
                <p14:modId xmlns:p14="http://schemas.microsoft.com/office/powerpoint/2010/main" val="1418866526"/>
              </p:ext>
            </p:extLst>
          </p:nvPr>
        </p:nvGraphicFramePr>
        <p:xfrm>
          <a:off x="3289185" y="691158"/>
          <a:ext cx="8447095" cy="1706880"/>
        </p:xfrm>
        <a:graphic>
          <a:graphicData uri="http://schemas.openxmlformats.org/drawingml/2006/table">
            <a:tbl>
              <a:tblPr bandRow="1">
                <a:tableStyleId>{5940675A-B579-460E-94D1-54222C63F5DA}</a:tableStyleId>
              </a:tblPr>
              <a:tblGrid>
                <a:gridCol w="3229424">
                  <a:extLst>
                    <a:ext uri="{9D8B030D-6E8A-4147-A177-3AD203B41FA5}">
                      <a16:colId xmlns:a16="http://schemas.microsoft.com/office/drawing/2014/main" val="2769210365"/>
                    </a:ext>
                  </a:extLst>
                </a:gridCol>
                <a:gridCol w="5217671">
                  <a:extLst>
                    <a:ext uri="{9D8B030D-6E8A-4147-A177-3AD203B41FA5}">
                      <a16:colId xmlns:a16="http://schemas.microsoft.com/office/drawing/2014/main" val="3966414506"/>
                    </a:ext>
                  </a:extLst>
                </a:gridCol>
              </a:tblGrid>
              <a:tr h="0">
                <a:tc>
                  <a:txBody>
                    <a:bodyPr/>
                    <a:lstStyle/>
                    <a:p>
                      <a:pPr indent="-457200" algn="ctr"/>
                      <a:r>
                        <a:rPr lang="es-ES" sz="2800" dirty="0">
                          <a:effectLst/>
                        </a:rPr>
                        <a:t>Propiedad</a:t>
                      </a:r>
                      <a:endParaRPr lang="es-PE" sz="2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7200" algn="ctr"/>
                      <a:r>
                        <a:rPr lang="es-ES" sz="2800" dirty="0">
                          <a:effectLst/>
                        </a:rPr>
                        <a:t>Valor</a:t>
                      </a:r>
                      <a:endParaRPr lang="es-PE" sz="2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03477825"/>
                  </a:ext>
                </a:extLst>
              </a:tr>
              <a:tr h="0">
                <a:tc>
                  <a:txBody>
                    <a:bodyPr/>
                    <a:lstStyle/>
                    <a:p>
                      <a:pPr indent="-457200" algn="ctr"/>
                      <a:r>
                        <a:rPr lang="es-ES" sz="2800" dirty="0">
                          <a:effectLst/>
                        </a:rPr>
                        <a:t>Name </a:t>
                      </a:r>
                      <a:endParaRPr lang="es-PE" sz="2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7200" algn="ctr"/>
                      <a:r>
                        <a:rPr lang="es-ES" sz="2800" dirty="0">
                          <a:effectLst/>
                        </a:rPr>
                        <a:t>Frmlista05</a:t>
                      </a:r>
                      <a:endParaRPr lang="es-PE" sz="2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106256705"/>
                  </a:ext>
                </a:extLst>
              </a:tr>
              <a:tr h="0">
                <a:tc>
                  <a:txBody>
                    <a:bodyPr/>
                    <a:lstStyle/>
                    <a:p>
                      <a:pPr indent="-457200" algn="ctr"/>
                      <a:r>
                        <a:rPr lang="es-PE" sz="2800" kern="1200" dirty="0">
                          <a:solidFill>
                            <a:schemeClr val="tx1"/>
                          </a:solidFill>
                          <a:effectLst/>
                          <a:latin typeface="+mn-lt"/>
                          <a:ea typeface="+mn-ea"/>
                          <a:cs typeface="+mn-cs"/>
                        </a:rPr>
                        <a:t>Text</a:t>
                      </a:r>
                    </a:p>
                  </a:txBody>
                  <a:tcPr marL="68580" marR="68580" marT="0" marB="0"/>
                </a:tc>
                <a:tc>
                  <a:txBody>
                    <a:bodyPr/>
                    <a:lstStyle/>
                    <a:p>
                      <a:pPr indent="-457200" algn="ctr"/>
                      <a:r>
                        <a:rPr lang="es-PE" sz="2800" kern="1200" dirty="0">
                          <a:solidFill>
                            <a:schemeClr val="tx1"/>
                          </a:solidFill>
                          <a:effectLst/>
                          <a:latin typeface="+mn-lt"/>
                          <a:ea typeface="+mn-ea"/>
                          <a:cs typeface="+mn-cs"/>
                        </a:rPr>
                        <a:t>Listado de Orders con DataReader</a:t>
                      </a:r>
                    </a:p>
                  </a:txBody>
                  <a:tcPr marL="68580" marR="68580" marT="0" marB="0"/>
                </a:tc>
                <a:extLst>
                  <a:ext uri="{0D108BD9-81ED-4DB2-BD59-A6C34878D82A}">
                    <a16:rowId xmlns:a16="http://schemas.microsoft.com/office/drawing/2014/main" val="614896626"/>
                  </a:ext>
                </a:extLst>
              </a:tr>
              <a:tr h="0">
                <a:tc>
                  <a:txBody>
                    <a:bodyPr/>
                    <a:lstStyle/>
                    <a:p>
                      <a:pPr indent="-457200" algn="ctr"/>
                      <a:r>
                        <a:rPr lang="es-PE" sz="2800" kern="1200" dirty="0">
                          <a:solidFill>
                            <a:schemeClr val="tx1"/>
                          </a:solidFill>
                          <a:effectLst/>
                          <a:latin typeface="+mn-lt"/>
                          <a:ea typeface="+mn-ea"/>
                          <a:cs typeface="+mn-cs"/>
                        </a:rPr>
                        <a:t>StartPosition</a:t>
                      </a:r>
                    </a:p>
                  </a:txBody>
                  <a:tcPr marL="68580" marR="68580" marT="0" marB="0"/>
                </a:tc>
                <a:tc>
                  <a:txBody>
                    <a:bodyPr/>
                    <a:lstStyle/>
                    <a:p>
                      <a:pPr indent="-457200" algn="ctr"/>
                      <a:r>
                        <a:rPr lang="es-PE" sz="2800" kern="1200" dirty="0">
                          <a:solidFill>
                            <a:schemeClr val="tx1"/>
                          </a:solidFill>
                          <a:effectLst/>
                          <a:latin typeface="+mn-lt"/>
                          <a:ea typeface="+mn-ea"/>
                          <a:cs typeface="+mn-cs"/>
                        </a:rPr>
                        <a:t>CenterScreen</a:t>
                      </a:r>
                    </a:p>
                  </a:txBody>
                  <a:tcPr marL="68580" marR="68580" marT="0" marB="0"/>
                </a:tc>
                <a:extLst>
                  <a:ext uri="{0D108BD9-81ED-4DB2-BD59-A6C34878D82A}">
                    <a16:rowId xmlns:a16="http://schemas.microsoft.com/office/drawing/2014/main" val="2878104509"/>
                  </a:ext>
                </a:extLst>
              </a:tr>
            </a:tbl>
          </a:graphicData>
        </a:graphic>
      </p:graphicFrame>
      <p:sp>
        <p:nvSpPr>
          <p:cNvPr id="4" name="CuadroTexto 3">
            <a:extLst>
              <a:ext uri="{FF2B5EF4-FFF2-40B4-BE49-F238E27FC236}">
                <a16:creationId xmlns:a16="http://schemas.microsoft.com/office/drawing/2014/main" id="{F10C036E-8322-87B8-F77A-D2038B0431ED}"/>
              </a:ext>
            </a:extLst>
          </p:cNvPr>
          <p:cNvSpPr txBox="1"/>
          <p:nvPr/>
        </p:nvSpPr>
        <p:spPr>
          <a:xfrm>
            <a:off x="3302498" y="2490456"/>
            <a:ext cx="308943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Propiedades del DataGridView</a:t>
            </a:r>
          </a:p>
        </p:txBody>
      </p:sp>
      <p:graphicFrame>
        <p:nvGraphicFramePr>
          <p:cNvPr id="5" name="Tabla 4">
            <a:extLst>
              <a:ext uri="{FF2B5EF4-FFF2-40B4-BE49-F238E27FC236}">
                <a16:creationId xmlns:a16="http://schemas.microsoft.com/office/drawing/2014/main" id="{DE3A3DD2-C79F-88F2-0C1A-B5C4D4EFE100}"/>
              </a:ext>
            </a:extLst>
          </p:cNvPr>
          <p:cNvGraphicFramePr>
            <a:graphicFrameLocks noGrp="1"/>
          </p:cNvGraphicFramePr>
          <p:nvPr>
            <p:extLst>
              <p:ext uri="{D42A27DB-BD31-4B8C-83A1-F6EECF244321}">
                <p14:modId xmlns:p14="http://schemas.microsoft.com/office/powerpoint/2010/main" val="3421512453"/>
              </p:ext>
            </p:extLst>
          </p:nvPr>
        </p:nvGraphicFramePr>
        <p:xfrm>
          <a:off x="3289185" y="2952206"/>
          <a:ext cx="6237628" cy="853440"/>
        </p:xfrm>
        <a:graphic>
          <a:graphicData uri="http://schemas.openxmlformats.org/drawingml/2006/table">
            <a:tbl>
              <a:tblPr bandRow="1">
                <a:tableStyleId>{5940675A-B579-460E-94D1-54222C63F5DA}</a:tableStyleId>
              </a:tblPr>
              <a:tblGrid>
                <a:gridCol w="2384719">
                  <a:extLst>
                    <a:ext uri="{9D8B030D-6E8A-4147-A177-3AD203B41FA5}">
                      <a16:colId xmlns:a16="http://schemas.microsoft.com/office/drawing/2014/main" val="2769210365"/>
                    </a:ext>
                  </a:extLst>
                </a:gridCol>
                <a:gridCol w="3852909">
                  <a:extLst>
                    <a:ext uri="{9D8B030D-6E8A-4147-A177-3AD203B41FA5}">
                      <a16:colId xmlns:a16="http://schemas.microsoft.com/office/drawing/2014/main" val="3966414506"/>
                    </a:ext>
                  </a:extLst>
                </a:gridCol>
              </a:tblGrid>
              <a:tr h="0">
                <a:tc>
                  <a:txBody>
                    <a:bodyPr/>
                    <a:lstStyle/>
                    <a:p>
                      <a:pPr indent="-457200" algn="ctr"/>
                      <a:r>
                        <a:rPr lang="es-ES" sz="2800" dirty="0">
                          <a:effectLst/>
                        </a:rPr>
                        <a:t>Propiedad</a:t>
                      </a:r>
                      <a:endParaRPr lang="es-PE" sz="2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7200" algn="ctr"/>
                      <a:r>
                        <a:rPr lang="es-ES" sz="2800" dirty="0">
                          <a:effectLst/>
                        </a:rPr>
                        <a:t>Valor</a:t>
                      </a:r>
                      <a:endParaRPr lang="es-PE" sz="2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03477825"/>
                  </a:ext>
                </a:extLst>
              </a:tr>
              <a:tr h="0">
                <a:tc>
                  <a:txBody>
                    <a:bodyPr/>
                    <a:lstStyle/>
                    <a:p>
                      <a:pPr indent="-457200" algn="ctr"/>
                      <a:r>
                        <a:rPr lang="es-ES" sz="2800" dirty="0">
                          <a:effectLst/>
                        </a:rPr>
                        <a:t>Name </a:t>
                      </a:r>
                      <a:endParaRPr lang="es-PE" sz="2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457200" algn="ctr"/>
                      <a:r>
                        <a:rPr lang="es-PE" sz="2800" kern="1200" dirty="0">
                          <a:solidFill>
                            <a:schemeClr val="tx1"/>
                          </a:solidFill>
                          <a:effectLst/>
                          <a:latin typeface="+mn-lt"/>
                          <a:ea typeface="+mn-ea"/>
                          <a:cs typeface="+mn-cs"/>
                        </a:rPr>
                        <a:t>dgvlistado</a:t>
                      </a:r>
                    </a:p>
                  </a:txBody>
                  <a:tcPr marL="68580" marR="68580" marT="0" marB="0"/>
                </a:tc>
                <a:extLst>
                  <a:ext uri="{0D108BD9-81ED-4DB2-BD59-A6C34878D82A}">
                    <a16:rowId xmlns:a16="http://schemas.microsoft.com/office/drawing/2014/main" val="4106256705"/>
                  </a:ext>
                </a:extLst>
              </a:tr>
            </a:tbl>
          </a:graphicData>
        </a:graphic>
      </p:graphicFrame>
      <p:sp>
        <p:nvSpPr>
          <p:cNvPr id="6" name="CuadroTexto 5">
            <a:extLst>
              <a:ext uri="{FF2B5EF4-FFF2-40B4-BE49-F238E27FC236}">
                <a16:creationId xmlns:a16="http://schemas.microsoft.com/office/drawing/2014/main" id="{007E9C13-1F31-1F82-6987-79C4C8F8BCEE}"/>
              </a:ext>
            </a:extLst>
          </p:cNvPr>
          <p:cNvSpPr txBox="1"/>
          <p:nvPr/>
        </p:nvSpPr>
        <p:spPr>
          <a:xfrm>
            <a:off x="3320254" y="3898064"/>
            <a:ext cx="242360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Propiedades del Button</a:t>
            </a:r>
          </a:p>
        </p:txBody>
      </p:sp>
      <p:graphicFrame>
        <p:nvGraphicFramePr>
          <p:cNvPr id="7" name="Tabla 6">
            <a:extLst>
              <a:ext uri="{FF2B5EF4-FFF2-40B4-BE49-F238E27FC236}">
                <a16:creationId xmlns:a16="http://schemas.microsoft.com/office/drawing/2014/main" id="{18B4F3C5-C251-F25A-54A4-5E3132FAAD26}"/>
              </a:ext>
            </a:extLst>
          </p:cNvPr>
          <p:cNvGraphicFramePr>
            <a:graphicFrameLocks noGrp="1"/>
          </p:cNvGraphicFramePr>
          <p:nvPr>
            <p:extLst>
              <p:ext uri="{D42A27DB-BD31-4B8C-83A1-F6EECF244321}">
                <p14:modId xmlns:p14="http://schemas.microsoft.com/office/powerpoint/2010/main" val="2381574773"/>
              </p:ext>
            </p:extLst>
          </p:nvPr>
        </p:nvGraphicFramePr>
        <p:xfrm>
          <a:off x="3326381" y="4388355"/>
          <a:ext cx="6200432" cy="2133600"/>
        </p:xfrm>
        <a:graphic>
          <a:graphicData uri="http://schemas.openxmlformats.org/drawingml/2006/table">
            <a:tbl>
              <a:tblPr bandRow="1">
                <a:tableStyleId>{5940675A-B579-460E-94D1-54222C63F5DA}</a:tableStyleId>
              </a:tblPr>
              <a:tblGrid>
                <a:gridCol w="1936377">
                  <a:extLst>
                    <a:ext uri="{9D8B030D-6E8A-4147-A177-3AD203B41FA5}">
                      <a16:colId xmlns:a16="http://schemas.microsoft.com/office/drawing/2014/main" val="2769210365"/>
                    </a:ext>
                  </a:extLst>
                </a:gridCol>
                <a:gridCol w="4264055">
                  <a:extLst>
                    <a:ext uri="{9D8B030D-6E8A-4147-A177-3AD203B41FA5}">
                      <a16:colId xmlns:a16="http://schemas.microsoft.com/office/drawing/2014/main" val="3966414506"/>
                    </a:ext>
                  </a:extLst>
                </a:gridCol>
              </a:tblGrid>
              <a:tr h="0">
                <a:tc>
                  <a:txBody>
                    <a:bodyPr/>
                    <a:lstStyle/>
                    <a:p>
                      <a:pPr indent="-457200" algn="ctr"/>
                      <a:r>
                        <a:rPr lang="es-ES" sz="2800" dirty="0">
                          <a:effectLst/>
                        </a:rPr>
                        <a:t>Propiedad</a:t>
                      </a:r>
                      <a:endParaRPr lang="es-PE" sz="2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indent="-457200" algn="ctr"/>
                      <a:r>
                        <a:rPr lang="es-ES" sz="2800" dirty="0">
                          <a:effectLst/>
                        </a:rPr>
                        <a:t>Valor</a:t>
                      </a:r>
                      <a:endParaRPr lang="es-PE" sz="28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603477825"/>
                  </a:ext>
                </a:extLst>
              </a:tr>
              <a:tr h="0">
                <a:tc>
                  <a:txBody>
                    <a:bodyPr/>
                    <a:lstStyle/>
                    <a:p>
                      <a:pPr indent="-457200" algn="ctr"/>
                      <a:r>
                        <a:rPr lang="es-ES" sz="2800" dirty="0">
                          <a:effectLst/>
                        </a:rPr>
                        <a:t>Name </a:t>
                      </a:r>
                      <a:endParaRPr lang="es-PE" sz="2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indent="-457200" algn="ctr"/>
                      <a:r>
                        <a:rPr lang="es-PE" sz="2800" kern="1200" dirty="0">
                          <a:solidFill>
                            <a:schemeClr val="tx1"/>
                          </a:solidFill>
                          <a:effectLst/>
                          <a:latin typeface="+mn-lt"/>
                          <a:ea typeface="+mn-ea"/>
                          <a:cs typeface="+mn-cs"/>
                        </a:rPr>
                        <a:t>btnsalir</a:t>
                      </a:r>
                    </a:p>
                  </a:txBody>
                  <a:tcPr marL="68580" marR="68580" marT="0" marB="0" anchor="ctr"/>
                </a:tc>
                <a:extLst>
                  <a:ext uri="{0D108BD9-81ED-4DB2-BD59-A6C34878D82A}">
                    <a16:rowId xmlns:a16="http://schemas.microsoft.com/office/drawing/2014/main" val="4106256705"/>
                  </a:ext>
                </a:extLst>
              </a:tr>
              <a:tr h="0">
                <a:tc>
                  <a:txBody>
                    <a:bodyPr/>
                    <a:lstStyle/>
                    <a:p>
                      <a:pPr indent="-457200" algn="ctr"/>
                      <a:r>
                        <a:rPr lang="es-PE" sz="2800" kern="1200" dirty="0">
                          <a:solidFill>
                            <a:schemeClr val="tx1"/>
                          </a:solidFill>
                          <a:effectLst/>
                          <a:latin typeface="+mn-lt"/>
                          <a:ea typeface="+mn-ea"/>
                          <a:cs typeface="+mn-cs"/>
                        </a:rPr>
                        <a:t>Text</a:t>
                      </a:r>
                    </a:p>
                  </a:txBody>
                  <a:tcPr marL="68580" marR="68580" marT="0" marB="0" anchor="ctr"/>
                </a:tc>
                <a:tc>
                  <a:txBody>
                    <a:bodyPr/>
                    <a:lstStyle/>
                    <a:p>
                      <a:pPr indent="-457200" algn="ctr"/>
                      <a:r>
                        <a:rPr lang="es-PE" sz="2800" kern="1200" dirty="0">
                          <a:solidFill>
                            <a:schemeClr val="tx1"/>
                          </a:solidFill>
                          <a:effectLst/>
                          <a:latin typeface="+mn-lt"/>
                          <a:ea typeface="+mn-ea"/>
                          <a:cs typeface="+mn-cs"/>
                        </a:rPr>
                        <a:t>SALIR</a:t>
                      </a:r>
                    </a:p>
                  </a:txBody>
                  <a:tcPr marL="68580" marR="68580" marT="0" marB="0" anchor="ctr"/>
                </a:tc>
                <a:extLst>
                  <a:ext uri="{0D108BD9-81ED-4DB2-BD59-A6C34878D82A}">
                    <a16:rowId xmlns:a16="http://schemas.microsoft.com/office/drawing/2014/main" val="1026786937"/>
                  </a:ext>
                </a:extLst>
              </a:tr>
              <a:tr h="0">
                <a:tc>
                  <a:txBody>
                    <a:bodyPr/>
                    <a:lstStyle/>
                    <a:p>
                      <a:pPr indent="-457200" algn="ctr"/>
                      <a:r>
                        <a:rPr lang="es-PE" sz="2800" kern="1200" dirty="0">
                          <a:solidFill>
                            <a:schemeClr val="tx1"/>
                          </a:solidFill>
                          <a:effectLst/>
                          <a:latin typeface="+mn-lt"/>
                          <a:ea typeface="+mn-ea"/>
                          <a:cs typeface="+mn-cs"/>
                        </a:rPr>
                        <a:t>Font</a:t>
                      </a:r>
                    </a:p>
                  </a:txBody>
                  <a:tcPr marL="68580" marR="68580" marT="0" marB="0" anchor="ctr"/>
                </a:tc>
                <a:tc>
                  <a:txBody>
                    <a:bodyPr/>
                    <a:lstStyle/>
                    <a:p>
                      <a:pPr indent="-457200" algn="ctr"/>
                      <a:r>
                        <a:rPr lang="es-PE" sz="2800" kern="1200" dirty="0">
                          <a:solidFill>
                            <a:schemeClr val="tx1"/>
                          </a:solidFill>
                          <a:effectLst/>
                          <a:latin typeface="+mn-lt"/>
                          <a:ea typeface="+mn-ea"/>
                          <a:cs typeface="+mn-cs"/>
                        </a:rPr>
                        <a:t>Microsoft Sans Serif; 15,75pt; style=Bold</a:t>
                      </a:r>
                    </a:p>
                  </a:txBody>
                  <a:tcPr marL="68580" marR="68580" marT="0" marB="0" anchor="ctr"/>
                </a:tc>
                <a:extLst>
                  <a:ext uri="{0D108BD9-81ED-4DB2-BD59-A6C34878D82A}">
                    <a16:rowId xmlns:a16="http://schemas.microsoft.com/office/drawing/2014/main" val="475514101"/>
                  </a:ext>
                </a:extLst>
              </a:tr>
            </a:tbl>
          </a:graphicData>
        </a:graphic>
      </p:graphicFrame>
    </p:spTree>
    <p:extLst>
      <p:ext uri="{BB962C8B-B14F-4D97-AF65-F5344CB8AC3E}">
        <p14:creationId xmlns:p14="http://schemas.microsoft.com/office/powerpoint/2010/main" val="669738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753481B-4286-F511-0BE9-CAB66A33228E}"/>
              </a:ext>
            </a:extLst>
          </p:cNvPr>
          <p:cNvSpPr txBox="1"/>
          <p:nvPr/>
        </p:nvSpPr>
        <p:spPr>
          <a:xfrm>
            <a:off x="57798" y="191307"/>
            <a:ext cx="263213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Doble clic en el formulario</a:t>
            </a:r>
          </a:p>
        </p:txBody>
      </p:sp>
      <p:pic>
        <p:nvPicPr>
          <p:cNvPr id="6" name="Imagen 5">
            <a:extLst>
              <a:ext uri="{FF2B5EF4-FFF2-40B4-BE49-F238E27FC236}">
                <a16:creationId xmlns:a16="http://schemas.microsoft.com/office/drawing/2014/main" id="{7FE2F1CB-FCED-6119-C95A-9E2725B00E49}"/>
              </a:ext>
            </a:extLst>
          </p:cNvPr>
          <p:cNvPicPr>
            <a:picLocks noChangeAspect="1"/>
          </p:cNvPicPr>
          <p:nvPr/>
        </p:nvPicPr>
        <p:blipFill>
          <a:blip r:embed="rId2"/>
          <a:stretch>
            <a:fillRect/>
          </a:stretch>
        </p:blipFill>
        <p:spPr>
          <a:xfrm>
            <a:off x="115455" y="673133"/>
            <a:ext cx="11912974" cy="58253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CuadroTexto 6">
            <a:extLst>
              <a:ext uri="{FF2B5EF4-FFF2-40B4-BE49-F238E27FC236}">
                <a16:creationId xmlns:a16="http://schemas.microsoft.com/office/drawing/2014/main" id="{AE2DBFEF-FD52-F822-94AF-F799C9255FFD}"/>
              </a:ext>
            </a:extLst>
          </p:cNvPr>
          <p:cNvSpPr txBox="1"/>
          <p:nvPr/>
        </p:nvSpPr>
        <p:spPr>
          <a:xfrm>
            <a:off x="5388030" y="1623438"/>
            <a:ext cx="413699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dirty="0"/>
              <a:t>Se Importa el espacio de nombres System</a:t>
            </a:r>
            <a:endParaRPr lang="es-PE" dirty="0"/>
          </a:p>
        </p:txBody>
      </p:sp>
      <p:sp>
        <p:nvSpPr>
          <p:cNvPr id="8" name="CuadroTexto 7">
            <a:extLst>
              <a:ext uri="{FF2B5EF4-FFF2-40B4-BE49-F238E27FC236}">
                <a16:creationId xmlns:a16="http://schemas.microsoft.com/office/drawing/2014/main" id="{00A5B003-30A6-D8AE-4FD3-78ECF2E67EE2}"/>
              </a:ext>
            </a:extLst>
          </p:cNvPr>
          <p:cNvSpPr txBox="1"/>
          <p:nvPr/>
        </p:nvSpPr>
        <p:spPr>
          <a:xfrm>
            <a:off x="6534519" y="3085119"/>
            <a:ext cx="2494627"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dirty="0"/>
              <a:t>Se Importa el espacio de nombres System.Data</a:t>
            </a:r>
            <a:endParaRPr lang="es-PE" dirty="0"/>
          </a:p>
        </p:txBody>
      </p:sp>
      <p:sp>
        <p:nvSpPr>
          <p:cNvPr id="9" name="CuadroTexto 8">
            <a:extLst>
              <a:ext uri="{FF2B5EF4-FFF2-40B4-BE49-F238E27FC236}">
                <a16:creationId xmlns:a16="http://schemas.microsoft.com/office/drawing/2014/main" id="{71F5774A-8E2A-E3C2-5E88-AB637253DA66}"/>
              </a:ext>
            </a:extLst>
          </p:cNvPr>
          <p:cNvSpPr txBox="1"/>
          <p:nvPr/>
        </p:nvSpPr>
        <p:spPr>
          <a:xfrm>
            <a:off x="8565613" y="5890042"/>
            <a:ext cx="1918822"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sz="1400" dirty="0"/>
              <a:t>Se Importa el espacio de nombres </a:t>
            </a:r>
            <a:r>
              <a:rPr lang="es-PE" sz="1400" b="0" i="0" dirty="0">
                <a:effectLst/>
                <a:latin typeface="Söhne Mono"/>
              </a:rPr>
              <a:t>System.Windows.Forms</a:t>
            </a:r>
            <a:endParaRPr lang="es-PE" sz="1400" dirty="0"/>
          </a:p>
        </p:txBody>
      </p:sp>
    </p:spTree>
    <p:extLst>
      <p:ext uri="{BB962C8B-B14F-4D97-AF65-F5344CB8AC3E}">
        <p14:creationId xmlns:p14="http://schemas.microsoft.com/office/powerpoint/2010/main" val="2794504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987B1B9-23F7-7AC3-D9C2-59D3D3991CCA}"/>
              </a:ext>
            </a:extLst>
          </p:cNvPr>
          <p:cNvPicPr>
            <a:picLocks noChangeAspect="1"/>
          </p:cNvPicPr>
          <p:nvPr/>
        </p:nvPicPr>
        <p:blipFill>
          <a:blip r:embed="rId2"/>
          <a:stretch>
            <a:fillRect/>
          </a:stretch>
        </p:blipFill>
        <p:spPr>
          <a:xfrm>
            <a:off x="163958" y="102416"/>
            <a:ext cx="11870795" cy="65025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uadroTexto 3">
            <a:extLst>
              <a:ext uri="{FF2B5EF4-FFF2-40B4-BE49-F238E27FC236}">
                <a16:creationId xmlns:a16="http://schemas.microsoft.com/office/drawing/2014/main" id="{D2B47CCC-ED4C-DD79-41A4-2ECFDE3AE4D4}"/>
              </a:ext>
            </a:extLst>
          </p:cNvPr>
          <p:cNvSpPr txBox="1"/>
          <p:nvPr/>
        </p:nvSpPr>
        <p:spPr>
          <a:xfrm>
            <a:off x="8809281" y="5832254"/>
            <a:ext cx="2300752"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dirty="0"/>
              <a:t>Se Importa el espacio de nombres </a:t>
            </a:r>
            <a:r>
              <a:rPr lang="es-PE" b="0" i="0" dirty="0">
                <a:effectLst/>
                <a:latin typeface="Söhne Mono"/>
              </a:rPr>
              <a:t>System.Data.SqlClient</a:t>
            </a:r>
            <a:endParaRPr lang="es-PE" dirty="0"/>
          </a:p>
        </p:txBody>
      </p:sp>
    </p:spTree>
    <p:extLst>
      <p:ext uri="{BB962C8B-B14F-4D97-AF65-F5344CB8AC3E}">
        <p14:creationId xmlns:p14="http://schemas.microsoft.com/office/powerpoint/2010/main" val="1856567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10755D0-077C-0869-B0EA-1DC7086BF987}"/>
              </a:ext>
            </a:extLst>
          </p:cNvPr>
          <p:cNvPicPr>
            <a:picLocks noChangeAspect="1"/>
          </p:cNvPicPr>
          <p:nvPr/>
        </p:nvPicPr>
        <p:blipFill>
          <a:blip r:embed="rId2"/>
          <a:stretch>
            <a:fillRect/>
          </a:stretch>
        </p:blipFill>
        <p:spPr>
          <a:xfrm>
            <a:off x="638500" y="111202"/>
            <a:ext cx="10869280" cy="66003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uadroTexto 3">
            <a:extLst>
              <a:ext uri="{FF2B5EF4-FFF2-40B4-BE49-F238E27FC236}">
                <a16:creationId xmlns:a16="http://schemas.microsoft.com/office/drawing/2014/main" id="{F969590F-5480-CA2E-44EC-DA7347FC4E0B}"/>
              </a:ext>
            </a:extLst>
          </p:cNvPr>
          <p:cNvSpPr txBox="1"/>
          <p:nvPr/>
        </p:nvSpPr>
        <p:spPr>
          <a:xfrm>
            <a:off x="7965902" y="2334454"/>
            <a:ext cx="303353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Se declara un objeto: conectar de tipo: SqlConnection</a:t>
            </a:r>
          </a:p>
        </p:txBody>
      </p:sp>
    </p:spTree>
    <p:extLst>
      <p:ext uri="{BB962C8B-B14F-4D97-AF65-F5344CB8AC3E}">
        <p14:creationId xmlns:p14="http://schemas.microsoft.com/office/powerpoint/2010/main" val="17804513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00F252D-07C0-D052-2051-AB88B1E3EA7B}"/>
              </a:ext>
            </a:extLst>
          </p:cNvPr>
          <p:cNvPicPr>
            <a:picLocks noChangeAspect="1"/>
          </p:cNvPicPr>
          <p:nvPr/>
        </p:nvPicPr>
        <p:blipFill>
          <a:blip r:embed="rId2"/>
          <a:stretch>
            <a:fillRect/>
          </a:stretch>
        </p:blipFill>
        <p:spPr>
          <a:xfrm>
            <a:off x="127800" y="199426"/>
            <a:ext cx="11912233" cy="62368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uadroTexto 3">
            <a:extLst>
              <a:ext uri="{FF2B5EF4-FFF2-40B4-BE49-F238E27FC236}">
                <a16:creationId xmlns:a16="http://schemas.microsoft.com/office/drawing/2014/main" id="{A583AED0-B4F1-2C3B-B8BE-628A056DC8EB}"/>
              </a:ext>
            </a:extLst>
          </p:cNvPr>
          <p:cNvSpPr txBox="1"/>
          <p:nvPr/>
        </p:nvSpPr>
        <p:spPr>
          <a:xfrm>
            <a:off x="4601265" y="6260525"/>
            <a:ext cx="527958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Se declara un objeto: command de tipo: SqlCommand</a:t>
            </a:r>
          </a:p>
        </p:txBody>
      </p:sp>
    </p:spTree>
    <p:extLst>
      <p:ext uri="{BB962C8B-B14F-4D97-AF65-F5344CB8AC3E}">
        <p14:creationId xmlns:p14="http://schemas.microsoft.com/office/powerpoint/2010/main" val="17193188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00463C3-9EC7-A451-3EDC-245C9914DAD1}"/>
              </a:ext>
            </a:extLst>
          </p:cNvPr>
          <p:cNvPicPr>
            <a:picLocks noChangeAspect="1"/>
          </p:cNvPicPr>
          <p:nvPr/>
        </p:nvPicPr>
        <p:blipFill>
          <a:blip r:embed="rId2"/>
          <a:stretch>
            <a:fillRect/>
          </a:stretch>
        </p:blipFill>
        <p:spPr>
          <a:xfrm>
            <a:off x="1316013" y="76636"/>
            <a:ext cx="9727813" cy="66925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uadroTexto 3">
            <a:extLst>
              <a:ext uri="{FF2B5EF4-FFF2-40B4-BE49-F238E27FC236}">
                <a16:creationId xmlns:a16="http://schemas.microsoft.com/office/drawing/2014/main" id="{262406A4-DB47-7F7A-53AF-1A6229D01C5D}"/>
              </a:ext>
            </a:extLst>
          </p:cNvPr>
          <p:cNvSpPr txBox="1"/>
          <p:nvPr/>
        </p:nvSpPr>
        <p:spPr>
          <a:xfrm>
            <a:off x="7593043" y="2858247"/>
            <a:ext cx="2811589"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Se declara un objeto: reader de tipo: SqlDataReader</a:t>
            </a:r>
          </a:p>
        </p:txBody>
      </p:sp>
    </p:spTree>
    <p:extLst>
      <p:ext uri="{BB962C8B-B14F-4D97-AF65-F5344CB8AC3E}">
        <p14:creationId xmlns:p14="http://schemas.microsoft.com/office/powerpoint/2010/main" val="10003139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C302BBC-D3B3-9A0D-2D02-D5263E934BAB}"/>
              </a:ext>
            </a:extLst>
          </p:cNvPr>
          <p:cNvPicPr>
            <a:picLocks noChangeAspect="1"/>
          </p:cNvPicPr>
          <p:nvPr/>
        </p:nvPicPr>
        <p:blipFill>
          <a:blip r:embed="rId2"/>
          <a:stretch>
            <a:fillRect/>
          </a:stretch>
        </p:blipFill>
        <p:spPr>
          <a:xfrm>
            <a:off x="170802" y="116148"/>
            <a:ext cx="11822929" cy="66042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uadroTexto 3">
            <a:extLst>
              <a:ext uri="{FF2B5EF4-FFF2-40B4-BE49-F238E27FC236}">
                <a16:creationId xmlns:a16="http://schemas.microsoft.com/office/drawing/2014/main" id="{36011F94-9C5E-DCA3-79FB-AAF7C2F8D36D}"/>
              </a:ext>
            </a:extLst>
          </p:cNvPr>
          <p:cNvSpPr txBox="1"/>
          <p:nvPr/>
        </p:nvSpPr>
        <p:spPr>
          <a:xfrm>
            <a:off x="7354824" y="4635259"/>
            <a:ext cx="2811589"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PE" dirty="0"/>
              <a:t>Se crea un método: ConexionBDD de tipo void</a:t>
            </a:r>
          </a:p>
        </p:txBody>
      </p:sp>
    </p:spTree>
    <p:extLst>
      <p:ext uri="{BB962C8B-B14F-4D97-AF65-F5344CB8AC3E}">
        <p14:creationId xmlns:p14="http://schemas.microsoft.com/office/powerpoint/2010/main" val="16819948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3320A04-E985-B55A-8E7A-BB26DD7EC008}"/>
              </a:ext>
            </a:extLst>
          </p:cNvPr>
          <p:cNvPicPr>
            <a:picLocks noChangeAspect="1"/>
          </p:cNvPicPr>
          <p:nvPr/>
        </p:nvPicPr>
        <p:blipFill>
          <a:blip r:embed="rId2"/>
          <a:stretch>
            <a:fillRect/>
          </a:stretch>
        </p:blipFill>
        <p:spPr>
          <a:xfrm>
            <a:off x="150551" y="129605"/>
            <a:ext cx="11761848" cy="65286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CuadroTexto 4">
            <a:extLst>
              <a:ext uri="{FF2B5EF4-FFF2-40B4-BE49-F238E27FC236}">
                <a16:creationId xmlns:a16="http://schemas.microsoft.com/office/drawing/2014/main" id="{984E2929-684C-90AC-8E68-17DE655D8B57}"/>
              </a:ext>
            </a:extLst>
          </p:cNvPr>
          <p:cNvSpPr txBox="1"/>
          <p:nvPr/>
        </p:nvSpPr>
        <p:spPr>
          <a:xfrm>
            <a:off x="4911570" y="5967533"/>
            <a:ext cx="4880499" cy="369332"/>
          </a:xfrm>
          <a:prstGeom prst="rect">
            <a:avLst/>
          </a:prstGeom>
          <a:noFill/>
        </p:spPr>
        <p:txBody>
          <a:bodyPr wrap="square">
            <a:spAutoFit/>
          </a:bodyPr>
          <a:lstStyle/>
          <a:p>
            <a:pPr algn="ctr"/>
            <a:r>
              <a:rPr lang="es-ES" b="0" i="0" dirty="0">
                <a:effectLst/>
                <a:latin typeface="Söhne Mono"/>
              </a:rPr>
              <a:t>Se crea la conexión a la base de datos: Northwind</a:t>
            </a:r>
            <a:endParaRPr lang="es-PE" dirty="0"/>
          </a:p>
        </p:txBody>
      </p:sp>
    </p:spTree>
    <p:extLst>
      <p:ext uri="{BB962C8B-B14F-4D97-AF65-F5344CB8AC3E}">
        <p14:creationId xmlns:p14="http://schemas.microsoft.com/office/powerpoint/2010/main" val="1607191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Fondo De Borde De Estilo De Pizarra De Vector | Fondos Plantilla AI  Descarga Gratuita - Pikbest | Pizarra fondo, Imágenes de pizarra, Diseño de  hojas membretadas">
            <a:extLst>
              <a:ext uri="{FF2B5EF4-FFF2-40B4-BE49-F238E27FC236}">
                <a16:creationId xmlns:a16="http://schemas.microsoft.com/office/drawing/2014/main" id="{18BF7747-2B91-C965-7B07-0370E71C118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44" t="1101" r="3087" b="6220"/>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FA8CF2F9-5FC1-44F1-9AE5-A0705C11A106}"/>
              </a:ext>
            </a:extLst>
          </p:cNvPr>
          <p:cNvSpPr txBox="1"/>
          <p:nvPr/>
        </p:nvSpPr>
        <p:spPr>
          <a:xfrm>
            <a:off x="435006" y="602766"/>
            <a:ext cx="11319029" cy="3231654"/>
          </a:xfrm>
          <a:prstGeom prst="rect">
            <a:avLst/>
          </a:prstGeom>
          <a:noFill/>
        </p:spPr>
        <p:txBody>
          <a:bodyPr wrap="square">
            <a:spAutoFit/>
          </a:bodyPr>
          <a:lstStyle/>
          <a:p>
            <a:pPr algn="ctr"/>
            <a:r>
              <a:rPr lang="es-ES" sz="6600" b="1" dirty="0">
                <a:solidFill>
                  <a:schemeClr val="bg1"/>
                </a:solidFill>
                <a:effectLst>
                  <a:outerShdw blurRad="38100" dist="38100" dir="2700000" algn="tl">
                    <a:srgbClr val="000000">
                      <a:alpha val="43137"/>
                    </a:srgbClr>
                  </a:outerShdw>
                </a:effectLst>
              </a:rPr>
              <a:t>Propiedades</a:t>
            </a:r>
          </a:p>
          <a:p>
            <a:endParaRPr lang="es-ES" sz="3600" dirty="0">
              <a:solidFill>
                <a:schemeClr val="bg1"/>
              </a:solidFill>
            </a:endParaRPr>
          </a:p>
          <a:p>
            <a:pPr algn="ctr"/>
            <a:r>
              <a:rPr lang="es-ES" sz="5400" b="1" dirty="0">
                <a:solidFill>
                  <a:schemeClr val="bg1"/>
                </a:solidFill>
              </a:rPr>
              <a:t>FieldCount: </a:t>
            </a:r>
            <a:r>
              <a:rPr lang="es-ES" sz="4800" dirty="0">
                <a:solidFill>
                  <a:schemeClr val="bg1"/>
                </a:solidFill>
              </a:rPr>
              <a:t>Devuelve el número de columnas en la fila actual del SqlDataReader.</a:t>
            </a:r>
            <a:endParaRPr lang="es-PE" sz="4800" dirty="0">
              <a:solidFill>
                <a:schemeClr val="bg1"/>
              </a:solidFill>
            </a:endParaRPr>
          </a:p>
        </p:txBody>
      </p:sp>
      <p:sp>
        <p:nvSpPr>
          <p:cNvPr id="7" name="CuadroTexto 6">
            <a:extLst>
              <a:ext uri="{FF2B5EF4-FFF2-40B4-BE49-F238E27FC236}">
                <a16:creationId xmlns:a16="http://schemas.microsoft.com/office/drawing/2014/main" id="{7259DE6F-B650-22FB-F922-12110BCEE310}"/>
              </a:ext>
            </a:extLst>
          </p:cNvPr>
          <p:cNvSpPr txBox="1"/>
          <p:nvPr/>
        </p:nvSpPr>
        <p:spPr>
          <a:xfrm>
            <a:off x="1473693" y="4533815"/>
            <a:ext cx="9605639" cy="830997"/>
          </a:xfrm>
          <a:prstGeom prst="rect">
            <a:avLst/>
          </a:prstGeom>
          <a:noFill/>
        </p:spPr>
        <p:txBody>
          <a:bodyPr wrap="square">
            <a:spAutoFit/>
          </a:bodyPr>
          <a:lstStyle/>
          <a:p>
            <a:pPr algn="ctr"/>
            <a:r>
              <a:rPr lang="es-PE" sz="4800" dirty="0">
                <a:solidFill>
                  <a:srgbClr val="FFFF00"/>
                </a:solidFill>
              </a:rPr>
              <a:t>int columnCount = reader.FieldCount;</a:t>
            </a:r>
          </a:p>
        </p:txBody>
      </p:sp>
    </p:spTree>
    <p:extLst>
      <p:ext uri="{BB962C8B-B14F-4D97-AF65-F5344CB8AC3E}">
        <p14:creationId xmlns:p14="http://schemas.microsoft.com/office/powerpoint/2010/main" val="2550221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40428DBA-A66F-7F0D-4DE9-813766EE22E8}"/>
              </a:ext>
            </a:extLst>
          </p:cNvPr>
          <p:cNvPicPr>
            <a:picLocks noChangeAspect="1"/>
          </p:cNvPicPr>
          <p:nvPr/>
        </p:nvPicPr>
        <p:blipFill>
          <a:blip r:embed="rId2"/>
          <a:stretch>
            <a:fillRect/>
          </a:stretch>
        </p:blipFill>
        <p:spPr>
          <a:xfrm>
            <a:off x="1847503" y="88149"/>
            <a:ext cx="8674554" cy="66639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CuadroTexto 6">
            <a:extLst>
              <a:ext uri="{FF2B5EF4-FFF2-40B4-BE49-F238E27FC236}">
                <a16:creationId xmlns:a16="http://schemas.microsoft.com/office/drawing/2014/main" id="{CC222796-9290-DC56-0202-B74002C361EC}"/>
              </a:ext>
            </a:extLst>
          </p:cNvPr>
          <p:cNvSpPr txBox="1"/>
          <p:nvPr/>
        </p:nvSpPr>
        <p:spPr>
          <a:xfrm>
            <a:off x="5870358" y="3020143"/>
            <a:ext cx="3175987" cy="646331"/>
          </a:xfrm>
          <a:prstGeom prst="rect">
            <a:avLst/>
          </a:prstGeom>
          <a:noFill/>
        </p:spPr>
        <p:txBody>
          <a:bodyPr wrap="square">
            <a:spAutoFit/>
          </a:bodyPr>
          <a:lstStyle/>
          <a:p>
            <a:pPr algn="ctr"/>
            <a:r>
              <a:rPr lang="es-ES" b="0" i="0" dirty="0">
                <a:effectLst/>
                <a:latin typeface="Söhne Mono"/>
              </a:rPr>
              <a:t>En el constructor de la clase, se utiliza al método: ConexionBDD </a:t>
            </a:r>
            <a:endParaRPr lang="es-PE" dirty="0"/>
          </a:p>
        </p:txBody>
      </p:sp>
    </p:spTree>
    <p:extLst>
      <p:ext uri="{BB962C8B-B14F-4D97-AF65-F5344CB8AC3E}">
        <p14:creationId xmlns:p14="http://schemas.microsoft.com/office/powerpoint/2010/main" val="5831852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39FE0DC1-313F-8F68-EFDE-DBBF88BEAA2D}"/>
              </a:ext>
            </a:extLst>
          </p:cNvPr>
          <p:cNvPicPr>
            <a:picLocks noChangeAspect="1"/>
          </p:cNvPicPr>
          <p:nvPr/>
        </p:nvPicPr>
        <p:blipFill>
          <a:blip r:embed="rId2"/>
          <a:stretch>
            <a:fillRect/>
          </a:stretch>
        </p:blipFill>
        <p:spPr>
          <a:xfrm>
            <a:off x="204231" y="114852"/>
            <a:ext cx="11780622" cy="66055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uadroTexto 3">
            <a:extLst>
              <a:ext uri="{FF2B5EF4-FFF2-40B4-BE49-F238E27FC236}">
                <a16:creationId xmlns:a16="http://schemas.microsoft.com/office/drawing/2014/main" id="{0614BFD3-9D19-8B8C-193F-FC3A3C6A90C5}"/>
              </a:ext>
            </a:extLst>
          </p:cNvPr>
          <p:cNvSpPr txBox="1"/>
          <p:nvPr/>
        </p:nvSpPr>
        <p:spPr>
          <a:xfrm>
            <a:off x="8045387" y="4609242"/>
            <a:ext cx="3406808" cy="646331"/>
          </a:xfrm>
          <a:prstGeom prst="rect">
            <a:avLst/>
          </a:prstGeom>
          <a:noFill/>
        </p:spPr>
        <p:txBody>
          <a:bodyPr wrap="square">
            <a:spAutoFit/>
          </a:bodyPr>
          <a:lstStyle/>
          <a:p>
            <a:pPr algn="ctr"/>
            <a:r>
              <a:rPr lang="es-ES" b="0" i="0" dirty="0">
                <a:effectLst/>
                <a:latin typeface="Söhne Mono"/>
              </a:rPr>
              <a:t>Se crea un método: Cargar_Datos_Orders, de tipo void</a:t>
            </a:r>
            <a:endParaRPr lang="es-PE" dirty="0"/>
          </a:p>
        </p:txBody>
      </p:sp>
    </p:spTree>
    <p:extLst>
      <p:ext uri="{BB962C8B-B14F-4D97-AF65-F5344CB8AC3E}">
        <p14:creationId xmlns:p14="http://schemas.microsoft.com/office/powerpoint/2010/main" val="28187832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3419EEE9-EA1B-F68D-083A-2CC1AE73679E}"/>
              </a:ext>
            </a:extLst>
          </p:cNvPr>
          <p:cNvPicPr>
            <a:picLocks noChangeAspect="1"/>
          </p:cNvPicPr>
          <p:nvPr/>
        </p:nvPicPr>
        <p:blipFill>
          <a:blip r:embed="rId2"/>
          <a:stretch>
            <a:fillRect/>
          </a:stretch>
        </p:blipFill>
        <p:spPr>
          <a:xfrm>
            <a:off x="159064" y="937623"/>
            <a:ext cx="11873871" cy="50011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uadroTexto 3">
            <a:extLst>
              <a:ext uri="{FF2B5EF4-FFF2-40B4-BE49-F238E27FC236}">
                <a16:creationId xmlns:a16="http://schemas.microsoft.com/office/drawing/2014/main" id="{C7D849A5-40C9-E746-25DB-EE4C48A634C9}"/>
              </a:ext>
            </a:extLst>
          </p:cNvPr>
          <p:cNvSpPr txBox="1"/>
          <p:nvPr/>
        </p:nvSpPr>
        <p:spPr>
          <a:xfrm>
            <a:off x="5607895" y="3329531"/>
            <a:ext cx="2883903" cy="923330"/>
          </a:xfrm>
          <a:prstGeom prst="rect">
            <a:avLst/>
          </a:prstGeom>
          <a:noFill/>
        </p:spPr>
        <p:txBody>
          <a:bodyPr wrap="square">
            <a:spAutoFit/>
          </a:bodyPr>
          <a:lstStyle/>
          <a:p>
            <a:pPr algn="ctr"/>
            <a:r>
              <a:rPr lang="es-ES" b="0" i="0" dirty="0">
                <a:effectLst/>
                <a:latin typeface="Söhne Mono"/>
              </a:rPr>
              <a:t>Se usa el bloque using para administrar la conexión a la base de datos.</a:t>
            </a:r>
            <a:endParaRPr lang="es-PE" dirty="0"/>
          </a:p>
        </p:txBody>
      </p:sp>
    </p:spTree>
    <p:extLst>
      <p:ext uri="{BB962C8B-B14F-4D97-AF65-F5344CB8AC3E}">
        <p14:creationId xmlns:p14="http://schemas.microsoft.com/office/powerpoint/2010/main" val="28916270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90F19977-5FAE-58F8-D050-849FDA7E53EB}"/>
              </a:ext>
            </a:extLst>
          </p:cNvPr>
          <p:cNvPicPr>
            <a:picLocks noChangeAspect="1"/>
          </p:cNvPicPr>
          <p:nvPr/>
        </p:nvPicPr>
        <p:blipFill>
          <a:blip r:embed="rId2"/>
          <a:stretch>
            <a:fillRect/>
          </a:stretch>
        </p:blipFill>
        <p:spPr>
          <a:xfrm>
            <a:off x="289992" y="743838"/>
            <a:ext cx="11612016" cy="54034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CuadroTexto 2">
            <a:extLst>
              <a:ext uri="{FF2B5EF4-FFF2-40B4-BE49-F238E27FC236}">
                <a16:creationId xmlns:a16="http://schemas.microsoft.com/office/drawing/2014/main" id="{93922BB3-369D-2B8B-0641-1C54E3B86401}"/>
              </a:ext>
            </a:extLst>
          </p:cNvPr>
          <p:cNvSpPr txBox="1"/>
          <p:nvPr/>
        </p:nvSpPr>
        <p:spPr>
          <a:xfrm>
            <a:off x="5924765" y="4026648"/>
            <a:ext cx="3608534" cy="646331"/>
          </a:xfrm>
          <a:prstGeom prst="rect">
            <a:avLst/>
          </a:prstGeom>
          <a:noFill/>
        </p:spPr>
        <p:txBody>
          <a:bodyPr wrap="square">
            <a:spAutoFit/>
          </a:bodyPr>
          <a:lstStyle/>
          <a:p>
            <a:pPr algn="ctr"/>
            <a:r>
              <a:rPr lang="es-ES" b="0" i="0" dirty="0">
                <a:effectLst/>
                <a:latin typeface="Söhne Mono"/>
              </a:rPr>
              <a:t>Se abre la conexión a la base de datos, por medio del método: Open</a:t>
            </a:r>
            <a:endParaRPr lang="es-PE" dirty="0"/>
          </a:p>
        </p:txBody>
      </p:sp>
    </p:spTree>
    <p:extLst>
      <p:ext uri="{BB962C8B-B14F-4D97-AF65-F5344CB8AC3E}">
        <p14:creationId xmlns:p14="http://schemas.microsoft.com/office/powerpoint/2010/main" val="36040531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41895F6-4091-D566-8F1D-92B10FAD39CB}"/>
              </a:ext>
            </a:extLst>
          </p:cNvPr>
          <p:cNvPicPr>
            <a:picLocks noChangeAspect="1"/>
          </p:cNvPicPr>
          <p:nvPr/>
        </p:nvPicPr>
        <p:blipFill>
          <a:blip r:embed="rId2"/>
          <a:stretch>
            <a:fillRect/>
          </a:stretch>
        </p:blipFill>
        <p:spPr>
          <a:xfrm>
            <a:off x="112310" y="949126"/>
            <a:ext cx="11934688" cy="42887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uadroTexto 3">
            <a:extLst>
              <a:ext uri="{FF2B5EF4-FFF2-40B4-BE49-F238E27FC236}">
                <a16:creationId xmlns:a16="http://schemas.microsoft.com/office/drawing/2014/main" id="{7A98374C-1916-C8B6-1ECF-08484DD52E18}"/>
              </a:ext>
            </a:extLst>
          </p:cNvPr>
          <p:cNvSpPr txBox="1"/>
          <p:nvPr/>
        </p:nvSpPr>
        <p:spPr>
          <a:xfrm>
            <a:off x="3918410" y="3849093"/>
            <a:ext cx="7675825" cy="646331"/>
          </a:xfrm>
          <a:prstGeom prst="rect">
            <a:avLst/>
          </a:prstGeom>
          <a:noFill/>
        </p:spPr>
        <p:txBody>
          <a:bodyPr wrap="square">
            <a:spAutoFit/>
          </a:bodyPr>
          <a:lstStyle/>
          <a:p>
            <a:pPr algn="ctr"/>
            <a:r>
              <a:rPr lang="es-ES" dirty="0">
                <a:latin typeface="Söhne Mono"/>
              </a:rPr>
              <a:t>Se crea al objeto command de tipo SqlCommand, la cual tiene dos argumentos: la sentencia transact SQL y la variable conectar</a:t>
            </a:r>
            <a:endParaRPr lang="es-PE" dirty="0"/>
          </a:p>
        </p:txBody>
      </p:sp>
    </p:spTree>
    <p:extLst>
      <p:ext uri="{BB962C8B-B14F-4D97-AF65-F5344CB8AC3E}">
        <p14:creationId xmlns:p14="http://schemas.microsoft.com/office/powerpoint/2010/main" val="3814093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BD6D369-8B65-62C1-9AE2-B6699CF38B04}"/>
              </a:ext>
            </a:extLst>
          </p:cNvPr>
          <p:cNvPicPr>
            <a:picLocks noChangeAspect="1"/>
          </p:cNvPicPr>
          <p:nvPr/>
        </p:nvPicPr>
        <p:blipFill>
          <a:blip r:embed="rId2"/>
          <a:stretch>
            <a:fillRect/>
          </a:stretch>
        </p:blipFill>
        <p:spPr>
          <a:xfrm>
            <a:off x="140007" y="486563"/>
            <a:ext cx="11864918" cy="57633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CuadroTexto 4">
            <a:extLst>
              <a:ext uri="{FF2B5EF4-FFF2-40B4-BE49-F238E27FC236}">
                <a16:creationId xmlns:a16="http://schemas.microsoft.com/office/drawing/2014/main" id="{FC6BB871-9E58-D74B-7D72-324463A14AFB}"/>
              </a:ext>
            </a:extLst>
          </p:cNvPr>
          <p:cNvSpPr txBox="1"/>
          <p:nvPr/>
        </p:nvSpPr>
        <p:spPr>
          <a:xfrm>
            <a:off x="4236866" y="3850236"/>
            <a:ext cx="4578659" cy="369332"/>
          </a:xfrm>
          <a:prstGeom prst="rect">
            <a:avLst/>
          </a:prstGeom>
          <a:noFill/>
        </p:spPr>
        <p:txBody>
          <a:bodyPr wrap="square">
            <a:spAutoFit/>
          </a:bodyPr>
          <a:lstStyle/>
          <a:p>
            <a:pPr algn="ctr"/>
            <a:r>
              <a:rPr lang="es-ES" b="0" i="0" dirty="0">
                <a:effectLst/>
                <a:latin typeface="Söhne Mono"/>
              </a:rPr>
              <a:t>Se inicia el bloque using para el SqlDataReader</a:t>
            </a:r>
            <a:endParaRPr lang="es-PE" dirty="0"/>
          </a:p>
        </p:txBody>
      </p:sp>
      <p:sp>
        <p:nvSpPr>
          <p:cNvPr id="8" name="CuadroTexto 7">
            <a:extLst>
              <a:ext uri="{FF2B5EF4-FFF2-40B4-BE49-F238E27FC236}">
                <a16:creationId xmlns:a16="http://schemas.microsoft.com/office/drawing/2014/main" id="{90976CBD-C234-61D0-B46F-275136306D4A}"/>
              </a:ext>
            </a:extLst>
          </p:cNvPr>
          <p:cNvSpPr txBox="1"/>
          <p:nvPr/>
        </p:nvSpPr>
        <p:spPr>
          <a:xfrm>
            <a:off x="4387790" y="4494777"/>
            <a:ext cx="7641454" cy="23083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lgn="just">
              <a:buFont typeface="Wingdings" panose="05000000000000000000" pitchFamily="2" charset="2"/>
              <a:buChar char="q"/>
            </a:pPr>
            <a:r>
              <a:rPr lang="es-ES" sz="1600" dirty="0"/>
              <a:t>Abrir el SqlDataReader: Al entrar en el bloque using (reader), el SqlDataReader llamado reader se inicia automáticamente con la ejecución de la consulta.</a:t>
            </a:r>
          </a:p>
          <a:p>
            <a:pPr marL="285750" indent="-285750" algn="just">
              <a:buFont typeface="Wingdings" panose="05000000000000000000" pitchFamily="2" charset="2"/>
              <a:buChar char="q"/>
            </a:pPr>
            <a:endParaRPr lang="es-ES" sz="1600" dirty="0"/>
          </a:p>
          <a:p>
            <a:pPr marL="285750" indent="-285750" algn="just">
              <a:buFont typeface="Wingdings" panose="05000000000000000000" pitchFamily="2" charset="2"/>
              <a:buChar char="q"/>
            </a:pPr>
            <a:r>
              <a:rPr lang="es-ES" sz="1600" dirty="0"/>
              <a:t>Leer los Datos: Dentro del bloque using (reader), se utiliza el objeto reader para acceder y leer los datos recuperados de la consulta.</a:t>
            </a:r>
          </a:p>
          <a:p>
            <a:pPr marL="285750" indent="-285750" algn="just">
              <a:buFont typeface="Wingdings" panose="05000000000000000000" pitchFamily="2" charset="2"/>
              <a:buChar char="q"/>
            </a:pPr>
            <a:endParaRPr lang="es-ES" sz="1600" dirty="0"/>
          </a:p>
          <a:p>
            <a:pPr marL="285750" indent="-285750" algn="just">
              <a:buFont typeface="Wingdings" panose="05000000000000000000" pitchFamily="2" charset="2"/>
              <a:buChar char="q"/>
            </a:pPr>
            <a:r>
              <a:rPr lang="es-ES" sz="1600" dirty="0"/>
              <a:t>Cerrar el SqlDataReader: Al salir del bloque using (reader), ya sea de manera normal o debido a una excepción, el reader se cerrará automáticamente, liberando los recursos asociados.</a:t>
            </a:r>
            <a:endParaRPr lang="es-PE" sz="1600" dirty="0"/>
          </a:p>
        </p:txBody>
      </p:sp>
    </p:spTree>
    <p:extLst>
      <p:ext uri="{BB962C8B-B14F-4D97-AF65-F5344CB8AC3E}">
        <p14:creationId xmlns:p14="http://schemas.microsoft.com/office/powerpoint/2010/main" val="26907515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67D5E42-273D-18FB-AA24-3A5E9D8E7171}"/>
              </a:ext>
            </a:extLst>
          </p:cNvPr>
          <p:cNvPicPr>
            <a:picLocks noChangeAspect="1"/>
          </p:cNvPicPr>
          <p:nvPr/>
        </p:nvPicPr>
        <p:blipFill>
          <a:blip r:embed="rId2"/>
          <a:stretch>
            <a:fillRect/>
          </a:stretch>
        </p:blipFill>
        <p:spPr>
          <a:xfrm>
            <a:off x="149532" y="79528"/>
            <a:ext cx="11782056" cy="66941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uadroTexto 3">
            <a:extLst>
              <a:ext uri="{FF2B5EF4-FFF2-40B4-BE49-F238E27FC236}">
                <a16:creationId xmlns:a16="http://schemas.microsoft.com/office/drawing/2014/main" id="{81BE3F1C-EDFC-0256-40FA-8869C0270692}"/>
              </a:ext>
            </a:extLst>
          </p:cNvPr>
          <p:cNvSpPr txBox="1"/>
          <p:nvPr/>
        </p:nvSpPr>
        <p:spPr>
          <a:xfrm>
            <a:off x="4451075" y="4523794"/>
            <a:ext cx="5207834" cy="369332"/>
          </a:xfrm>
          <a:prstGeom prst="rect">
            <a:avLst/>
          </a:prstGeom>
          <a:noFill/>
        </p:spPr>
        <p:txBody>
          <a:bodyPr wrap="square">
            <a:spAutoFit/>
          </a:bodyPr>
          <a:lstStyle/>
          <a:p>
            <a:pPr algn="ctr"/>
            <a:r>
              <a:rPr lang="es-ES" dirty="0">
                <a:latin typeface="Söhne Mono"/>
              </a:rPr>
              <a:t>Se crea un objeto dataorders de tipo clase DataTable</a:t>
            </a:r>
            <a:endParaRPr lang="es-PE" dirty="0"/>
          </a:p>
        </p:txBody>
      </p:sp>
    </p:spTree>
    <p:extLst>
      <p:ext uri="{BB962C8B-B14F-4D97-AF65-F5344CB8AC3E}">
        <p14:creationId xmlns:p14="http://schemas.microsoft.com/office/powerpoint/2010/main" val="12871081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378680F7-1DEC-0D37-CDB2-1DE5BE51EEAF}"/>
              </a:ext>
            </a:extLst>
          </p:cNvPr>
          <p:cNvPicPr>
            <a:picLocks noChangeAspect="1"/>
          </p:cNvPicPr>
          <p:nvPr/>
        </p:nvPicPr>
        <p:blipFill>
          <a:blip r:embed="rId2"/>
          <a:stretch>
            <a:fillRect/>
          </a:stretch>
        </p:blipFill>
        <p:spPr>
          <a:xfrm>
            <a:off x="319734" y="96544"/>
            <a:ext cx="11534775" cy="6629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uadroTexto 3">
            <a:extLst>
              <a:ext uri="{FF2B5EF4-FFF2-40B4-BE49-F238E27FC236}">
                <a16:creationId xmlns:a16="http://schemas.microsoft.com/office/drawing/2014/main" id="{9E3D0F06-B397-D3C3-B0CF-59567C6BEF5B}"/>
              </a:ext>
            </a:extLst>
          </p:cNvPr>
          <p:cNvSpPr txBox="1"/>
          <p:nvPr/>
        </p:nvSpPr>
        <p:spPr>
          <a:xfrm>
            <a:off x="5072511" y="4399508"/>
            <a:ext cx="5207834"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s-ES" dirty="0">
                <a:latin typeface="Söhne Mono"/>
              </a:rPr>
              <a:t>Se usa la sentencia de repetición for, para recorrer cada columna en los resultados del objeto reader de tipo SqlDataReader.</a:t>
            </a:r>
          </a:p>
          <a:p>
            <a:endParaRPr lang="es-ES" dirty="0">
              <a:latin typeface="Söhne Mono"/>
            </a:endParaRPr>
          </a:p>
          <a:p>
            <a:r>
              <a:rPr lang="es-ES" dirty="0">
                <a:latin typeface="Söhne Mono"/>
              </a:rPr>
              <a:t>reader.FieldCount </a:t>
            </a:r>
            <a:r>
              <a:rPr lang="es-ES" dirty="0">
                <a:latin typeface="Söhne Mono"/>
                <a:sym typeface="Wingdings" panose="05000000000000000000" pitchFamily="2" charset="2"/>
              </a:rPr>
              <a:t></a:t>
            </a:r>
            <a:r>
              <a:rPr lang="es-ES" dirty="0">
                <a:latin typeface="Söhne Mono"/>
              </a:rPr>
              <a:t> Devuelve el número total de columnas en los resultados del objeto: reader de tipo clase: SqlDataReader.</a:t>
            </a:r>
            <a:endParaRPr lang="es-PE" dirty="0"/>
          </a:p>
        </p:txBody>
      </p:sp>
    </p:spTree>
    <p:extLst>
      <p:ext uri="{BB962C8B-B14F-4D97-AF65-F5344CB8AC3E}">
        <p14:creationId xmlns:p14="http://schemas.microsoft.com/office/powerpoint/2010/main" val="34801075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0B187DD-050D-E978-EB19-2E548C0D15E0}"/>
              </a:ext>
            </a:extLst>
          </p:cNvPr>
          <p:cNvPicPr>
            <a:picLocks noChangeAspect="1"/>
          </p:cNvPicPr>
          <p:nvPr/>
        </p:nvPicPr>
        <p:blipFill>
          <a:blip r:embed="rId2"/>
          <a:stretch>
            <a:fillRect/>
          </a:stretch>
        </p:blipFill>
        <p:spPr>
          <a:xfrm>
            <a:off x="321678" y="106895"/>
            <a:ext cx="11467868" cy="66142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CuadroTexto 4">
            <a:extLst>
              <a:ext uri="{FF2B5EF4-FFF2-40B4-BE49-F238E27FC236}">
                <a16:creationId xmlns:a16="http://schemas.microsoft.com/office/drawing/2014/main" id="{85F4B94C-9D24-7D4A-5CE3-70F2374A647A}"/>
              </a:ext>
            </a:extLst>
          </p:cNvPr>
          <p:cNvSpPr txBox="1"/>
          <p:nvPr/>
        </p:nvSpPr>
        <p:spPr>
          <a:xfrm>
            <a:off x="4607510" y="4937749"/>
            <a:ext cx="6968971" cy="830997"/>
          </a:xfrm>
          <a:prstGeom prst="rect">
            <a:avLst/>
          </a:prstGeom>
          <a:noFill/>
        </p:spPr>
        <p:txBody>
          <a:bodyPr wrap="square">
            <a:spAutoFit/>
          </a:bodyPr>
          <a:lstStyle/>
          <a:p>
            <a:r>
              <a:rPr lang="es-ES" dirty="0"/>
              <a:t>Crea una columna en el objeto: dataorders de tipo clase: DataTable.</a:t>
            </a:r>
          </a:p>
          <a:p>
            <a:endParaRPr lang="es-ES" sz="1200" dirty="0"/>
          </a:p>
          <a:p>
            <a:r>
              <a:rPr lang="es-ES" dirty="0"/>
              <a:t>reader.GetName(i) </a:t>
            </a:r>
            <a:r>
              <a:rPr lang="es-ES" dirty="0">
                <a:sym typeface="Wingdings" panose="05000000000000000000" pitchFamily="2" charset="2"/>
              </a:rPr>
              <a:t> </a:t>
            </a:r>
            <a:r>
              <a:rPr lang="es-ES" dirty="0"/>
              <a:t>devuelve el nombre de la columna en la posición i.</a:t>
            </a:r>
            <a:endParaRPr lang="es-PE" dirty="0"/>
          </a:p>
        </p:txBody>
      </p:sp>
    </p:spTree>
    <p:extLst>
      <p:ext uri="{BB962C8B-B14F-4D97-AF65-F5344CB8AC3E}">
        <p14:creationId xmlns:p14="http://schemas.microsoft.com/office/powerpoint/2010/main" val="12448253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C1E07DB-DC84-B7D6-1EDE-462AB38E6B14}"/>
              </a:ext>
            </a:extLst>
          </p:cNvPr>
          <p:cNvPicPr>
            <a:picLocks noChangeAspect="1"/>
          </p:cNvPicPr>
          <p:nvPr/>
        </p:nvPicPr>
        <p:blipFill>
          <a:blip r:embed="rId2"/>
          <a:stretch>
            <a:fillRect/>
          </a:stretch>
        </p:blipFill>
        <p:spPr>
          <a:xfrm>
            <a:off x="896645" y="124287"/>
            <a:ext cx="10493405" cy="65961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CuadroTexto 4">
            <a:extLst>
              <a:ext uri="{FF2B5EF4-FFF2-40B4-BE49-F238E27FC236}">
                <a16:creationId xmlns:a16="http://schemas.microsoft.com/office/drawing/2014/main" id="{7BBBA2D0-E549-ED48-11A2-C1D12143EA00}"/>
              </a:ext>
            </a:extLst>
          </p:cNvPr>
          <p:cNvSpPr txBox="1"/>
          <p:nvPr/>
        </p:nvSpPr>
        <p:spPr>
          <a:xfrm>
            <a:off x="7335173" y="4105893"/>
            <a:ext cx="4418861"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lgn="just">
              <a:buFont typeface="Wingdings" panose="05000000000000000000" pitchFamily="2" charset="2"/>
              <a:buChar char="q"/>
            </a:pPr>
            <a:r>
              <a:rPr lang="es-ES" dirty="0"/>
              <a:t>El ciclo while se ejecuta mientras hay más filas para leer en el SqlDataReader.</a:t>
            </a:r>
          </a:p>
          <a:p>
            <a:pPr marL="285750" indent="-285750" algn="just">
              <a:buFont typeface="Wingdings" panose="05000000000000000000" pitchFamily="2" charset="2"/>
              <a:buChar char="q"/>
            </a:pPr>
            <a:endParaRPr lang="es-ES" dirty="0"/>
          </a:p>
          <a:p>
            <a:pPr marL="285750" indent="-285750" algn="just">
              <a:buFont typeface="Wingdings" panose="05000000000000000000" pitchFamily="2" charset="2"/>
              <a:buChar char="q"/>
            </a:pPr>
            <a:r>
              <a:rPr lang="es-ES" dirty="0"/>
              <a:t>Cada iteración recorre una nueva fila de resultados.</a:t>
            </a:r>
            <a:endParaRPr lang="es-PE" dirty="0"/>
          </a:p>
        </p:txBody>
      </p:sp>
    </p:spTree>
    <p:extLst>
      <p:ext uri="{BB962C8B-B14F-4D97-AF65-F5344CB8AC3E}">
        <p14:creationId xmlns:p14="http://schemas.microsoft.com/office/powerpoint/2010/main" val="3057351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Fondo De Borde De Estilo De Pizarra De Vector | Fondos Plantilla AI  Descarga Gratuita - Pikbest | Pizarra fondo, Imágenes de pizarra, Diseño de  hojas membretadas">
            <a:extLst>
              <a:ext uri="{FF2B5EF4-FFF2-40B4-BE49-F238E27FC236}">
                <a16:creationId xmlns:a16="http://schemas.microsoft.com/office/drawing/2014/main" id="{F90B3BCD-BB9A-3C78-BF63-C7DB8B6D14B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44" t="1101" r="3087" b="6220"/>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61CF9BF7-10D0-DE31-5576-A094EF1960BD}"/>
              </a:ext>
            </a:extLst>
          </p:cNvPr>
          <p:cNvSpPr txBox="1"/>
          <p:nvPr/>
        </p:nvSpPr>
        <p:spPr>
          <a:xfrm>
            <a:off x="435006" y="602766"/>
            <a:ext cx="11319029" cy="2954655"/>
          </a:xfrm>
          <a:prstGeom prst="rect">
            <a:avLst/>
          </a:prstGeom>
          <a:noFill/>
        </p:spPr>
        <p:txBody>
          <a:bodyPr wrap="square">
            <a:spAutoFit/>
          </a:bodyPr>
          <a:lstStyle/>
          <a:p>
            <a:pPr algn="ctr"/>
            <a:r>
              <a:rPr lang="es-ES" sz="6600" b="1" dirty="0">
                <a:solidFill>
                  <a:schemeClr val="bg1"/>
                </a:solidFill>
                <a:effectLst>
                  <a:outerShdw blurRad="38100" dist="38100" dir="2700000" algn="tl">
                    <a:srgbClr val="000000">
                      <a:alpha val="43137"/>
                    </a:srgbClr>
                  </a:outerShdw>
                </a:effectLst>
              </a:rPr>
              <a:t>Propiedades</a:t>
            </a:r>
          </a:p>
          <a:p>
            <a:endParaRPr lang="es-ES" sz="1200" dirty="0">
              <a:solidFill>
                <a:schemeClr val="bg1"/>
              </a:solidFill>
            </a:endParaRPr>
          </a:p>
          <a:p>
            <a:pPr algn="ctr"/>
            <a:r>
              <a:rPr lang="es-ES" sz="5400" b="1" dirty="0">
                <a:solidFill>
                  <a:schemeClr val="bg1"/>
                </a:solidFill>
              </a:rPr>
              <a:t>HasRows: Indica si el SqlDataReader contiene al menos una fila de datos.</a:t>
            </a:r>
            <a:endParaRPr lang="es-PE" sz="4800" dirty="0">
              <a:solidFill>
                <a:schemeClr val="bg1"/>
              </a:solidFill>
            </a:endParaRPr>
          </a:p>
        </p:txBody>
      </p:sp>
      <p:sp>
        <p:nvSpPr>
          <p:cNvPr id="4" name="CuadroTexto 3">
            <a:extLst>
              <a:ext uri="{FF2B5EF4-FFF2-40B4-BE49-F238E27FC236}">
                <a16:creationId xmlns:a16="http://schemas.microsoft.com/office/drawing/2014/main" id="{608CA420-7365-16B9-F30D-E848289CD027}"/>
              </a:ext>
            </a:extLst>
          </p:cNvPr>
          <p:cNvSpPr txBox="1"/>
          <p:nvPr/>
        </p:nvSpPr>
        <p:spPr>
          <a:xfrm>
            <a:off x="2610035" y="3602218"/>
            <a:ext cx="7199792" cy="2308324"/>
          </a:xfrm>
          <a:prstGeom prst="rect">
            <a:avLst/>
          </a:prstGeom>
          <a:noFill/>
        </p:spPr>
        <p:txBody>
          <a:bodyPr wrap="square">
            <a:spAutoFit/>
          </a:bodyPr>
          <a:lstStyle/>
          <a:p>
            <a:pPr marL="0" lvl="6"/>
            <a:r>
              <a:rPr lang="es-ES" sz="4800" dirty="0">
                <a:solidFill>
                  <a:srgbClr val="FFFF00"/>
                </a:solidFill>
              </a:rPr>
              <a:t>if (reader.HasRows){</a:t>
            </a:r>
          </a:p>
          <a:p>
            <a:pPr marL="541338" lvl="6"/>
            <a:r>
              <a:rPr lang="es-ES" sz="4800" dirty="0">
                <a:solidFill>
                  <a:srgbClr val="FFFF00"/>
                </a:solidFill>
              </a:rPr>
              <a:t>    Bloque de instrucciones</a:t>
            </a:r>
          </a:p>
          <a:p>
            <a:pPr marL="0" lvl="6"/>
            <a:r>
              <a:rPr lang="es-ES" sz="4800" dirty="0">
                <a:solidFill>
                  <a:srgbClr val="FFFF00"/>
                </a:solidFill>
              </a:rPr>
              <a:t>}</a:t>
            </a:r>
          </a:p>
        </p:txBody>
      </p:sp>
    </p:spTree>
    <p:extLst>
      <p:ext uri="{BB962C8B-B14F-4D97-AF65-F5344CB8AC3E}">
        <p14:creationId xmlns:p14="http://schemas.microsoft.com/office/powerpoint/2010/main" val="41282080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576D116-F254-B126-13CC-1423CE27A869}"/>
              </a:ext>
            </a:extLst>
          </p:cNvPr>
          <p:cNvPicPr>
            <a:picLocks noChangeAspect="1"/>
          </p:cNvPicPr>
          <p:nvPr/>
        </p:nvPicPr>
        <p:blipFill>
          <a:blip r:embed="rId2"/>
          <a:stretch>
            <a:fillRect/>
          </a:stretch>
        </p:blipFill>
        <p:spPr>
          <a:xfrm>
            <a:off x="1008511" y="106530"/>
            <a:ext cx="9837627" cy="65694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CuadroTexto 4">
            <a:extLst>
              <a:ext uri="{FF2B5EF4-FFF2-40B4-BE49-F238E27FC236}">
                <a16:creationId xmlns:a16="http://schemas.microsoft.com/office/drawing/2014/main" id="{F96E18FD-B885-E4C5-9859-058DBD9A02A8}"/>
              </a:ext>
            </a:extLst>
          </p:cNvPr>
          <p:cNvSpPr txBox="1"/>
          <p:nvPr/>
        </p:nvSpPr>
        <p:spPr>
          <a:xfrm>
            <a:off x="4822640" y="5242237"/>
            <a:ext cx="6023498" cy="1200329"/>
          </a:xfrm>
          <a:prstGeom prst="rect">
            <a:avLst/>
          </a:prstGeom>
          <a:noFill/>
        </p:spPr>
        <p:txBody>
          <a:bodyPr wrap="square">
            <a:spAutoFit/>
          </a:bodyPr>
          <a:lstStyle/>
          <a:p>
            <a:pPr marL="285750" indent="-285750" algn="just">
              <a:buFont typeface="Wingdings" panose="05000000000000000000" pitchFamily="2" charset="2"/>
              <a:buChar char="q"/>
            </a:pPr>
            <a:r>
              <a:rPr lang="es-ES" dirty="0"/>
              <a:t>Se crea una nueva fila en el DataTable dataorders.</a:t>
            </a:r>
          </a:p>
          <a:p>
            <a:pPr marL="285750" indent="-285750" algn="just">
              <a:buFont typeface="Wingdings" panose="05000000000000000000" pitchFamily="2" charset="2"/>
              <a:buChar char="q"/>
            </a:pPr>
            <a:endParaRPr lang="es-ES" dirty="0"/>
          </a:p>
          <a:p>
            <a:pPr marL="285750" indent="-285750" algn="just">
              <a:buFont typeface="Wingdings" panose="05000000000000000000" pitchFamily="2" charset="2"/>
              <a:buChar char="q"/>
            </a:pPr>
            <a:r>
              <a:rPr lang="es-ES" dirty="0"/>
              <a:t>Esta fila se utilizará para contener los datos de la fila actual del objeto: dataorders de tipo clase: SqlDataReader.</a:t>
            </a:r>
            <a:endParaRPr lang="es-PE" dirty="0"/>
          </a:p>
        </p:txBody>
      </p:sp>
    </p:spTree>
    <p:extLst>
      <p:ext uri="{BB962C8B-B14F-4D97-AF65-F5344CB8AC3E}">
        <p14:creationId xmlns:p14="http://schemas.microsoft.com/office/powerpoint/2010/main" val="5946238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1EA8EC9-32D7-CB00-E736-C75FC45E0D6D}"/>
              </a:ext>
            </a:extLst>
          </p:cNvPr>
          <p:cNvPicPr>
            <a:picLocks noChangeAspect="1"/>
          </p:cNvPicPr>
          <p:nvPr/>
        </p:nvPicPr>
        <p:blipFill>
          <a:blip r:embed="rId2"/>
          <a:stretch>
            <a:fillRect/>
          </a:stretch>
        </p:blipFill>
        <p:spPr>
          <a:xfrm>
            <a:off x="1720821" y="102968"/>
            <a:ext cx="8275433" cy="66520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CuadroTexto 4">
            <a:extLst>
              <a:ext uri="{FF2B5EF4-FFF2-40B4-BE49-F238E27FC236}">
                <a16:creationId xmlns:a16="http://schemas.microsoft.com/office/drawing/2014/main" id="{0795E60A-6C4F-4B43-9269-3FC8EDE77A92}"/>
              </a:ext>
            </a:extLst>
          </p:cNvPr>
          <p:cNvSpPr txBox="1"/>
          <p:nvPr/>
        </p:nvSpPr>
        <p:spPr>
          <a:xfrm>
            <a:off x="5488619" y="5127724"/>
            <a:ext cx="4658557"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s-ES" dirty="0"/>
              <a:t> Este ciclo for recorre cada columna en la fila actual del objeto reader de tipo: SqlDataReader.</a:t>
            </a:r>
            <a:endParaRPr lang="es-PE" dirty="0"/>
          </a:p>
        </p:txBody>
      </p:sp>
    </p:spTree>
    <p:extLst>
      <p:ext uri="{BB962C8B-B14F-4D97-AF65-F5344CB8AC3E}">
        <p14:creationId xmlns:p14="http://schemas.microsoft.com/office/powerpoint/2010/main" val="1787597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76A83D8-E799-BC87-28A5-03E684D32F48}"/>
              </a:ext>
            </a:extLst>
          </p:cNvPr>
          <p:cNvPicPr>
            <a:picLocks noChangeAspect="1"/>
          </p:cNvPicPr>
          <p:nvPr/>
        </p:nvPicPr>
        <p:blipFill>
          <a:blip r:embed="rId2"/>
          <a:stretch>
            <a:fillRect/>
          </a:stretch>
        </p:blipFill>
        <p:spPr>
          <a:xfrm>
            <a:off x="2441734" y="87853"/>
            <a:ext cx="7785343" cy="66290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CuadroTexto 4">
            <a:extLst>
              <a:ext uri="{FF2B5EF4-FFF2-40B4-BE49-F238E27FC236}">
                <a16:creationId xmlns:a16="http://schemas.microsoft.com/office/drawing/2014/main" id="{97545F7F-CFBA-3530-5338-1E315C7566C8}"/>
              </a:ext>
            </a:extLst>
          </p:cNvPr>
          <p:cNvSpPr txBox="1"/>
          <p:nvPr/>
        </p:nvSpPr>
        <p:spPr>
          <a:xfrm>
            <a:off x="5859265" y="5490808"/>
            <a:ext cx="5805995" cy="126188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lgn="just">
              <a:buFont typeface="Wingdings" panose="05000000000000000000" pitchFamily="2" charset="2"/>
              <a:buChar char="q"/>
            </a:pPr>
            <a:r>
              <a:rPr lang="es-ES" sz="1600" dirty="0"/>
              <a:t>Asigna el valor de la columna actual del SqlDataReader reader, al campo correspondiente en la fila del DataTable.</a:t>
            </a:r>
          </a:p>
          <a:p>
            <a:pPr marL="285750" indent="-285750" algn="just">
              <a:buFont typeface="Wingdings" panose="05000000000000000000" pitchFamily="2" charset="2"/>
              <a:buChar char="q"/>
            </a:pPr>
            <a:endParaRPr lang="es-ES" sz="1200" dirty="0"/>
          </a:p>
          <a:p>
            <a:pPr marL="285750" indent="-285750" algn="just">
              <a:buFont typeface="Wingdings" panose="05000000000000000000" pitchFamily="2" charset="2"/>
              <a:buChar char="q"/>
            </a:pPr>
            <a:r>
              <a:rPr lang="es-ES" sz="1600" dirty="0"/>
              <a:t> El índice i corresponde a la posición de la columna en el SqlDataReader reader.</a:t>
            </a:r>
            <a:endParaRPr lang="es-PE" sz="1600" dirty="0"/>
          </a:p>
        </p:txBody>
      </p:sp>
    </p:spTree>
    <p:extLst>
      <p:ext uri="{BB962C8B-B14F-4D97-AF65-F5344CB8AC3E}">
        <p14:creationId xmlns:p14="http://schemas.microsoft.com/office/powerpoint/2010/main" val="4858099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E140736-FEAC-F450-C4F3-CC86BEF58395}"/>
              </a:ext>
            </a:extLst>
          </p:cNvPr>
          <p:cNvPicPr>
            <a:picLocks noChangeAspect="1"/>
          </p:cNvPicPr>
          <p:nvPr/>
        </p:nvPicPr>
        <p:blipFill>
          <a:blip r:embed="rId2"/>
          <a:stretch>
            <a:fillRect/>
          </a:stretch>
        </p:blipFill>
        <p:spPr>
          <a:xfrm>
            <a:off x="2439574" y="114751"/>
            <a:ext cx="7338990" cy="65790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CuadroTexto 4">
            <a:extLst>
              <a:ext uri="{FF2B5EF4-FFF2-40B4-BE49-F238E27FC236}">
                <a16:creationId xmlns:a16="http://schemas.microsoft.com/office/drawing/2014/main" id="{0173A8DD-E129-2CAD-6A37-AE6F3A2A6C9F}"/>
              </a:ext>
            </a:extLst>
          </p:cNvPr>
          <p:cNvSpPr txBox="1"/>
          <p:nvPr/>
        </p:nvSpPr>
        <p:spPr>
          <a:xfrm>
            <a:off x="5337700" y="5699410"/>
            <a:ext cx="6309804"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es-ES" dirty="0"/>
              <a:t>Después de llenar todos los campos en la fila, se agrega la fila completa al DataTable dataorders, esto agrega una nueva fila al DataTable con los datos de la fila actual del SqlDataReader reader.</a:t>
            </a:r>
            <a:endParaRPr lang="es-PE" dirty="0"/>
          </a:p>
        </p:txBody>
      </p:sp>
    </p:spTree>
    <p:extLst>
      <p:ext uri="{BB962C8B-B14F-4D97-AF65-F5344CB8AC3E}">
        <p14:creationId xmlns:p14="http://schemas.microsoft.com/office/powerpoint/2010/main" val="19367982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404C1D1-74FA-6DD9-32F5-9A23FB078DC0}"/>
              </a:ext>
            </a:extLst>
          </p:cNvPr>
          <p:cNvPicPr>
            <a:picLocks noChangeAspect="1"/>
          </p:cNvPicPr>
          <p:nvPr/>
        </p:nvPicPr>
        <p:blipFill>
          <a:blip r:embed="rId2"/>
          <a:stretch>
            <a:fillRect/>
          </a:stretch>
        </p:blipFill>
        <p:spPr>
          <a:xfrm>
            <a:off x="2389127" y="96330"/>
            <a:ext cx="7413745" cy="66475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uadroTexto 3">
            <a:extLst>
              <a:ext uri="{FF2B5EF4-FFF2-40B4-BE49-F238E27FC236}">
                <a16:creationId xmlns:a16="http://schemas.microsoft.com/office/drawing/2014/main" id="{99A74481-E5A7-B49E-E391-BB716493A147}"/>
              </a:ext>
            </a:extLst>
          </p:cNvPr>
          <p:cNvSpPr txBox="1"/>
          <p:nvPr/>
        </p:nvSpPr>
        <p:spPr>
          <a:xfrm>
            <a:off x="8194086" y="4638558"/>
            <a:ext cx="3728622" cy="17543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lgn="just">
              <a:buFont typeface="Wingdings" panose="05000000000000000000" pitchFamily="2" charset="2"/>
              <a:buChar char="q"/>
            </a:pPr>
            <a:r>
              <a:rPr lang="es-ES" b="0" i="0" dirty="0">
                <a:effectLst/>
                <a:latin typeface="Söhne Mono"/>
              </a:rPr>
              <a:t>Establece el DataTable dataorders, como fuente de datos para el </a:t>
            </a:r>
            <a:r>
              <a:rPr lang="es-ES" dirty="0">
                <a:latin typeface="Söhne Mono"/>
              </a:rPr>
              <a:t>DataGridView (dgvlistado).</a:t>
            </a:r>
          </a:p>
          <a:p>
            <a:pPr marL="285750" indent="-285750" algn="just">
              <a:buFont typeface="Wingdings" panose="05000000000000000000" pitchFamily="2" charset="2"/>
              <a:buChar char="q"/>
            </a:pPr>
            <a:endParaRPr lang="es-ES" dirty="0"/>
          </a:p>
          <a:p>
            <a:pPr marL="285750" indent="-285750" algn="just">
              <a:buFont typeface="Wingdings" panose="05000000000000000000" pitchFamily="2" charset="2"/>
              <a:buChar char="q"/>
            </a:pPr>
            <a:r>
              <a:rPr lang="es-ES" dirty="0"/>
              <a:t>Se cierra la conexión por medio del método: Close.</a:t>
            </a:r>
            <a:endParaRPr lang="es-PE" dirty="0"/>
          </a:p>
        </p:txBody>
      </p:sp>
    </p:spTree>
    <p:extLst>
      <p:ext uri="{BB962C8B-B14F-4D97-AF65-F5344CB8AC3E}">
        <p14:creationId xmlns:p14="http://schemas.microsoft.com/office/powerpoint/2010/main" val="20581767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4D022B5C-E4D5-DDD1-F4B7-A22E1D82A142}"/>
              </a:ext>
            </a:extLst>
          </p:cNvPr>
          <p:cNvPicPr>
            <a:picLocks noChangeAspect="1"/>
          </p:cNvPicPr>
          <p:nvPr/>
        </p:nvPicPr>
        <p:blipFill>
          <a:blip r:embed="rId2"/>
          <a:stretch>
            <a:fillRect/>
          </a:stretch>
        </p:blipFill>
        <p:spPr>
          <a:xfrm>
            <a:off x="119063" y="142042"/>
            <a:ext cx="11936814" cy="65250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uadroTexto 3">
            <a:extLst>
              <a:ext uri="{FF2B5EF4-FFF2-40B4-BE49-F238E27FC236}">
                <a16:creationId xmlns:a16="http://schemas.microsoft.com/office/drawing/2014/main" id="{0CA25334-0127-A5CF-F406-B7EE49EB4B2C}"/>
              </a:ext>
            </a:extLst>
          </p:cNvPr>
          <p:cNvSpPr txBox="1"/>
          <p:nvPr/>
        </p:nvSpPr>
        <p:spPr>
          <a:xfrm>
            <a:off x="4545364" y="4398861"/>
            <a:ext cx="3355763"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s-ES" b="0" i="0" dirty="0">
                <a:effectLst/>
                <a:latin typeface="Söhne Mono"/>
              </a:rPr>
              <a:t>En el evento Load del formulario</a:t>
            </a:r>
            <a:endParaRPr lang="es-PE" dirty="0"/>
          </a:p>
        </p:txBody>
      </p:sp>
      <p:sp>
        <p:nvSpPr>
          <p:cNvPr id="5" name="CuadroTexto 4">
            <a:extLst>
              <a:ext uri="{FF2B5EF4-FFF2-40B4-BE49-F238E27FC236}">
                <a16:creationId xmlns:a16="http://schemas.microsoft.com/office/drawing/2014/main" id="{753553EE-4D03-94F5-532B-149F425B76DD}"/>
              </a:ext>
            </a:extLst>
          </p:cNvPr>
          <p:cNvSpPr txBox="1"/>
          <p:nvPr/>
        </p:nvSpPr>
        <p:spPr>
          <a:xfrm>
            <a:off x="7272287" y="5740870"/>
            <a:ext cx="4197661"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s-ES" b="0" i="0" dirty="0">
                <a:effectLst/>
                <a:latin typeface="Söhne Mono"/>
              </a:rPr>
              <a:t>Se utiliza al método: Cargar_Datos_Orders</a:t>
            </a:r>
            <a:endParaRPr lang="es-PE" dirty="0"/>
          </a:p>
        </p:txBody>
      </p:sp>
    </p:spTree>
    <p:extLst>
      <p:ext uri="{BB962C8B-B14F-4D97-AF65-F5344CB8AC3E}">
        <p14:creationId xmlns:p14="http://schemas.microsoft.com/office/powerpoint/2010/main" val="8402042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33CB521B-AB4A-ACA4-99D4-3858790CF820}"/>
              </a:ext>
            </a:extLst>
          </p:cNvPr>
          <p:cNvPicPr>
            <a:picLocks noChangeAspect="1"/>
          </p:cNvPicPr>
          <p:nvPr/>
        </p:nvPicPr>
        <p:blipFill>
          <a:blip r:embed="rId2"/>
          <a:stretch>
            <a:fillRect/>
          </a:stretch>
        </p:blipFill>
        <p:spPr>
          <a:xfrm>
            <a:off x="146110" y="1182952"/>
            <a:ext cx="1285875" cy="4381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CuadroTexto 2">
            <a:extLst>
              <a:ext uri="{FF2B5EF4-FFF2-40B4-BE49-F238E27FC236}">
                <a16:creationId xmlns:a16="http://schemas.microsoft.com/office/drawing/2014/main" id="{F4963959-6868-EEA6-1DA8-77B9F2E42F59}"/>
              </a:ext>
            </a:extLst>
          </p:cNvPr>
          <p:cNvSpPr txBox="1"/>
          <p:nvPr/>
        </p:nvSpPr>
        <p:spPr>
          <a:xfrm>
            <a:off x="1539950" y="1226239"/>
            <a:ext cx="2455001" cy="369332"/>
          </a:xfrm>
          <a:prstGeom prst="rect">
            <a:avLst/>
          </a:prstGeom>
          <a:noFill/>
        </p:spPr>
        <p:txBody>
          <a:bodyPr wrap="square">
            <a:spAutoFit/>
          </a:bodyPr>
          <a:lstStyle/>
          <a:p>
            <a:pPr algn="ctr"/>
            <a:r>
              <a:rPr lang="es-ES" dirty="0">
                <a:latin typeface="Söhne Mono"/>
              </a:rPr>
              <a:t>Código del botón: SALIR</a:t>
            </a:r>
            <a:endParaRPr lang="es-PE" dirty="0">
              <a:latin typeface="Söhne Mono"/>
            </a:endParaRPr>
          </a:p>
        </p:txBody>
      </p:sp>
      <p:pic>
        <p:nvPicPr>
          <p:cNvPr id="5" name="Imagen 4">
            <a:extLst>
              <a:ext uri="{FF2B5EF4-FFF2-40B4-BE49-F238E27FC236}">
                <a16:creationId xmlns:a16="http://schemas.microsoft.com/office/drawing/2014/main" id="{92DD265A-7799-9502-F7F6-FDC2FC88E6A0}"/>
              </a:ext>
            </a:extLst>
          </p:cNvPr>
          <p:cNvPicPr>
            <a:picLocks noChangeAspect="1"/>
          </p:cNvPicPr>
          <p:nvPr/>
        </p:nvPicPr>
        <p:blipFill>
          <a:blip r:embed="rId3"/>
          <a:stretch>
            <a:fillRect/>
          </a:stretch>
        </p:blipFill>
        <p:spPr>
          <a:xfrm>
            <a:off x="190500" y="1843134"/>
            <a:ext cx="11811000" cy="32348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uadroTexto 5">
            <a:extLst>
              <a:ext uri="{FF2B5EF4-FFF2-40B4-BE49-F238E27FC236}">
                <a16:creationId xmlns:a16="http://schemas.microsoft.com/office/drawing/2014/main" id="{A203FDFF-5395-37F5-BB32-4955261492F6}"/>
              </a:ext>
            </a:extLst>
          </p:cNvPr>
          <p:cNvSpPr txBox="1"/>
          <p:nvPr/>
        </p:nvSpPr>
        <p:spPr>
          <a:xfrm>
            <a:off x="6827254" y="3460580"/>
            <a:ext cx="2229868" cy="369332"/>
          </a:xfrm>
          <a:prstGeom prst="rect">
            <a:avLst/>
          </a:prstGeom>
          <a:noFill/>
        </p:spPr>
        <p:txBody>
          <a:bodyPr wrap="square">
            <a:spAutoFit/>
          </a:bodyPr>
          <a:lstStyle/>
          <a:p>
            <a:pPr algn="ctr"/>
            <a:r>
              <a:rPr lang="es-ES" dirty="0">
                <a:latin typeface="Söhne Mono"/>
              </a:rPr>
              <a:t>Se cierra la aplicación</a:t>
            </a:r>
            <a:endParaRPr lang="es-PE" dirty="0">
              <a:latin typeface="Söhne Mono"/>
            </a:endParaRPr>
          </a:p>
        </p:txBody>
      </p:sp>
      <p:sp>
        <p:nvSpPr>
          <p:cNvPr id="7" name="CuadroTexto 6">
            <a:extLst>
              <a:ext uri="{FF2B5EF4-FFF2-40B4-BE49-F238E27FC236}">
                <a16:creationId xmlns:a16="http://schemas.microsoft.com/office/drawing/2014/main" id="{1CD7D018-701A-96F1-F360-3E9F0B4EC39F}"/>
              </a:ext>
            </a:extLst>
          </p:cNvPr>
          <p:cNvSpPr txBox="1"/>
          <p:nvPr/>
        </p:nvSpPr>
        <p:spPr>
          <a:xfrm>
            <a:off x="4991100" y="6157597"/>
            <a:ext cx="3194113" cy="523220"/>
          </a:xfrm>
          <a:prstGeom prst="rect">
            <a:avLst/>
          </a:prstGeom>
          <a:noFill/>
        </p:spPr>
        <p:txBody>
          <a:bodyPr wrap="square">
            <a:spAutoFit/>
          </a:bodyPr>
          <a:lstStyle/>
          <a:p>
            <a:pPr algn="ctr"/>
            <a:r>
              <a:rPr lang="es-ES" sz="2800" dirty="0">
                <a:latin typeface="Söhne Mono"/>
              </a:rPr>
              <a:t>Grabar el proyecto</a:t>
            </a:r>
            <a:endParaRPr lang="es-PE" sz="2800" dirty="0">
              <a:latin typeface="Söhne Mono"/>
            </a:endParaRPr>
          </a:p>
        </p:txBody>
      </p:sp>
    </p:spTree>
    <p:extLst>
      <p:ext uri="{BB962C8B-B14F-4D97-AF65-F5344CB8AC3E}">
        <p14:creationId xmlns:p14="http://schemas.microsoft.com/office/powerpoint/2010/main" val="2413085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D737EF44-77C7-2486-0567-781FE81E9B7D}"/>
              </a:ext>
            </a:extLst>
          </p:cNvPr>
          <p:cNvPicPr>
            <a:picLocks noChangeAspect="1"/>
          </p:cNvPicPr>
          <p:nvPr/>
        </p:nvPicPr>
        <p:blipFill>
          <a:blip r:embed="rId2"/>
          <a:stretch>
            <a:fillRect/>
          </a:stretch>
        </p:blipFill>
        <p:spPr>
          <a:xfrm>
            <a:off x="124519" y="82626"/>
            <a:ext cx="1216010" cy="5946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CuadroTexto 2">
            <a:extLst>
              <a:ext uri="{FF2B5EF4-FFF2-40B4-BE49-F238E27FC236}">
                <a16:creationId xmlns:a16="http://schemas.microsoft.com/office/drawing/2014/main" id="{8A6EFD7E-FE73-AD3C-9865-5E51B991C3FE}"/>
              </a:ext>
            </a:extLst>
          </p:cNvPr>
          <p:cNvSpPr txBox="1"/>
          <p:nvPr/>
        </p:nvSpPr>
        <p:spPr>
          <a:xfrm>
            <a:off x="1200892" y="263595"/>
            <a:ext cx="2331129"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s-ES" dirty="0">
                <a:latin typeface="Söhne Mono"/>
              </a:rPr>
              <a:t>Clic en el botón: Iniciar</a:t>
            </a:r>
            <a:endParaRPr lang="es-PE" dirty="0">
              <a:latin typeface="Söhne Mono"/>
            </a:endParaRPr>
          </a:p>
        </p:txBody>
      </p:sp>
      <p:pic>
        <p:nvPicPr>
          <p:cNvPr id="5" name="Imagen 4">
            <a:extLst>
              <a:ext uri="{FF2B5EF4-FFF2-40B4-BE49-F238E27FC236}">
                <a16:creationId xmlns:a16="http://schemas.microsoft.com/office/drawing/2014/main" id="{22C5B47D-ABA0-86E1-4131-CA197BB0AC93}"/>
              </a:ext>
            </a:extLst>
          </p:cNvPr>
          <p:cNvPicPr>
            <a:picLocks noChangeAspect="1"/>
          </p:cNvPicPr>
          <p:nvPr/>
        </p:nvPicPr>
        <p:blipFill>
          <a:blip r:embed="rId3"/>
          <a:stretch>
            <a:fillRect/>
          </a:stretch>
        </p:blipFill>
        <p:spPr>
          <a:xfrm>
            <a:off x="961746" y="796140"/>
            <a:ext cx="10637297" cy="59543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353571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2133AFA-DDC7-6AFA-9B27-8340C1523F06}"/>
              </a:ext>
            </a:extLst>
          </p:cNvPr>
          <p:cNvSpPr txBox="1"/>
          <p:nvPr/>
        </p:nvSpPr>
        <p:spPr>
          <a:xfrm>
            <a:off x="142043" y="52651"/>
            <a:ext cx="3412344" cy="523220"/>
          </a:xfrm>
          <a:prstGeom prst="rect">
            <a:avLst/>
          </a:prstGeom>
          <a:noFill/>
        </p:spPr>
        <p:txBody>
          <a:bodyPr wrap="none" rtlCol="0">
            <a:spAutoFit/>
          </a:bodyPr>
          <a:lstStyle/>
          <a:p>
            <a:r>
              <a:rPr lang="es-PE" sz="2800" b="1" dirty="0">
                <a:effectLst>
                  <a:outerShdw blurRad="38100" dist="38100" dir="2700000" algn="tl">
                    <a:srgbClr val="000000">
                      <a:alpha val="43137"/>
                    </a:srgbClr>
                  </a:outerShdw>
                </a:effectLst>
              </a:rPr>
              <a:t>Ejercicio Calificado 01</a:t>
            </a:r>
          </a:p>
        </p:txBody>
      </p:sp>
      <p:sp>
        <p:nvSpPr>
          <p:cNvPr id="3" name="CuadroTexto 2">
            <a:extLst>
              <a:ext uri="{FF2B5EF4-FFF2-40B4-BE49-F238E27FC236}">
                <a16:creationId xmlns:a16="http://schemas.microsoft.com/office/drawing/2014/main" id="{9556BB2B-0112-4628-BA05-9AD43E3DF509}"/>
              </a:ext>
            </a:extLst>
          </p:cNvPr>
          <p:cNvSpPr txBox="1"/>
          <p:nvPr/>
        </p:nvSpPr>
        <p:spPr>
          <a:xfrm>
            <a:off x="427606" y="749328"/>
            <a:ext cx="11549848" cy="5536900"/>
          </a:xfrm>
          <a:prstGeom prst="rect">
            <a:avLst/>
          </a:prstGeom>
          <a:noFill/>
        </p:spPr>
        <p:txBody>
          <a:bodyPr wrap="square" rtlCol="0">
            <a:spAutoFit/>
          </a:bodyPr>
          <a:lstStyle/>
          <a:p>
            <a:pPr marL="571500" indent="-571500">
              <a:lnSpc>
                <a:spcPct val="150000"/>
              </a:lnSpc>
              <a:buFont typeface="Wingdings" panose="05000000000000000000" pitchFamily="2" charset="2"/>
              <a:buChar char="q"/>
            </a:pPr>
            <a:r>
              <a:rPr lang="es-PE" sz="4000" dirty="0"/>
              <a:t>Con la base de datos: Northwind.</a:t>
            </a:r>
          </a:p>
          <a:p>
            <a:pPr marL="571500" indent="-571500">
              <a:lnSpc>
                <a:spcPct val="150000"/>
              </a:lnSpc>
              <a:buFont typeface="Wingdings" panose="05000000000000000000" pitchFamily="2" charset="2"/>
              <a:buChar char="q"/>
            </a:pPr>
            <a:r>
              <a:rPr lang="es-PE" sz="4000" dirty="0"/>
              <a:t>Listar los datos de dos tablas relacionadas, en un datagridview.</a:t>
            </a:r>
          </a:p>
          <a:p>
            <a:pPr marL="571500" indent="-571500">
              <a:lnSpc>
                <a:spcPct val="150000"/>
              </a:lnSpc>
              <a:buFont typeface="Wingdings" panose="05000000000000000000" pitchFamily="2" charset="2"/>
              <a:buChar char="q"/>
            </a:pPr>
            <a:r>
              <a:rPr lang="es-PE" sz="4000" dirty="0"/>
              <a:t>Se tiene que utilizar las clase SQLCommand y SQLDataReader, con datos conectados.</a:t>
            </a:r>
          </a:p>
          <a:p>
            <a:pPr marL="571500" indent="-571500">
              <a:lnSpc>
                <a:spcPct val="150000"/>
              </a:lnSpc>
              <a:buFont typeface="Wingdings" panose="05000000000000000000" pitchFamily="2" charset="2"/>
              <a:buChar char="q"/>
            </a:pPr>
            <a:r>
              <a:rPr lang="es-PE" sz="4000" dirty="0"/>
              <a:t>Se tiene que utilizar la autenticación de SQL Server.</a:t>
            </a:r>
          </a:p>
        </p:txBody>
      </p:sp>
    </p:spTree>
    <p:extLst>
      <p:ext uri="{BB962C8B-B14F-4D97-AF65-F5344CB8AC3E}">
        <p14:creationId xmlns:p14="http://schemas.microsoft.com/office/powerpoint/2010/main" val="34278553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D997271-20AB-1B00-CB4F-8C5451A27578}"/>
              </a:ext>
            </a:extLst>
          </p:cNvPr>
          <p:cNvSpPr txBox="1"/>
          <p:nvPr/>
        </p:nvSpPr>
        <p:spPr>
          <a:xfrm>
            <a:off x="142043" y="52651"/>
            <a:ext cx="3412344" cy="523220"/>
          </a:xfrm>
          <a:prstGeom prst="rect">
            <a:avLst/>
          </a:prstGeom>
          <a:noFill/>
        </p:spPr>
        <p:txBody>
          <a:bodyPr wrap="none" rtlCol="0">
            <a:spAutoFit/>
          </a:bodyPr>
          <a:lstStyle/>
          <a:p>
            <a:r>
              <a:rPr lang="es-PE" sz="2800" b="1" dirty="0">
                <a:effectLst>
                  <a:outerShdw blurRad="38100" dist="38100" dir="2700000" algn="tl">
                    <a:srgbClr val="000000">
                      <a:alpha val="43137"/>
                    </a:srgbClr>
                  </a:outerShdw>
                </a:effectLst>
              </a:rPr>
              <a:t>Ejercicio Calificado 02</a:t>
            </a:r>
          </a:p>
        </p:txBody>
      </p:sp>
      <p:sp>
        <p:nvSpPr>
          <p:cNvPr id="3" name="CuadroTexto 2">
            <a:extLst>
              <a:ext uri="{FF2B5EF4-FFF2-40B4-BE49-F238E27FC236}">
                <a16:creationId xmlns:a16="http://schemas.microsoft.com/office/drawing/2014/main" id="{9CA25585-3793-64F3-EA86-A2CA45CA1B7B}"/>
              </a:ext>
            </a:extLst>
          </p:cNvPr>
          <p:cNvSpPr txBox="1"/>
          <p:nvPr/>
        </p:nvSpPr>
        <p:spPr>
          <a:xfrm>
            <a:off x="427606" y="749328"/>
            <a:ext cx="11549848" cy="5536900"/>
          </a:xfrm>
          <a:prstGeom prst="rect">
            <a:avLst/>
          </a:prstGeom>
          <a:noFill/>
        </p:spPr>
        <p:txBody>
          <a:bodyPr wrap="square" rtlCol="0">
            <a:spAutoFit/>
          </a:bodyPr>
          <a:lstStyle/>
          <a:p>
            <a:pPr marL="571500" indent="-571500">
              <a:lnSpc>
                <a:spcPct val="150000"/>
              </a:lnSpc>
              <a:buFont typeface="Wingdings" panose="05000000000000000000" pitchFamily="2" charset="2"/>
              <a:buChar char="q"/>
            </a:pPr>
            <a:r>
              <a:rPr lang="es-PE" sz="4000" dirty="0"/>
              <a:t>Con la base de datos: Northwind.</a:t>
            </a:r>
          </a:p>
          <a:p>
            <a:pPr marL="571500" indent="-571500">
              <a:lnSpc>
                <a:spcPct val="150000"/>
              </a:lnSpc>
              <a:buFont typeface="Wingdings" panose="05000000000000000000" pitchFamily="2" charset="2"/>
              <a:buChar char="q"/>
            </a:pPr>
            <a:r>
              <a:rPr lang="es-PE" sz="4000" dirty="0"/>
              <a:t>Listar los datos de tres tablas relacionadas, en un datagridview.</a:t>
            </a:r>
          </a:p>
          <a:p>
            <a:pPr marL="571500" indent="-571500">
              <a:lnSpc>
                <a:spcPct val="150000"/>
              </a:lnSpc>
              <a:buFont typeface="Wingdings" panose="05000000000000000000" pitchFamily="2" charset="2"/>
              <a:buChar char="q"/>
            </a:pPr>
            <a:r>
              <a:rPr lang="es-PE" sz="4000" dirty="0"/>
              <a:t>Se tiene que utilizar las clase SQLCommand y SQLDataReader, con datos conectados.</a:t>
            </a:r>
          </a:p>
          <a:p>
            <a:pPr marL="571500" indent="-571500">
              <a:lnSpc>
                <a:spcPct val="150000"/>
              </a:lnSpc>
              <a:buFont typeface="Wingdings" panose="05000000000000000000" pitchFamily="2" charset="2"/>
              <a:buChar char="q"/>
            </a:pPr>
            <a:r>
              <a:rPr lang="es-PE" sz="4000" dirty="0"/>
              <a:t>Se tiene que utilizar la autenticación de SQL Server.</a:t>
            </a:r>
          </a:p>
        </p:txBody>
      </p:sp>
    </p:spTree>
    <p:extLst>
      <p:ext uri="{BB962C8B-B14F-4D97-AF65-F5344CB8AC3E}">
        <p14:creationId xmlns:p14="http://schemas.microsoft.com/office/powerpoint/2010/main" val="2970747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Fondo De Borde De Estilo De Pizarra De Vector | Fondos Plantilla AI  Descarga Gratuita - Pikbest | Pizarra fondo, Imágenes de pizarra, Diseño de  hojas membretadas">
            <a:extLst>
              <a:ext uri="{FF2B5EF4-FFF2-40B4-BE49-F238E27FC236}">
                <a16:creationId xmlns:a16="http://schemas.microsoft.com/office/drawing/2014/main" id="{69F60BF3-5027-11E5-15C9-96AE59CA563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44" t="1101" r="3087" b="6220"/>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9D639602-9792-54D7-F16D-FAFCC837714E}"/>
              </a:ext>
            </a:extLst>
          </p:cNvPr>
          <p:cNvSpPr txBox="1"/>
          <p:nvPr/>
        </p:nvSpPr>
        <p:spPr>
          <a:xfrm>
            <a:off x="435006" y="602766"/>
            <a:ext cx="11319029" cy="3323987"/>
          </a:xfrm>
          <a:prstGeom prst="rect">
            <a:avLst/>
          </a:prstGeom>
          <a:noFill/>
        </p:spPr>
        <p:txBody>
          <a:bodyPr wrap="square">
            <a:spAutoFit/>
          </a:bodyPr>
          <a:lstStyle/>
          <a:p>
            <a:pPr algn="ctr"/>
            <a:r>
              <a:rPr lang="es-ES" sz="6600" b="1" dirty="0">
                <a:solidFill>
                  <a:schemeClr val="bg1"/>
                </a:solidFill>
                <a:effectLst>
                  <a:outerShdw blurRad="38100" dist="38100" dir="2700000" algn="tl">
                    <a:srgbClr val="000000">
                      <a:alpha val="43137"/>
                    </a:srgbClr>
                  </a:outerShdw>
                </a:effectLst>
              </a:rPr>
              <a:t>Propiedades</a:t>
            </a:r>
          </a:p>
          <a:p>
            <a:endParaRPr lang="es-ES" sz="1200" dirty="0">
              <a:solidFill>
                <a:schemeClr val="bg1"/>
              </a:solidFill>
            </a:endParaRPr>
          </a:p>
          <a:p>
            <a:pPr algn="ctr"/>
            <a:r>
              <a:rPr lang="es-ES" sz="4400" b="1" dirty="0">
                <a:solidFill>
                  <a:schemeClr val="bg1"/>
                </a:solidFill>
              </a:rPr>
              <a:t>Item[string name] o Item[int ordinal]: Proporciona acceso a los valores de columna por su nombre o índice.</a:t>
            </a:r>
            <a:endParaRPr lang="es-PE" sz="4000" dirty="0">
              <a:solidFill>
                <a:schemeClr val="bg1"/>
              </a:solidFill>
            </a:endParaRPr>
          </a:p>
        </p:txBody>
      </p:sp>
      <p:sp>
        <p:nvSpPr>
          <p:cNvPr id="4" name="CuadroTexto 3">
            <a:extLst>
              <a:ext uri="{FF2B5EF4-FFF2-40B4-BE49-F238E27FC236}">
                <a16:creationId xmlns:a16="http://schemas.microsoft.com/office/drawing/2014/main" id="{25A862B5-4DD6-6C55-D565-3E3D3584CF30}"/>
              </a:ext>
            </a:extLst>
          </p:cNvPr>
          <p:cNvSpPr txBox="1"/>
          <p:nvPr/>
        </p:nvSpPr>
        <p:spPr>
          <a:xfrm>
            <a:off x="461640" y="4197025"/>
            <a:ext cx="11310151" cy="1631216"/>
          </a:xfrm>
          <a:prstGeom prst="rect">
            <a:avLst/>
          </a:prstGeom>
          <a:noFill/>
        </p:spPr>
        <p:txBody>
          <a:bodyPr wrap="square">
            <a:spAutoFit/>
          </a:bodyPr>
          <a:lstStyle/>
          <a:p>
            <a:pPr marL="0" lvl="6"/>
            <a:r>
              <a:rPr lang="es-ES" sz="4400" dirty="0">
                <a:solidFill>
                  <a:srgbClr val="FFFF00"/>
                </a:solidFill>
              </a:rPr>
              <a:t>string lastName = reader["LastName"].ToString();</a:t>
            </a:r>
          </a:p>
          <a:p>
            <a:pPr marL="0" lvl="6"/>
            <a:endParaRPr lang="es-ES" sz="1200" dirty="0">
              <a:solidFill>
                <a:srgbClr val="FFFF00"/>
              </a:solidFill>
            </a:endParaRPr>
          </a:p>
          <a:p>
            <a:pPr marL="0" lvl="6"/>
            <a:r>
              <a:rPr lang="es-ES" sz="4400" dirty="0">
                <a:solidFill>
                  <a:srgbClr val="FFFF00"/>
                </a:solidFill>
              </a:rPr>
              <a:t>string firstName = reader.GetString(2);</a:t>
            </a:r>
          </a:p>
        </p:txBody>
      </p:sp>
    </p:spTree>
    <p:extLst>
      <p:ext uri="{BB962C8B-B14F-4D97-AF65-F5344CB8AC3E}">
        <p14:creationId xmlns:p14="http://schemas.microsoft.com/office/powerpoint/2010/main" val="12130159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78B7C4F-7A7F-2D63-8E07-B94528270D98}"/>
              </a:ext>
            </a:extLst>
          </p:cNvPr>
          <p:cNvSpPr txBox="1"/>
          <p:nvPr/>
        </p:nvSpPr>
        <p:spPr>
          <a:xfrm>
            <a:off x="142043" y="52651"/>
            <a:ext cx="3412344" cy="523220"/>
          </a:xfrm>
          <a:prstGeom prst="rect">
            <a:avLst/>
          </a:prstGeom>
          <a:noFill/>
        </p:spPr>
        <p:txBody>
          <a:bodyPr wrap="none" rtlCol="0">
            <a:spAutoFit/>
          </a:bodyPr>
          <a:lstStyle/>
          <a:p>
            <a:r>
              <a:rPr lang="es-PE" sz="2800" b="1" dirty="0">
                <a:effectLst>
                  <a:outerShdw blurRad="38100" dist="38100" dir="2700000" algn="tl">
                    <a:srgbClr val="000000">
                      <a:alpha val="43137"/>
                    </a:srgbClr>
                  </a:outerShdw>
                </a:effectLst>
              </a:rPr>
              <a:t>Ejercicio Calificado 03</a:t>
            </a:r>
          </a:p>
        </p:txBody>
      </p:sp>
      <p:sp>
        <p:nvSpPr>
          <p:cNvPr id="3" name="CuadroTexto 2">
            <a:extLst>
              <a:ext uri="{FF2B5EF4-FFF2-40B4-BE49-F238E27FC236}">
                <a16:creationId xmlns:a16="http://schemas.microsoft.com/office/drawing/2014/main" id="{D95FD18C-6130-4FE8-F3D0-284D3F81B2BF}"/>
              </a:ext>
            </a:extLst>
          </p:cNvPr>
          <p:cNvSpPr txBox="1"/>
          <p:nvPr/>
        </p:nvSpPr>
        <p:spPr>
          <a:xfrm>
            <a:off x="427606" y="749328"/>
            <a:ext cx="11549848" cy="5536900"/>
          </a:xfrm>
          <a:prstGeom prst="rect">
            <a:avLst/>
          </a:prstGeom>
          <a:noFill/>
        </p:spPr>
        <p:txBody>
          <a:bodyPr wrap="square" rtlCol="0">
            <a:spAutoFit/>
          </a:bodyPr>
          <a:lstStyle/>
          <a:p>
            <a:pPr marL="571500" indent="-571500">
              <a:lnSpc>
                <a:spcPct val="150000"/>
              </a:lnSpc>
              <a:buFont typeface="Wingdings" panose="05000000000000000000" pitchFamily="2" charset="2"/>
              <a:buChar char="q"/>
            </a:pPr>
            <a:r>
              <a:rPr lang="es-PE" sz="4000" dirty="0"/>
              <a:t>Con la base de datos: Northwind.</a:t>
            </a:r>
          </a:p>
          <a:p>
            <a:pPr marL="571500" indent="-571500">
              <a:lnSpc>
                <a:spcPct val="150000"/>
              </a:lnSpc>
              <a:buFont typeface="Wingdings" panose="05000000000000000000" pitchFamily="2" charset="2"/>
              <a:buChar char="q"/>
            </a:pPr>
            <a:r>
              <a:rPr lang="es-PE" sz="4000" dirty="0"/>
              <a:t>Listar los datos de cuatro tablas relacionadas, en un datagridview.</a:t>
            </a:r>
          </a:p>
          <a:p>
            <a:pPr marL="571500" indent="-571500">
              <a:lnSpc>
                <a:spcPct val="150000"/>
              </a:lnSpc>
              <a:buFont typeface="Wingdings" panose="05000000000000000000" pitchFamily="2" charset="2"/>
              <a:buChar char="q"/>
            </a:pPr>
            <a:r>
              <a:rPr lang="es-PE" sz="4000" dirty="0"/>
              <a:t>Se tiene que utilizar las clase SQLCommand y SQLDataReader, con datos conectados.</a:t>
            </a:r>
          </a:p>
          <a:p>
            <a:pPr marL="571500" indent="-571500">
              <a:lnSpc>
                <a:spcPct val="150000"/>
              </a:lnSpc>
              <a:buFont typeface="Wingdings" panose="05000000000000000000" pitchFamily="2" charset="2"/>
              <a:buChar char="q"/>
            </a:pPr>
            <a:r>
              <a:rPr lang="es-PE" sz="4000" dirty="0"/>
              <a:t>Se tiene que utilizar la autenticación de SQL Server.</a:t>
            </a:r>
          </a:p>
        </p:txBody>
      </p:sp>
    </p:spTree>
    <p:extLst>
      <p:ext uri="{BB962C8B-B14F-4D97-AF65-F5344CB8AC3E}">
        <p14:creationId xmlns:p14="http://schemas.microsoft.com/office/powerpoint/2010/main" val="1922241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Fondo De Borde De Estilo De Pizarra De Vector | Fondos Plantilla AI  Descarga Gratuita - Pikbest | Pizarra fondo, Imágenes de pizarra, Diseño de  hojas membretadas">
            <a:extLst>
              <a:ext uri="{FF2B5EF4-FFF2-40B4-BE49-F238E27FC236}">
                <a16:creationId xmlns:a16="http://schemas.microsoft.com/office/drawing/2014/main" id="{4D53C594-18F5-5B3C-BE44-41CABB12D70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44" t="1101" r="3087" b="6220"/>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9AE599E6-1EA9-BF98-F38A-460B8066EFD3}"/>
              </a:ext>
            </a:extLst>
          </p:cNvPr>
          <p:cNvSpPr txBox="1"/>
          <p:nvPr/>
        </p:nvSpPr>
        <p:spPr>
          <a:xfrm>
            <a:off x="435006" y="602766"/>
            <a:ext cx="11319029" cy="3139321"/>
          </a:xfrm>
          <a:prstGeom prst="rect">
            <a:avLst/>
          </a:prstGeom>
          <a:noFill/>
        </p:spPr>
        <p:txBody>
          <a:bodyPr wrap="square">
            <a:spAutoFit/>
          </a:bodyPr>
          <a:lstStyle/>
          <a:p>
            <a:pPr algn="ctr"/>
            <a:r>
              <a:rPr lang="es-ES" sz="6600" b="1" dirty="0">
                <a:solidFill>
                  <a:schemeClr val="bg1"/>
                </a:solidFill>
                <a:effectLst>
                  <a:outerShdw blurRad="38100" dist="38100" dir="2700000" algn="tl">
                    <a:srgbClr val="000000">
                      <a:alpha val="43137"/>
                    </a:srgbClr>
                  </a:outerShdw>
                </a:effectLst>
              </a:rPr>
              <a:t>Métodos</a:t>
            </a:r>
          </a:p>
          <a:p>
            <a:pPr algn="ctr"/>
            <a:r>
              <a:rPr lang="es-ES" sz="4400" b="1" dirty="0">
                <a:solidFill>
                  <a:schemeClr val="bg1"/>
                </a:solidFill>
              </a:rPr>
              <a:t>Read(): Avanza al siguiente registro en el SqlDataReader y devuelve true si hay más registros, o false si no hay más.</a:t>
            </a:r>
            <a:endParaRPr lang="es-PE" sz="4000" dirty="0">
              <a:solidFill>
                <a:schemeClr val="bg1"/>
              </a:solidFill>
            </a:endParaRPr>
          </a:p>
        </p:txBody>
      </p:sp>
      <p:sp>
        <p:nvSpPr>
          <p:cNvPr id="6" name="CuadroTexto 5">
            <a:extLst>
              <a:ext uri="{FF2B5EF4-FFF2-40B4-BE49-F238E27FC236}">
                <a16:creationId xmlns:a16="http://schemas.microsoft.com/office/drawing/2014/main" id="{D84A25EA-CF28-BB17-DB48-99CF2A18D6CC}"/>
              </a:ext>
            </a:extLst>
          </p:cNvPr>
          <p:cNvSpPr txBox="1"/>
          <p:nvPr/>
        </p:nvSpPr>
        <p:spPr>
          <a:xfrm>
            <a:off x="2450236" y="3746675"/>
            <a:ext cx="7599284" cy="2308324"/>
          </a:xfrm>
          <a:prstGeom prst="rect">
            <a:avLst/>
          </a:prstGeom>
          <a:noFill/>
        </p:spPr>
        <p:txBody>
          <a:bodyPr wrap="square">
            <a:spAutoFit/>
          </a:bodyPr>
          <a:lstStyle/>
          <a:p>
            <a:pPr marL="0" lvl="6"/>
            <a:r>
              <a:rPr lang="es-ES" sz="3600" b="1" dirty="0">
                <a:solidFill>
                  <a:srgbClr val="FFFF00"/>
                </a:solidFill>
              </a:rPr>
              <a:t>while (reader.Read())</a:t>
            </a:r>
          </a:p>
          <a:p>
            <a:pPr marL="0" lvl="6"/>
            <a:r>
              <a:rPr lang="es-ES" sz="3600" b="1" dirty="0">
                <a:solidFill>
                  <a:srgbClr val="FFFF00"/>
                </a:solidFill>
              </a:rPr>
              <a:t>{</a:t>
            </a:r>
          </a:p>
          <a:p>
            <a:pPr marL="0" lvl="6"/>
            <a:r>
              <a:rPr lang="es-ES" sz="3600" b="1" dirty="0">
                <a:solidFill>
                  <a:srgbClr val="FFFF00"/>
                </a:solidFill>
              </a:rPr>
              <a:t>    Lectura de  los datos de la fila actual</a:t>
            </a:r>
          </a:p>
          <a:p>
            <a:pPr marL="0" lvl="6"/>
            <a:r>
              <a:rPr lang="es-ES" sz="3600" b="1" dirty="0">
                <a:solidFill>
                  <a:srgbClr val="FFFF00"/>
                </a:solidFill>
              </a:rPr>
              <a:t>}</a:t>
            </a:r>
          </a:p>
        </p:txBody>
      </p:sp>
    </p:spTree>
    <p:extLst>
      <p:ext uri="{BB962C8B-B14F-4D97-AF65-F5344CB8AC3E}">
        <p14:creationId xmlns:p14="http://schemas.microsoft.com/office/powerpoint/2010/main" val="1959661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Fondo De Borde De Estilo De Pizarra De Vector | Fondos Plantilla AI  Descarga Gratuita - Pikbest | Pizarra fondo, Imágenes de pizarra, Diseño de  hojas membretadas">
            <a:extLst>
              <a:ext uri="{FF2B5EF4-FFF2-40B4-BE49-F238E27FC236}">
                <a16:creationId xmlns:a16="http://schemas.microsoft.com/office/drawing/2014/main" id="{4367950A-F71B-A33A-E072-1B1D555BC1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44" t="1101" r="3087" b="6220"/>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E02757A-E306-B2AF-B208-59D00B71A633}"/>
              </a:ext>
            </a:extLst>
          </p:cNvPr>
          <p:cNvSpPr txBox="1"/>
          <p:nvPr/>
        </p:nvSpPr>
        <p:spPr>
          <a:xfrm>
            <a:off x="435006" y="602766"/>
            <a:ext cx="11319029" cy="2769989"/>
          </a:xfrm>
          <a:prstGeom prst="rect">
            <a:avLst/>
          </a:prstGeom>
          <a:noFill/>
        </p:spPr>
        <p:txBody>
          <a:bodyPr wrap="square">
            <a:spAutoFit/>
          </a:bodyPr>
          <a:lstStyle/>
          <a:p>
            <a:pPr algn="ctr"/>
            <a:r>
              <a:rPr lang="es-ES" sz="6600" b="1" dirty="0">
                <a:solidFill>
                  <a:schemeClr val="bg1"/>
                </a:solidFill>
                <a:effectLst>
                  <a:outerShdw blurRad="38100" dist="38100" dir="2700000" algn="tl">
                    <a:srgbClr val="000000">
                      <a:alpha val="43137"/>
                    </a:srgbClr>
                  </a:outerShdw>
                </a:effectLst>
              </a:rPr>
              <a:t>Métodos</a:t>
            </a:r>
          </a:p>
          <a:p>
            <a:pPr algn="ctr"/>
            <a:endParaRPr lang="es-ES" sz="1200" b="1" dirty="0">
              <a:solidFill>
                <a:schemeClr val="bg1"/>
              </a:solidFill>
            </a:endParaRPr>
          </a:p>
          <a:p>
            <a:pPr algn="ctr"/>
            <a:r>
              <a:rPr lang="es-ES" sz="4800" b="1" dirty="0">
                <a:solidFill>
                  <a:schemeClr val="bg1"/>
                </a:solidFill>
              </a:rPr>
              <a:t>GetString(int ordinal): Devuelve el valor de una columna como una cadena.</a:t>
            </a:r>
            <a:endParaRPr lang="es-PE" sz="4400" dirty="0">
              <a:solidFill>
                <a:schemeClr val="bg1"/>
              </a:solidFill>
            </a:endParaRPr>
          </a:p>
        </p:txBody>
      </p:sp>
      <p:sp>
        <p:nvSpPr>
          <p:cNvPr id="4" name="CuadroTexto 3">
            <a:extLst>
              <a:ext uri="{FF2B5EF4-FFF2-40B4-BE49-F238E27FC236}">
                <a16:creationId xmlns:a16="http://schemas.microsoft.com/office/drawing/2014/main" id="{D94D4838-B3FA-14E1-AADB-0899DE050047}"/>
              </a:ext>
            </a:extLst>
          </p:cNvPr>
          <p:cNvSpPr txBox="1"/>
          <p:nvPr/>
        </p:nvSpPr>
        <p:spPr>
          <a:xfrm>
            <a:off x="1278383" y="4052731"/>
            <a:ext cx="10040646" cy="923330"/>
          </a:xfrm>
          <a:prstGeom prst="rect">
            <a:avLst/>
          </a:prstGeom>
          <a:noFill/>
        </p:spPr>
        <p:txBody>
          <a:bodyPr wrap="square">
            <a:spAutoFit/>
          </a:bodyPr>
          <a:lstStyle/>
          <a:p>
            <a:pPr marL="0" lvl="6"/>
            <a:r>
              <a:rPr lang="es-ES" sz="5400" b="1" dirty="0">
                <a:solidFill>
                  <a:srgbClr val="FFFF00"/>
                </a:solidFill>
              </a:rPr>
              <a:t>string title = reader.GetString(3);</a:t>
            </a:r>
          </a:p>
        </p:txBody>
      </p:sp>
    </p:spTree>
    <p:extLst>
      <p:ext uri="{BB962C8B-B14F-4D97-AF65-F5344CB8AC3E}">
        <p14:creationId xmlns:p14="http://schemas.microsoft.com/office/powerpoint/2010/main" val="3129543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Fondo De Borde De Estilo De Pizarra De Vector | Fondos Plantilla AI  Descarga Gratuita - Pikbest | Pizarra fondo, Imágenes de pizarra, Diseño de  hojas membretadas">
            <a:extLst>
              <a:ext uri="{FF2B5EF4-FFF2-40B4-BE49-F238E27FC236}">
                <a16:creationId xmlns:a16="http://schemas.microsoft.com/office/drawing/2014/main" id="{08AF61C5-2BEF-76CC-2710-A4605BB7CCB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44" t="1101" r="3087" b="6220"/>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C88477DF-A1B7-3F87-3E0C-D985DE15DCBA}"/>
              </a:ext>
            </a:extLst>
          </p:cNvPr>
          <p:cNvSpPr txBox="1"/>
          <p:nvPr/>
        </p:nvSpPr>
        <p:spPr>
          <a:xfrm>
            <a:off x="435006" y="602766"/>
            <a:ext cx="11319029" cy="2769989"/>
          </a:xfrm>
          <a:prstGeom prst="rect">
            <a:avLst/>
          </a:prstGeom>
          <a:noFill/>
        </p:spPr>
        <p:txBody>
          <a:bodyPr wrap="square">
            <a:spAutoFit/>
          </a:bodyPr>
          <a:lstStyle/>
          <a:p>
            <a:pPr algn="ctr"/>
            <a:r>
              <a:rPr lang="es-ES" sz="6600" b="1" dirty="0">
                <a:solidFill>
                  <a:schemeClr val="bg1"/>
                </a:solidFill>
                <a:effectLst>
                  <a:outerShdw blurRad="38100" dist="38100" dir="2700000" algn="tl">
                    <a:srgbClr val="000000">
                      <a:alpha val="43137"/>
                    </a:srgbClr>
                  </a:outerShdw>
                </a:effectLst>
              </a:rPr>
              <a:t>Métodos</a:t>
            </a:r>
          </a:p>
          <a:p>
            <a:pPr algn="ctr"/>
            <a:endParaRPr lang="es-ES" sz="1200" b="1" dirty="0">
              <a:solidFill>
                <a:schemeClr val="bg1"/>
              </a:solidFill>
            </a:endParaRPr>
          </a:p>
          <a:p>
            <a:pPr algn="ctr"/>
            <a:r>
              <a:rPr lang="es-ES" sz="4800" b="1" dirty="0">
                <a:solidFill>
                  <a:schemeClr val="bg1"/>
                </a:solidFill>
              </a:rPr>
              <a:t>GetInt32(int ordinal): Devuelve el valor de una columna como un entero.</a:t>
            </a:r>
            <a:endParaRPr lang="es-PE" sz="4400" dirty="0">
              <a:solidFill>
                <a:schemeClr val="bg1"/>
              </a:solidFill>
            </a:endParaRPr>
          </a:p>
        </p:txBody>
      </p:sp>
      <p:sp>
        <p:nvSpPr>
          <p:cNvPr id="4" name="CuadroTexto 3">
            <a:extLst>
              <a:ext uri="{FF2B5EF4-FFF2-40B4-BE49-F238E27FC236}">
                <a16:creationId xmlns:a16="http://schemas.microsoft.com/office/drawing/2014/main" id="{DEB98065-A20A-35C6-AB39-40A11842A630}"/>
              </a:ext>
            </a:extLst>
          </p:cNvPr>
          <p:cNvSpPr txBox="1"/>
          <p:nvPr/>
        </p:nvSpPr>
        <p:spPr>
          <a:xfrm>
            <a:off x="648072" y="4168145"/>
            <a:ext cx="10910656" cy="923330"/>
          </a:xfrm>
          <a:prstGeom prst="rect">
            <a:avLst/>
          </a:prstGeom>
          <a:noFill/>
        </p:spPr>
        <p:txBody>
          <a:bodyPr wrap="square">
            <a:spAutoFit/>
          </a:bodyPr>
          <a:lstStyle/>
          <a:p>
            <a:pPr marL="0" lvl="6"/>
            <a:r>
              <a:rPr lang="es-ES" sz="5400" b="1" dirty="0">
                <a:solidFill>
                  <a:srgbClr val="FFFF00"/>
                </a:solidFill>
              </a:rPr>
              <a:t>int employeeID = reader.GetInt32(0);</a:t>
            </a:r>
          </a:p>
        </p:txBody>
      </p:sp>
    </p:spTree>
    <p:extLst>
      <p:ext uri="{BB962C8B-B14F-4D97-AF65-F5344CB8AC3E}">
        <p14:creationId xmlns:p14="http://schemas.microsoft.com/office/powerpoint/2010/main" val="1201084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Fondo De Borde De Estilo De Pizarra De Vector | Fondos Plantilla AI  Descarga Gratuita - Pikbest | Pizarra fondo, Imágenes de pizarra, Diseño de  hojas membretadas">
            <a:extLst>
              <a:ext uri="{FF2B5EF4-FFF2-40B4-BE49-F238E27FC236}">
                <a16:creationId xmlns:a16="http://schemas.microsoft.com/office/drawing/2014/main" id="{99D12CF5-DDF4-38AA-E684-C4D6504FA32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44" t="1101" r="3087" b="6220"/>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E7DCEE7B-A5E0-9904-09B6-397E646FF1F5}"/>
              </a:ext>
            </a:extLst>
          </p:cNvPr>
          <p:cNvSpPr txBox="1"/>
          <p:nvPr/>
        </p:nvSpPr>
        <p:spPr>
          <a:xfrm>
            <a:off x="435006" y="602766"/>
            <a:ext cx="11319029" cy="2769989"/>
          </a:xfrm>
          <a:prstGeom prst="rect">
            <a:avLst/>
          </a:prstGeom>
          <a:noFill/>
        </p:spPr>
        <p:txBody>
          <a:bodyPr wrap="square">
            <a:spAutoFit/>
          </a:bodyPr>
          <a:lstStyle/>
          <a:p>
            <a:pPr algn="ctr"/>
            <a:r>
              <a:rPr lang="es-ES" sz="6600" b="1" dirty="0">
                <a:solidFill>
                  <a:schemeClr val="bg1"/>
                </a:solidFill>
                <a:effectLst>
                  <a:outerShdw blurRad="38100" dist="38100" dir="2700000" algn="tl">
                    <a:srgbClr val="000000">
                      <a:alpha val="43137"/>
                    </a:srgbClr>
                  </a:outerShdw>
                </a:effectLst>
              </a:rPr>
              <a:t>Métodos</a:t>
            </a:r>
          </a:p>
          <a:p>
            <a:pPr algn="ctr"/>
            <a:endParaRPr lang="es-ES" sz="1200" b="1" dirty="0">
              <a:solidFill>
                <a:schemeClr val="bg1"/>
              </a:solidFill>
            </a:endParaRPr>
          </a:p>
          <a:p>
            <a:pPr algn="ctr"/>
            <a:r>
              <a:rPr lang="es-ES" sz="4800" b="1" dirty="0">
                <a:solidFill>
                  <a:schemeClr val="bg1"/>
                </a:solidFill>
              </a:rPr>
              <a:t>IsDBNull(int ordinal): Comprueba si el valor de la columna es nulo.</a:t>
            </a:r>
            <a:endParaRPr lang="es-PE" sz="4400" dirty="0">
              <a:solidFill>
                <a:schemeClr val="bg1"/>
              </a:solidFill>
            </a:endParaRPr>
          </a:p>
        </p:txBody>
      </p:sp>
      <p:sp>
        <p:nvSpPr>
          <p:cNvPr id="4" name="CuadroTexto 3">
            <a:extLst>
              <a:ext uri="{FF2B5EF4-FFF2-40B4-BE49-F238E27FC236}">
                <a16:creationId xmlns:a16="http://schemas.microsoft.com/office/drawing/2014/main" id="{35210A0D-4583-6D0D-A76B-3691038689EF}"/>
              </a:ext>
            </a:extLst>
          </p:cNvPr>
          <p:cNvSpPr txBox="1"/>
          <p:nvPr/>
        </p:nvSpPr>
        <p:spPr>
          <a:xfrm>
            <a:off x="1895382" y="3411244"/>
            <a:ext cx="8398276" cy="2554545"/>
          </a:xfrm>
          <a:prstGeom prst="rect">
            <a:avLst/>
          </a:prstGeom>
          <a:noFill/>
        </p:spPr>
        <p:txBody>
          <a:bodyPr wrap="square">
            <a:spAutoFit/>
          </a:bodyPr>
          <a:lstStyle/>
          <a:p>
            <a:pPr marL="0" lvl="6"/>
            <a:r>
              <a:rPr lang="en-US" sz="4000" b="1" dirty="0">
                <a:solidFill>
                  <a:srgbClr val="FFFF00"/>
                </a:solidFill>
              </a:rPr>
              <a:t>if (!reader.IsDBNull(4))</a:t>
            </a:r>
          </a:p>
          <a:p>
            <a:pPr marL="0" lvl="6"/>
            <a:r>
              <a:rPr lang="en-US" sz="4000" b="1" dirty="0">
                <a:solidFill>
                  <a:srgbClr val="FFFF00"/>
                </a:solidFill>
              </a:rPr>
              <a:t>{</a:t>
            </a:r>
          </a:p>
          <a:p>
            <a:pPr marL="0" lvl="6"/>
            <a:r>
              <a:rPr lang="en-US" sz="4000" b="1" dirty="0">
                <a:solidFill>
                  <a:srgbClr val="FFFF00"/>
                </a:solidFill>
              </a:rPr>
              <a:t>    string address = reader.GetString(4);</a:t>
            </a:r>
          </a:p>
          <a:p>
            <a:pPr marL="0" lvl="6"/>
            <a:r>
              <a:rPr lang="en-US" sz="4000" b="1" dirty="0">
                <a:solidFill>
                  <a:srgbClr val="FFFF00"/>
                </a:solidFill>
              </a:rPr>
              <a:t>}</a:t>
            </a:r>
          </a:p>
        </p:txBody>
      </p:sp>
    </p:spTree>
    <p:extLst>
      <p:ext uri="{BB962C8B-B14F-4D97-AF65-F5344CB8AC3E}">
        <p14:creationId xmlns:p14="http://schemas.microsoft.com/office/powerpoint/2010/main" val="293054285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5481</TotalTime>
  <Words>1308</Words>
  <Application>Microsoft Office PowerPoint</Application>
  <PresentationFormat>Panorámica</PresentationFormat>
  <Paragraphs>163</Paragraphs>
  <Slides>50</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50</vt:i4>
      </vt:variant>
    </vt:vector>
  </HeadingPairs>
  <TitlesOfParts>
    <vt:vector size="57" baseType="lpstr">
      <vt:lpstr>Arial</vt:lpstr>
      <vt:lpstr>Calibri</vt:lpstr>
      <vt:lpstr>Calibri Light</vt:lpstr>
      <vt:lpstr>Söhne Mono</vt:lpstr>
      <vt:lpstr>Times New Roman</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Windows User</dc:creator>
  <cp:lastModifiedBy>christian loza</cp:lastModifiedBy>
  <cp:revision>1352</cp:revision>
  <dcterms:created xsi:type="dcterms:W3CDTF">2019-07-10T17:30:38Z</dcterms:created>
  <dcterms:modified xsi:type="dcterms:W3CDTF">2023-09-02T04:06:05Z</dcterms:modified>
</cp:coreProperties>
</file>