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9" r:id="rId2"/>
    <p:sldId id="340" r:id="rId3"/>
    <p:sldId id="341" r:id="rId4"/>
    <p:sldId id="34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108" d="100"/>
          <a:sy n="108" d="100"/>
        </p:scale>
        <p:origin x="22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71D8A-D8B8-4490-943A-1DEC423583D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BB53BBB-AFEC-4162-9980-222F5973E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D43DCAB-81C2-482E-8A1C-60E1C2681E66}"/>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5" name="Marcador de pie de página 4">
            <a:extLst>
              <a:ext uri="{FF2B5EF4-FFF2-40B4-BE49-F238E27FC236}">
                <a16:creationId xmlns:a16="http://schemas.microsoft.com/office/drawing/2014/main" id="{86CE6601-3A71-4764-8715-EE06516E24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F7B895-526A-4EBB-B667-3E3C1FBCBCEB}"/>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2243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5F95E-E9AB-4966-950D-7B8410A52C0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2164CF2-FCE8-4714-A2EF-10B78A11FC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37F5681-AE36-441C-80FE-073A8B983313}"/>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5" name="Marcador de pie de página 4">
            <a:extLst>
              <a:ext uri="{FF2B5EF4-FFF2-40B4-BE49-F238E27FC236}">
                <a16:creationId xmlns:a16="http://schemas.microsoft.com/office/drawing/2014/main" id="{3020F98B-693B-40C2-A873-36CCEB0B7A2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6BB5A2-608B-473C-A2CF-CA8E6FCDB26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2460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46B1F4-2846-4A0F-BECA-C1FA470141D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BED728-7419-427F-8BA3-B849F0EE509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7A42526-3AC6-42D0-8353-9DDF9C6E6FF2}"/>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5" name="Marcador de pie de página 4">
            <a:extLst>
              <a:ext uri="{FF2B5EF4-FFF2-40B4-BE49-F238E27FC236}">
                <a16:creationId xmlns:a16="http://schemas.microsoft.com/office/drawing/2014/main" id="{BC1AFF4A-4BDA-4D7D-9F39-D3CF644025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D35768D-7A35-46BF-9734-B3C76C9196C7}"/>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12396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F8B349-8543-4EC8-9356-2C120C3C4F6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3F42EBB-6EA5-49BF-8AF1-1B851284270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31954D9-D611-48B3-9039-F027F9BDC2E0}"/>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5" name="Marcador de pie de página 4">
            <a:extLst>
              <a:ext uri="{FF2B5EF4-FFF2-40B4-BE49-F238E27FC236}">
                <a16:creationId xmlns:a16="http://schemas.microsoft.com/office/drawing/2014/main" id="{486E70C3-5B91-4E88-8111-4D5CE739220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FF2C37-D2D9-413A-86D0-44AFE818EC7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5817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0B59D-7BF0-410C-A6F5-A6C3A0CC16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55BCADC-840B-4BCC-BCD4-C26E83153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C83F35A-E3E1-42B7-84E3-6D3662648746}"/>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5" name="Marcador de pie de página 4">
            <a:extLst>
              <a:ext uri="{FF2B5EF4-FFF2-40B4-BE49-F238E27FC236}">
                <a16:creationId xmlns:a16="http://schemas.microsoft.com/office/drawing/2014/main" id="{E9819BED-CCAC-42BC-9ACF-8CFFBEF8573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CBAEB0D-A87D-4E63-9B47-C6A2D436C5A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18473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52DF5-4AE5-4076-84E5-9FF62B9E7BC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3FD8F24-9364-49D6-B4D6-47745152C21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F07E408-0B7C-4EEC-8BD0-5838A5B8D5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5596BF6-BBFC-4CA5-9510-37ED9CD97D12}"/>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6" name="Marcador de pie de página 5">
            <a:extLst>
              <a:ext uri="{FF2B5EF4-FFF2-40B4-BE49-F238E27FC236}">
                <a16:creationId xmlns:a16="http://schemas.microsoft.com/office/drawing/2014/main" id="{354A5A24-E843-4E58-A1A8-7733F8854C0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81AE0D5-CFFC-4444-9831-F72AFB818608}"/>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36930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AC4BF-85E5-4413-90F0-4C6320E5D36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3F91FE6-34FD-4917-B51E-0AB8E4DDE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617208C-D579-45A5-8C81-4EEA28CE3F6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516A1B3-F3D2-4E74-A522-60701BA0F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567C01-7C1F-4D3F-AB31-0DC74EBB79E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92021F3-3860-4467-9A5F-2247D39E9652}"/>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8" name="Marcador de pie de página 7">
            <a:extLst>
              <a:ext uri="{FF2B5EF4-FFF2-40B4-BE49-F238E27FC236}">
                <a16:creationId xmlns:a16="http://schemas.microsoft.com/office/drawing/2014/main" id="{4BF6FECA-416A-4E8E-84F7-0A91599A4E0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618DCB-53F8-4829-BD7F-643442C94FD5}"/>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5193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37A66-AC36-400E-8D1D-B2F29DDC9F2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31FE4DD-B57B-47E4-89D7-F67D4C9876CB}"/>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4" name="Marcador de pie de página 3">
            <a:extLst>
              <a:ext uri="{FF2B5EF4-FFF2-40B4-BE49-F238E27FC236}">
                <a16:creationId xmlns:a16="http://schemas.microsoft.com/office/drawing/2014/main" id="{87ED71E9-6B09-44E1-99F6-2A8C586DB7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34EC71B-E786-402F-8D89-56527F713D80}"/>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01364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6740327-4E37-4CF6-8877-CC95D5774436}"/>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3" name="Marcador de pie de página 2">
            <a:extLst>
              <a:ext uri="{FF2B5EF4-FFF2-40B4-BE49-F238E27FC236}">
                <a16:creationId xmlns:a16="http://schemas.microsoft.com/office/drawing/2014/main" id="{7D7EFDD7-A801-4121-A541-4460B6A41B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5F4316B-1751-449D-92A1-DEEBF14BD2C4}"/>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72411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01C46-1EA9-497D-A5B6-07D2373F5D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3162FA-54A6-4B47-B9C0-1CD1B8211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5A7F7D2-DD02-4ED4-BB8D-DCBD0ADD9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A98BF8-C70A-440C-9ADC-99C55A0BCA0E}"/>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6" name="Marcador de pie de página 5">
            <a:extLst>
              <a:ext uri="{FF2B5EF4-FFF2-40B4-BE49-F238E27FC236}">
                <a16:creationId xmlns:a16="http://schemas.microsoft.com/office/drawing/2014/main" id="{8C4ADCE9-2308-43CD-B22D-BEA8F731EE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8132C5B-D7AC-4633-B096-A1D3B528E85D}"/>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6813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5F4F-4F56-4F43-8CC1-59A1DA3C0D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BB52ECF-6B56-49DC-A408-E7344A5A4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79ABE14-8536-43B7-8908-48287D93D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2F9C28-A8E4-4048-8636-8DAA139F5424}"/>
              </a:ext>
            </a:extLst>
          </p:cNvPr>
          <p:cNvSpPr>
            <a:spLocks noGrp="1"/>
          </p:cNvSpPr>
          <p:nvPr>
            <p:ph type="dt" sz="half" idx="10"/>
          </p:nvPr>
        </p:nvSpPr>
        <p:spPr/>
        <p:txBody>
          <a:bodyPr/>
          <a:lstStyle/>
          <a:p>
            <a:fld id="{93576F64-078F-4EF1-9AEF-622A81BABF76}" type="datetimeFigureOut">
              <a:rPr lang="es-ES" smtClean="0"/>
              <a:t>27/08/2023</a:t>
            </a:fld>
            <a:endParaRPr lang="es-ES"/>
          </a:p>
        </p:txBody>
      </p:sp>
      <p:sp>
        <p:nvSpPr>
          <p:cNvPr id="6" name="Marcador de pie de página 5">
            <a:extLst>
              <a:ext uri="{FF2B5EF4-FFF2-40B4-BE49-F238E27FC236}">
                <a16:creationId xmlns:a16="http://schemas.microsoft.com/office/drawing/2014/main" id="{2DCF6C7B-37CF-4CD4-9BE6-3D5D8982D61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FFB17C8-45B1-4489-A01F-691E07876A3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7448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69F812-2B16-4AB8-8E51-D4C88D250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FB6F59-0D43-4E6A-AC82-E201BEAB3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90C2C17-D549-45EE-8113-1FCB0A2D6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76F64-078F-4EF1-9AEF-622A81BABF76}" type="datetimeFigureOut">
              <a:rPr lang="es-ES" smtClean="0"/>
              <a:t>27/08/2023</a:t>
            </a:fld>
            <a:endParaRPr lang="es-ES"/>
          </a:p>
        </p:txBody>
      </p:sp>
      <p:sp>
        <p:nvSpPr>
          <p:cNvPr id="5" name="Marcador de pie de página 4">
            <a:extLst>
              <a:ext uri="{FF2B5EF4-FFF2-40B4-BE49-F238E27FC236}">
                <a16:creationId xmlns:a16="http://schemas.microsoft.com/office/drawing/2014/main" id="{04987E9F-CA74-4A67-8ABC-D070B2AC0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165FA88-449C-4345-820E-2DC6D64B8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BB123-49D2-4D1B-973A-8AC9091E1880}" type="slidenum">
              <a:rPr lang="es-ES" smtClean="0"/>
              <a:t>‹Nº›</a:t>
            </a:fld>
            <a:endParaRPr lang="es-ES"/>
          </a:p>
        </p:txBody>
      </p:sp>
    </p:spTree>
    <p:extLst>
      <p:ext uri="{BB962C8B-B14F-4D97-AF65-F5344CB8AC3E}">
        <p14:creationId xmlns:p14="http://schemas.microsoft.com/office/powerpoint/2010/main" val="43980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767752" y="714476"/>
            <a:ext cx="11079192" cy="5351721"/>
          </a:xfrm>
          <a:prstGeom prst="rect">
            <a:avLst/>
          </a:prstGeom>
        </p:spPr>
        <p:txBody>
          <a:bodyPr wrap="square">
            <a:spAutoFit/>
          </a:bodyPr>
          <a:lstStyle/>
          <a:p>
            <a:pPr algn="ctr">
              <a:spcAft>
                <a:spcPts val="0"/>
              </a:spcAft>
            </a:pPr>
            <a:r>
              <a:rPr lang="es-PE" sz="2800" b="1" u="sng" dirty="0">
                <a:latin typeface="Times New Roman" panose="02020603050405020304" pitchFamily="18" charset="0"/>
                <a:ea typeface="Times New Roman" panose="02020603050405020304" pitchFamily="18" charset="0"/>
              </a:rPr>
              <a:t>CONSTRAINTS O RESTRICCIONES</a:t>
            </a:r>
            <a:endParaRPr lang="es-PE" sz="1400" dirty="0">
              <a:latin typeface="Times New Roman" panose="02020603050405020304" pitchFamily="18" charset="0"/>
              <a:ea typeface="Times New Roman" panose="02020603050405020304" pitchFamily="18" charset="0"/>
            </a:endParaRPr>
          </a:p>
          <a:p>
            <a:pPr>
              <a:spcAft>
                <a:spcPts val="0"/>
              </a:spcAft>
            </a:pPr>
            <a:r>
              <a:rPr lang="es-PE" sz="1100" dirty="0">
                <a:solidFill>
                  <a:srgbClr val="444444"/>
                </a:solidFill>
                <a:latin typeface="Helvetica" panose="020B0604020202020204" pitchFamily="34" charset="0"/>
                <a:ea typeface="Times New Roman" panose="02020603050405020304" pitchFamily="18" charset="0"/>
              </a:rPr>
              <a:t> </a:t>
            </a:r>
            <a:endParaRPr lang="es-PE" sz="1400" dirty="0">
              <a:latin typeface="Times New Roman" panose="02020603050405020304" pitchFamily="18" charset="0"/>
              <a:ea typeface="Times New Roman" panose="02020603050405020304" pitchFamily="18" charset="0"/>
            </a:endParaRPr>
          </a:p>
          <a:p>
            <a:pPr marL="342900" lvl="0" indent="-342900" algn="just">
              <a:spcAft>
                <a:spcPts val="0"/>
              </a:spcAft>
              <a:buFont typeface="Wingdings" panose="05000000000000000000" pitchFamily="2" charset="2"/>
              <a:buChar char=""/>
            </a:pPr>
            <a:r>
              <a:rPr lang="es-ES" dirty="0">
                <a:latin typeface="Times New Roman" panose="02020603050405020304" pitchFamily="18" charset="0"/>
                <a:ea typeface="Times New Roman" panose="02020603050405020304" pitchFamily="18" charset="0"/>
              </a:rPr>
              <a:t>Los objetos </a:t>
            </a:r>
            <a:r>
              <a:rPr lang="es-ES" b="1" dirty="0">
                <a:latin typeface="Times New Roman" panose="02020603050405020304" pitchFamily="18" charset="0"/>
                <a:ea typeface="Times New Roman" panose="02020603050405020304" pitchFamily="18" charset="0"/>
              </a:rPr>
              <a:t>CONSTRAINT, </a:t>
            </a:r>
            <a:r>
              <a:rPr lang="es-ES" dirty="0">
                <a:latin typeface="Times New Roman" panose="02020603050405020304" pitchFamily="18" charset="0"/>
                <a:ea typeface="Times New Roman" panose="02020603050405020304" pitchFamily="18" charset="0"/>
              </a:rPr>
              <a:t>permite</a:t>
            </a:r>
            <a:r>
              <a:rPr lang="es-ES" b="1" dirty="0">
                <a:latin typeface="Times New Roman" panose="02020603050405020304" pitchFamily="18" charset="0"/>
                <a:ea typeface="Times New Roman" panose="02020603050405020304" pitchFamily="18" charset="0"/>
              </a:rPr>
              <a:t> </a:t>
            </a:r>
            <a:r>
              <a:rPr lang="es-ES" dirty="0">
                <a:latin typeface="Times New Roman" panose="02020603050405020304" pitchFamily="18" charset="0"/>
                <a:ea typeface="Times New Roman" panose="02020603050405020304" pitchFamily="18" charset="0"/>
              </a:rPr>
              <a:t>colocar restricciones para limitar el tipo de dato que puede ingresar en una tabla.</a:t>
            </a:r>
            <a:endParaRPr lang="es-PE" sz="1400" dirty="0">
              <a:latin typeface="Times New Roman" panose="02020603050405020304" pitchFamily="18" charset="0"/>
              <a:ea typeface="Times New Roman" panose="02020603050405020304" pitchFamily="18" charset="0"/>
            </a:endParaRPr>
          </a:p>
          <a:p>
            <a:pPr algn="just">
              <a:spcAft>
                <a:spcPts val="0"/>
              </a:spcAft>
            </a:pPr>
            <a:r>
              <a:rPr lang="es-ES" dirty="0">
                <a:latin typeface="Times New Roman" panose="02020603050405020304" pitchFamily="18" charset="0"/>
                <a:ea typeface="Times New Roman" panose="02020603050405020304" pitchFamily="18" charset="0"/>
              </a:rPr>
              <a:t> </a:t>
            </a:r>
            <a:endParaRPr lang="es-PE" sz="1400" dirty="0">
              <a:latin typeface="Times New Roman" panose="02020603050405020304" pitchFamily="18" charset="0"/>
              <a:ea typeface="Times New Roman" panose="02020603050405020304" pitchFamily="18" charset="0"/>
            </a:endParaRPr>
          </a:p>
          <a:p>
            <a:pPr marL="342900" lvl="0" indent="-342900" algn="just">
              <a:spcAft>
                <a:spcPts val="0"/>
              </a:spcAft>
              <a:buFont typeface="Wingdings" panose="05000000000000000000" pitchFamily="2" charset="2"/>
              <a:buChar char=""/>
            </a:pPr>
            <a:r>
              <a:rPr lang="es-ES" dirty="0">
                <a:latin typeface="Times New Roman" panose="02020603050405020304" pitchFamily="18" charset="0"/>
                <a:ea typeface="Times New Roman" panose="02020603050405020304" pitchFamily="18" charset="0"/>
              </a:rPr>
              <a:t>Dichas restricciones pueden especificarse cuando la tabla se crea por primera vez a través de la instrucción CREATE TABLE, o luego de crear la tabla a través de la instrucción ALTER TABLE.</a:t>
            </a:r>
          </a:p>
          <a:p>
            <a:pPr marL="342900" lvl="0" indent="-342900" algn="just">
              <a:spcAft>
                <a:spcPts val="0"/>
              </a:spcAft>
              <a:buFont typeface="Wingdings" panose="05000000000000000000" pitchFamily="2" charset="2"/>
              <a:buChar char=""/>
            </a:pPr>
            <a:endParaRPr lang="es-PE" sz="1400" dirty="0">
              <a:latin typeface="Times New Roman" panose="02020603050405020304" pitchFamily="18" charset="0"/>
              <a:ea typeface="Times New Roman" panose="02020603050405020304" pitchFamily="18" charset="0"/>
            </a:endParaRPr>
          </a:p>
          <a:p>
            <a:pPr>
              <a:spcAft>
                <a:spcPts val="0"/>
              </a:spcAft>
            </a:pPr>
            <a:r>
              <a:rPr lang="es-PE" sz="1400" dirty="0">
                <a:latin typeface="Times New Roman" panose="02020603050405020304" pitchFamily="18" charset="0"/>
                <a:ea typeface="Times New Roman" panose="02020603050405020304" pitchFamily="18" charset="0"/>
              </a:rPr>
              <a:t> </a:t>
            </a:r>
          </a:p>
          <a:p>
            <a:pPr algn="just">
              <a:spcAft>
                <a:spcPts val="0"/>
              </a:spcAft>
            </a:pPr>
            <a:r>
              <a:rPr lang="es-PE" sz="2400" b="1" u="sng" dirty="0">
                <a:latin typeface="Times New Roman" panose="02020603050405020304" pitchFamily="18" charset="0"/>
                <a:ea typeface="Times New Roman" panose="02020603050405020304" pitchFamily="18" charset="0"/>
              </a:rPr>
              <a:t>TIPOS DE CONSTRAINTS</a:t>
            </a:r>
            <a:endParaRPr lang="es-PE" sz="1400" dirty="0">
              <a:latin typeface="Times New Roman" panose="02020603050405020304" pitchFamily="18" charset="0"/>
              <a:ea typeface="Times New Roman" panose="02020603050405020304" pitchFamily="18" charset="0"/>
            </a:endParaRPr>
          </a:p>
          <a:p>
            <a:pPr algn="just" fontAlgn="base">
              <a:spcAft>
                <a:spcPts val="0"/>
              </a:spcAft>
            </a:pPr>
            <a:r>
              <a:rPr lang="es-ES" sz="1100" dirty="0">
                <a:solidFill>
                  <a:srgbClr val="444444"/>
                </a:solidFill>
                <a:latin typeface="Helvetica" panose="020B0604020202020204" pitchFamily="34" charset="0"/>
                <a:ea typeface="Times New Roman" panose="02020603050405020304" pitchFamily="18" charset="0"/>
              </a:rPr>
              <a:t> </a:t>
            </a:r>
            <a:endParaRPr lang="es-PE" sz="1400" dirty="0">
              <a:latin typeface="Times New Roman" panose="02020603050405020304" pitchFamily="18" charset="0"/>
              <a:ea typeface="Times New Roman" panose="02020603050405020304" pitchFamily="18" charset="0"/>
            </a:endParaRPr>
          </a:p>
          <a:p>
            <a:pPr lvl="2" algn="just" fontAlgn="base"/>
            <a:r>
              <a:rPr lang="es-ES" dirty="0">
                <a:latin typeface="Times New Roman" panose="02020603050405020304" pitchFamily="18" charset="0"/>
                <a:ea typeface="Times New Roman" panose="02020603050405020304" pitchFamily="18" charset="0"/>
              </a:rPr>
              <a:t>Los diferentes tipos de restricción que existen son:</a:t>
            </a:r>
            <a:endParaRPr lang="es-PE" sz="1400" dirty="0">
              <a:latin typeface="Times New Roman" panose="02020603050405020304" pitchFamily="18" charset="0"/>
              <a:ea typeface="Times New Roman" panose="02020603050405020304" pitchFamily="18" charset="0"/>
            </a:endParaRPr>
          </a:p>
          <a:p>
            <a:pPr marL="1257300" lvl="2" indent="-342900" algn="just" fontAlgn="base">
              <a:lnSpc>
                <a:spcPct val="150000"/>
              </a:lnSpc>
              <a:buSzPts val="1000"/>
              <a:buFont typeface="Wingdings" panose="05000000000000000000" pitchFamily="2" charset="2"/>
              <a:buChar char=""/>
              <a:tabLst>
                <a:tab pos="1805940" algn="l"/>
              </a:tabLst>
            </a:pPr>
            <a:r>
              <a:rPr lang="es-ES" dirty="0">
                <a:latin typeface="Times New Roman" panose="02020603050405020304" pitchFamily="18" charset="0"/>
                <a:ea typeface="Times New Roman" panose="02020603050405020304" pitchFamily="18" charset="0"/>
              </a:rPr>
              <a:t>PRIMARY KEY</a:t>
            </a:r>
            <a:endParaRPr lang="es-PE" sz="1400" dirty="0">
              <a:latin typeface="Times New Roman" panose="02020603050405020304" pitchFamily="18" charset="0"/>
              <a:ea typeface="Times New Roman" panose="02020603050405020304" pitchFamily="18" charset="0"/>
            </a:endParaRPr>
          </a:p>
          <a:p>
            <a:pPr marL="1257300" lvl="2" indent="-342900" algn="just" fontAlgn="base">
              <a:lnSpc>
                <a:spcPct val="150000"/>
              </a:lnSpc>
              <a:buSzPts val="1000"/>
              <a:buFont typeface="Wingdings" panose="05000000000000000000" pitchFamily="2" charset="2"/>
              <a:buChar char=""/>
              <a:tabLst>
                <a:tab pos="1805940" algn="l"/>
              </a:tabLst>
            </a:pPr>
            <a:r>
              <a:rPr lang="es-ES" dirty="0">
                <a:latin typeface="Times New Roman" panose="02020603050405020304" pitchFamily="18" charset="0"/>
                <a:ea typeface="Times New Roman" panose="02020603050405020304" pitchFamily="18" charset="0"/>
              </a:rPr>
              <a:t>UNIQUE</a:t>
            </a:r>
            <a:endParaRPr lang="es-PE" sz="1400" dirty="0">
              <a:latin typeface="Times New Roman" panose="02020603050405020304" pitchFamily="18" charset="0"/>
              <a:ea typeface="Times New Roman" panose="02020603050405020304" pitchFamily="18" charset="0"/>
            </a:endParaRPr>
          </a:p>
          <a:p>
            <a:pPr marL="1257300" lvl="2" indent="-342900" algn="just" fontAlgn="base">
              <a:lnSpc>
                <a:spcPct val="150000"/>
              </a:lnSpc>
              <a:buSzPts val="1000"/>
              <a:buFont typeface="Wingdings" panose="05000000000000000000" pitchFamily="2" charset="2"/>
              <a:buChar char=""/>
              <a:tabLst>
                <a:tab pos="1805940" algn="l"/>
              </a:tabLst>
            </a:pPr>
            <a:r>
              <a:rPr lang="es-ES" dirty="0">
                <a:latin typeface="Times New Roman" panose="02020603050405020304" pitchFamily="18" charset="0"/>
                <a:ea typeface="Times New Roman" panose="02020603050405020304" pitchFamily="18" charset="0"/>
              </a:rPr>
              <a:t>FOREIGN KEY</a:t>
            </a:r>
            <a:endParaRPr lang="es-PE" sz="1400" dirty="0">
              <a:latin typeface="Times New Roman" panose="02020603050405020304" pitchFamily="18" charset="0"/>
              <a:ea typeface="Times New Roman" panose="02020603050405020304" pitchFamily="18" charset="0"/>
            </a:endParaRPr>
          </a:p>
          <a:p>
            <a:pPr marL="1257300" lvl="2" indent="-342900" algn="just" fontAlgn="base">
              <a:lnSpc>
                <a:spcPct val="150000"/>
              </a:lnSpc>
              <a:buSzPts val="1000"/>
              <a:buFont typeface="Wingdings" panose="05000000000000000000" pitchFamily="2" charset="2"/>
              <a:buChar char=""/>
              <a:tabLst>
                <a:tab pos="1805940" algn="l"/>
              </a:tabLst>
            </a:pPr>
            <a:r>
              <a:rPr lang="es-ES" dirty="0">
                <a:latin typeface="Times New Roman" panose="02020603050405020304" pitchFamily="18" charset="0"/>
                <a:ea typeface="Times New Roman" panose="02020603050405020304" pitchFamily="18" charset="0"/>
              </a:rPr>
              <a:t>CHECK</a:t>
            </a:r>
            <a:endParaRPr lang="es-PE" sz="1400" dirty="0">
              <a:latin typeface="Times New Roman" panose="02020603050405020304" pitchFamily="18" charset="0"/>
              <a:ea typeface="Times New Roman" panose="02020603050405020304" pitchFamily="18" charset="0"/>
            </a:endParaRPr>
          </a:p>
          <a:p>
            <a:pPr marL="1257300" lvl="2" indent="-342900" algn="just" fontAlgn="base">
              <a:lnSpc>
                <a:spcPct val="150000"/>
              </a:lnSpc>
              <a:buSzPts val="1000"/>
              <a:buFont typeface="Wingdings" panose="05000000000000000000" pitchFamily="2" charset="2"/>
              <a:buChar char=""/>
              <a:tabLst>
                <a:tab pos="1805940" algn="l"/>
              </a:tabLst>
            </a:pPr>
            <a:r>
              <a:rPr lang="es-ES" dirty="0">
                <a:latin typeface="Times New Roman" panose="02020603050405020304" pitchFamily="18" charset="0"/>
                <a:ea typeface="Times New Roman" panose="02020603050405020304" pitchFamily="18" charset="0"/>
              </a:rPr>
              <a:t>DEFAULT</a:t>
            </a:r>
            <a:endParaRPr lang="es-PE"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54711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24" y="3062929"/>
            <a:ext cx="3085980" cy="58173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281" y="1019597"/>
            <a:ext cx="8719352" cy="491537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163902" y="630380"/>
            <a:ext cx="50895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Wingdings" panose="05000000000000000000" pitchFamily="2" charset="2"/>
              <a:buChar char="ü"/>
            </a:pPr>
            <a:r>
              <a:rPr lang="es-ES" altLang="es-PE" dirty="0">
                <a:latin typeface="Times New Roman" panose="02020603050405020304" pitchFamily="18" charset="0"/>
                <a:ea typeface="Times New Roman" panose="02020603050405020304" pitchFamily="18" charset="0"/>
              </a:rPr>
              <a:t>Para mostrar las propiedades de la tabla producto</a:t>
            </a:r>
            <a:endParaRPr lang="es-PE" altLang="es-PE" dirty="0">
              <a:latin typeface="Times New Roman" panose="02020603050405020304" pitchFamily="18" charset="0"/>
              <a:ea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ü"/>
            </a:pPr>
            <a:endParaRPr lang="es-PE" altLang="es-PE" dirty="0">
              <a:latin typeface="Times New Roman" panose="02020603050405020304" pitchFamily="18" charset="0"/>
              <a:ea typeface="Times New Roman" panose="02020603050405020304" pitchFamily="18" charset="0"/>
            </a:endParaRPr>
          </a:p>
        </p:txBody>
      </p:sp>
      <p:sp>
        <p:nvSpPr>
          <p:cNvPr id="3" name="Rectangle 4"/>
          <p:cNvSpPr>
            <a:spLocks noChangeArrowheads="1"/>
          </p:cNvSpPr>
          <p:nvPr/>
        </p:nvSpPr>
        <p:spPr bwMode="auto">
          <a:xfrm>
            <a:off x="1337095" y="1276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8006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20769" y="607881"/>
            <a:ext cx="1198209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s-ES" altLang="es-PE" b="1" dirty="0">
                <a:latin typeface="Times New Roman" panose="02020603050405020304" pitchFamily="18" charset="0"/>
                <a:ea typeface="Times New Roman" panose="02020603050405020304" pitchFamily="18" charset="0"/>
              </a:rPr>
              <a:t>Ejemplo 3</a:t>
            </a:r>
          </a:p>
          <a:p>
            <a:endParaRPr lang="es-PE" altLang="es-PE" b="1" dirty="0">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ü"/>
            </a:pPr>
            <a:r>
              <a:rPr lang="es-ES" altLang="es-PE" dirty="0">
                <a:latin typeface="Times New Roman" panose="02020603050405020304" pitchFamily="18" charset="0"/>
                <a:ea typeface="Times New Roman" panose="02020603050405020304" pitchFamily="18" charset="0"/>
              </a:rPr>
              <a:t>Crear una tabla boleta, se le agrega una llave primaria al campo: num_boleta</a:t>
            </a:r>
          </a:p>
          <a:p>
            <a:pPr marL="742950" lvl="1" indent="-285750">
              <a:buFont typeface="Wingdings" panose="05000000000000000000" pitchFamily="2" charset="2"/>
              <a:buChar char="ü"/>
            </a:pPr>
            <a:endParaRPr lang="es-PE" altLang="es-PE" dirty="0">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ü"/>
            </a:pPr>
            <a:r>
              <a:rPr lang="es-ES" altLang="es-PE" dirty="0">
                <a:latin typeface="Times New Roman" panose="02020603050405020304" pitchFamily="18" charset="0"/>
                <a:ea typeface="Times New Roman" panose="02020603050405020304" pitchFamily="18" charset="0"/>
              </a:rPr>
              <a:t>La tabla boleta deberá estar relacionada con la tabla cliente. Para ello se le agrega una llave foránea al campo: cod_cli de la tabla: boleta</a:t>
            </a:r>
          </a:p>
          <a:p>
            <a:pPr marR="0" lvl="0" indent="0">
              <a:lnSpc>
                <a:spcPct val="100000"/>
              </a:lnSpc>
              <a:buClrTx/>
              <a:buSzTx/>
              <a:buFontTx/>
              <a:buChar char="•"/>
              <a:tabLst/>
            </a:pPr>
            <a:endParaRPr lang="es-ES" altLang="es-PE" b="1" dirty="0">
              <a:latin typeface="Times New Roman" panose="02020603050405020304" pitchFamily="18" charset="0"/>
              <a:ea typeface="Times New Roman" panose="02020603050405020304" pitchFamily="18" charset="0"/>
            </a:endParaRPr>
          </a:p>
          <a:p>
            <a:r>
              <a:rPr lang="es-ES" altLang="es-PE" b="1" dirty="0">
                <a:latin typeface="Times New Roman" panose="02020603050405020304" pitchFamily="18" charset="0"/>
                <a:ea typeface="Times New Roman" panose="02020603050405020304" pitchFamily="18" charset="0"/>
              </a:rPr>
              <a:t>Solución 3</a:t>
            </a:r>
            <a:endParaRPr kumimoji="0" lang="es-PE" altLang="es-PE" sz="1800" b="0" i="0" u="none" strike="noStrike" cap="none" normalizeH="0" baseline="0" dirty="0">
              <a:ln>
                <a:noFill/>
              </a:ln>
              <a:solidFill>
                <a:schemeClr val="tx1"/>
              </a:solidFill>
              <a:effectLst/>
              <a:latin typeface="Arial" panose="020B0604020202020204" pitchFamily="34" charset="0"/>
            </a:endParaRPr>
          </a:p>
        </p:txBody>
      </p:sp>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05" y="3096792"/>
            <a:ext cx="11742315" cy="28813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463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84" y="3019887"/>
            <a:ext cx="3248025" cy="628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1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327" y="673065"/>
            <a:ext cx="8435751" cy="532229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609168"/>
            <a:ext cx="33211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Wingdings" panose="05000000000000000000" pitchFamily="2" charset="2"/>
              <a:buChar char="ü"/>
            </a:pPr>
            <a:r>
              <a:rPr lang="es-ES" altLang="es-PE" dirty="0">
                <a:latin typeface="Times New Roman" panose="02020603050405020304" pitchFamily="18" charset="0"/>
                <a:ea typeface="Times New Roman" panose="02020603050405020304" pitchFamily="18" charset="0"/>
              </a:rPr>
              <a:t>Propiedades de la tabla: boleta</a:t>
            </a:r>
            <a:endParaRPr lang="es-PE" altLang="es-PE" dirty="0">
              <a:latin typeface="Times New Roman" panose="02020603050405020304" pitchFamily="18" charset="0"/>
              <a:ea typeface="Times New Roman" panose="02020603050405020304" pitchFamily="18" charset="0"/>
            </a:endParaRPr>
          </a:p>
        </p:txBody>
      </p:sp>
      <p:sp>
        <p:nvSpPr>
          <p:cNvPr id="3" name="Rectangle 4"/>
          <p:cNvSpPr>
            <a:spLocks noChangeArrowheads="1"/>
          </p:cNvSpPr>
          <p:nvPr/>
        </p:nvSpPr>
        <p:spPr bwMode="auto">
          <a:xfrm>
            <a:off x="1923691" y="10610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33273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5372" y="518399"/>
            <a:ext cx="1191662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PE" b="1" dirty="0">
                <a:latin typeface="Times New Roman" panose="02020603050405020304" pitchFamily="18" charset="0"/>
                <a:ea typeface="Times New Roman" panose="02020603050405020304" pitchFamily="18" charset="0"/>
              </a:rPr>
              <a:t>Ejemplo 4</a:t>
            </a:r>
          </a:p>
          <a:p>
            <a:pPr marL="0" marR="0" lvl="0" indent="0" algn="l" defTabSz="914400" rtl="0" eaLnBrk="0" fontAlgn="base" latinLnBrk="0" hangingPunct="0">
              <a:lnSpc>
                <a:spcPct val="100000"/>
              </a:lnSpc>
              <a:spcBef>
                <a:spcPct val="0"/>
              </a:spcBef>
              <a:spcAft>
                <a:spcPct val="0"/>
              </a:spcAft>
              <a:buClrTx/>
              <a:buSzTx/>
              <a:buFontTx/>
              <a:buNone/>
              <a:tabLst/>
            </a:pPr>
            <a:endParaRPr lang="es-PE" altLang="es-PE" b="1" dirty="0">
              <a:latin typeface="Times New Roman" panose="02020603050405020304" pitchFamily="18" charset="0"/>
              <a:ea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Crear una tabla: detalle_boleta, al campo: num_boleta se le agrega una llave foránea y relacionada con la tabla: boleta.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s-PE" altLang="es-PE" dirty="0">
              <a:latin typeface="Times New Roman" panose="02020603050405020304" pitchFamily="18" charset="0"/>
              <a:ea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La cantidad debe ser mayor a cero.</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s-PE" altLang="es-PE" dirty="0">
              <a:latin typeface="Times New Roman" panose="02020603050405020304" pitchFamily="18" charset="0"/>
              <a:ea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El total debe ser mayor a cero.</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s-PE" altLang="es-PE" dirty="0">
              <a:latin typeface="Times New Roman" panose="02020603050405020304" pitchFamily="18" charset="0"/>
              <a:ea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La tabla detalle_boleta, debe estar relacionada con la tabla: productos, para ello se le agrega una llave foránea.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s-PE" altLang="es-PE" dirty="0">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PE" altLang="es-PE" b="1" dirty="0">
                <a:latin typeface="Times New Roman" panose="02020603050405020304" pitchFamily="18" charset="0"/>
                <a:ea typeface="Times New Roman" panose="02020603050405020304" pitchFamily="18" charset="0"/>
              </a:rPr>
              <a:t>Solución 4</a:t>
            </a:r>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172" y="3373049"/>
            <a:ext cx="10433051" cy="261368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47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51" y="3067592"/>
            <a:ext cx="3268120" cy="49604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4335" y="1012818"/>
            <a:ext cx="8267956" cy="500841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103517" y="617608"/>
            <a:ext cx="54040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Se muestra las propiedades de la tabla: detalle_boleta</a:t>
            </a:r>
            <a:endParaRPr kumimoji="0" lang="es-PE" altLang="es-PE" sz="1800" b="0" i="0" u="none" strike="noStrike" cap="none" normalizeH="0" baseline="0" dirty="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310551" y="11319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56730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237" y="2051158"/>
            <a:ext cx="4750639" cy="394629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Text Box 1"/>
          <p:cNvSpPr txBox="1">
            <a:spLocks noChangeArrowheads="1"/>
          </p:cNvSpPr>
          <p:nvPr/>
        </p:nvSpPr>
        <p:spPr bwMode="auto">
          <a:xfrm>
            <a:off x="3821500" y="5610193"/>
            <a:ext cx="2220822" cy="2762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r>
              <a:rPr kumimoji="0" lang="es-PE" altLang="es-PE"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Clic en la opción: Actualizar</a:t>
            </a:r>
            <a:endParaRPr kumimoji="0" lang="es-PE" altLang="es-PE" b="0" i="0" u="none" strike="noStrike" cap="none" normalizeH="0" baseline="0" dirty="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612476" y="627933"/>
            <a:ext cx="11145328"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PE" sz="2800" b="1" dirty="0">
                <a:latin typeface="Times New Roman" panose="02020603050405020304" pitchFamily="18" charset="0"/>
                <a:ea typeface="Times New Roman" panose="02020603050405020304" pitchFamily="18" charset="0"/>
              </a:rPr>
              <a:t>MOSTRAR LA RELACIÓN DE TABLAS</a:t>
            </a:r>
          </a:p>
          <a:p>
            <a:pPr marL="285750" indent="-285750">
              <a:buFont typeface="Wingdings" panose="05000000000000000000" pitchFamily="2" charset="2"/>
              <a:buChar char="ü"/>
            </a:pPr>
            <a:r>
              <a:rPr lang="es-ES" altLang="es-PE" dirty="0">
                <a:latin typeface="Times New Roman" panose="02020603050405020304" pitchFamily="18" charset="0"/>
                <a:ea typeface="Times New Roman" panose="02020603050405020304" pitchFamily="18" charset="0"/>
              </a:rPr>
              <a:t>En el panel: Explorador de Objetos</a:t>
            </a:r>
          </a:p>
          <a:p>
            <a:pPr marL="285750" indent="-285750">
              <a:buFont typeface="Wingdings" panose="05000000000000000000" pitchFamily="2" charset="2"/>
              <a:buChar char="ü"/>
            </a:pPr>
            <a:endParaRPr lang="es-PE" altLang="es-PE"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ü"/>
            </a:pPr>
            <a:r>
              <a:rPr lang="es-ES" altLang="es-PE" dirty="0">
                <a:latin typeface="Times New Roman" panose="02020603050405020304" pitchFamily="18" charset="0"/>
                <a:ea typeface="Times New Roman" panose="02020603050405020304" pitchFamily="18" charset="0"/>
              </a:rPr>
              <a:t>Clic derecho en la carpeta: Base de Datos</a:t>
            </a:r>
            <a:endParaRPr lang="es-PE" altLang="es-PE" dirty="0">
              <a:latin typeface="Times New Roman" panose="02020603050405020304" pitchFamily="18" charset="0"/>
              <a:ea typeface="Times New Roman" panose="02020603050405020304" pitchFamily="18" charset="0"/>
            </a:endParaRPr>
          </a:p>
        </p:txBody>
      </p:sp>
      <p:sp>
        <p:nvSpPr>
          <p:cNvPr id="4" name="Rectangle 5"/>
          <p:cNvSpPr>
            <a:spLocks noChangeArrowheads="1"/>
          </p:cNvSpPr>
          <p:nvPr/>
        </p:nvSpPr>
        <p:spPr bwMode="auto">
          <a:xfrm>
            <a:off x="1854679" y="17252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6496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316" y="710453"/>
            <a:ext cx="2731287" cy="223693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164" y="3390785"/>
            <a:ext cx="6855543" cy="264770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Text Box 1"/>
          <p:cNvSpPr txBox="1">
            <a:spLocks noChangeArrowheads="1"/>
          </p:cNvSpPr>
          <p:nvPr/>
        </p:nvSpPr>
        <p:spPr bwMode="auto">
          <a:xfrm>
            <a:off x="6019204" y="4221615"/>
            <a:ext cx="4160628" cy="36563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tabLst/>
            </a:pPr>
            <a:r>
              <a:rPr lang="es-PE" altLang="es-PE" dirty="0">
                <a:latin typeface="Times New Roman" panose="02020603050405020304" pitchFamily="18" charset="0"/>
                <a:ea typeface="Times New Roman" panose="02020603050405020304" pitchFamily="18" charset="0"/>
              </a:rPr>
              <a:t>Clic en: Nuevo Diagrama de base de datos</a:t>
            </a:r>
          </a:p>
        </p:txBody>
      </p:sp>
      <p:sp>
        <p:nvSpPr>
          <p:cNvPr id="3" name="Rectangle 4"/>
          <p:cNvSpPr>
            <a:spLocks noChangeArrowheads="1"/>
          </p:cNvSpPr>
          <p:nvPr/>
        </p:nvSpPr>
        <p:spPr bwMode="auto">
          <a:xfrm>
            <a:off x="143772" y="586172"/>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Expandir la base de datos: Sistema10</a:t>
            </a:r>
            <a:endParaRPr kumimoji="0" lang="es-PE" altLang="es-PE" sz="1800" b="0" i="0" u="none" strike="noStrike" cap="none" normalizeH="0" baseline="0" dirty="0">
              <a:ln>
                <a:noFill/>
              </a:ln>
              <a:solidFill>
                <a:schemeClr val="tx1"/>
              </a:solidFill>
              <a:effectLst/>
              <a:latin typeface="Arial" panose="020B0604020202020204" pitchFamily="34" charset="0"/>
            </a:endParaRPr>
          </a:p>
        </p:txBody>
      </p:sp>
      <p:sp>
        <p:nvSpPr>
          <p:cNvPr id="4" name="Rectangle 5"/>
          <p:cNvSpPr>
            <a:spLocks noChangeArrowheads="1"/>
          </p:cNvSpPr>
          <p:nvPr/>
        </p:nvSpPr>
        <p:spPr bwMode="auto">
          <a:xfrm>
            <a:off x="143772" y="2984421"/>
            <a:ext cx="5702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Clic derecho, en la carpeta: Diagrama de Base de datos</a:t>
            </a:r>
            <a:endParaRPr lang="es-PE" altLang="es-PE" dirty="0">
              <a:latin typeface="Times New Roman" panose="02020603050405020304" pitchFamily="18" charset="0"/>
              <a:ea typeface="Times New Roman" panose="02020603050405020304" pitchFamily="18" charset="0"/>
            </a:endParaRPr>
          </a:p>
        </p:txBody>
      </p:sp>
      <p:sp>
        <p:nvSpPr>
          <p:cNvPr id="5" name="Rectangle 7"/>
          <p:cNvSpPr>
            <a:spLocks noChangeArrowheads="1"/>
          </p:cNvSpPr>
          <p:nvPr/>
        </p:nvSpPr>
        <p:spPr bwMode="auto">
          <a:xfrm>
            <a:off x="1972573" y="20415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902342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2" name="Image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60" y="1058359"/>
            <a:ext cx="6241151" cy="126584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Text Box 3"/>
          <p:cNvSpPr txBox="1">
            <a:spLocks noChangeArrowheads="1"/>
          </p:cNvSpPr>
          <p:nvPr/>
        </p:nvSpPr>
        <p:spPr bwMode="auto">
          <a:xfrm>
            <a:off x="3962401" y="1850521"/>
            <a:ext cx="1181819" cy="3840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tabLst/>
            </a:pPr>
            <a:r>
              <a:rPr lang="es-PE" altLang="es-PE" dirty="0">
                <a:latin typeface="Times New Roman" panose="02020603050405020304" pitchFamily="18" charset="0"/>
                <a:ea typeface="Times New Roman" panose="02020603050405020304" pitchFamily="18" charset="0"/>
              </a:rPr>
              <a:t>Clic en: Si</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7163" y="2493480"/>
            <a:ext cx="4511675" cy="352583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Text Box 1"/>
          <p:cNvSpPr txBox="1">
            <a:spLocks noChangeArrowheads="1"/>
          </p:cNvSpPr>
          <p:nvPr/>
        </p:nvSpPr>
        <p:spPr bwMode="auto">
          <a:xfrm>
            <a:off x="8307241" y="3194438"/>
            <a:ext cx="2242868" cy="38773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tabLst/>
            </a:pPr>
            <a:r>
              <a:rPr lang="es-PE" altLang="es-PE" dirty="0">
                <a:latin typeface="Times New Roman" panose="02020603050405020304" pitchFamily="18" charset="0"/>
                <a:ea typeface="Times New Roman" panose="02020603050405020304" pitchFamily="18" charset="0"/>
              </a:rPr>
              <a:t>Seleccionar las tablas</a:t>
            </a:r>
          </a:p>
        </p:txBody>
      </p:sp>
      <p:sp>
        <p:nvSpPr>
          <p:cNvPr id="4" name="Rectangle 5"/>
          <p:cNvSpPr>
            <a:spLocks noChangeArrowheads="1"/>
          </p:cNvSpPr>
          <p:nvPr/>
        </p:nvSpPr>
        <p:spPr bwMode="auto">
          <a:xfrm>
            <a:off x="117895" y="689027"/>
            <a:ext cx="43333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Se muestra el siguiente cuadro de dialogo</a:t>
            </a:r>
            <a:endParaRPr lang="es-PE" altLang="es-PE" dirty="0">
              <a:latin typeface="Times New Roman" panose="02020603050405020304" pitchFamily="18" charset="0"/>
              <a:ea typeface="Times New Roman" panose="02020603050405020304" pitchFamily="18" charset="0"/>
            </a:endParaRPr>
          </a:p>
        </p:txBody>
      </p:sp>
      <p:sp>
        <p:nvSpPr>
          <p:cNvPr id="5" name="Rectangle 7"/>
          <p:cNvSpPr>
            <a:spLocks noChangeArrowheads="1"/>
          </p:cNvSpPr>
          <p:nvPr/>
        </p:nvSpPr>
        <p:spPr bwMode="auto">
          <a:xfrm>
            <a:off x="7588376" y="2078326"/>
            <a:ext cx="35138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Se muestra la siguiente pantalla:</a:t>
            </a:r>
            <a:endParaRPr kumimoji="0" lang="es-PE" altLang="es-PE" sz="1800" b="0" i="0" u="none" strike="noStrike" cap="none" normalizeH="0" baseline="0" dirty="0">
              <a:ln>
                <a:noFill/>
              </a:ln>
              <a:solidFill>
                <a:schemeClr val="tx1"/>
              </a:solidFill>
              <a:effectLst/>
              <a:latin typeface="Arial" panose="020B0604020202020204" pitchFamily="34" charset="0"/>
            </a:endParaRPr>
          </a:p>
        </p:txBody>
      </p:sp>
      <p:sp>
        <p:nvSpPr>
          <p:cNvPr id="6" name="Rectangle 9"/>
          <p:cNvSpPr>
            <a:spLocks noChangeArrowheads="1"/>
          </p:cNvSpPr>
          <p:nvPr/>
        </p:nvSpPr>
        <p:spPr bwMode="auto">
          <a:xfrm>
            <a:off x="1705155" y="1869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Text Box 11"/>
          <p:cNvSpPr txBox="1">
            <a:spLocks noChangeArrowheads="1"/>
          </p:cNvSpPr>
          <p:nvPr/>
        </p:nvSpPr>
        <p:spPr bwMode="auto">
          <a:xfrm>
            <a:off x="9049111" y="5175186"/>
            <a:ext cx="2562045" cy="3932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s-PE" altLang="es-PE" dirty="0">
                <a:latin typeface="Times New Roman" panose="02020603050405020304" pitchFamily="18" charset="0"/>
                <a:ea typeface="Times New Roman" panose="02020603050405020304" pitchFamily="18" charset="0"/>
              </a:rPr>
              <a:t>Clic en: Agregar y Cerrar</a:t>
            </a:r>
          </a:p>
        </p:txBody>
      </p:sp>
    </p:spTree>
    <p:extLst>
      <p:ext uri="{BB962C8B-B14F-4D97-AF65-F5344CB8AC3E}">
        <p14:creationId xmlns:p14="http://schemas.microsoft.com/office/powerpoint/2010/main" val="594998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213" y="1681520"/>
            <a:ext cx="10220432" cy="502999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38023" y="642516"/>
            <a:ext cx="4897495"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Se muestra el diagrama de la base de datos</a:t>
            </a:r>
            <a:endParaRPr lang="es-PE" altLang="es-PE" dirty="0">
              <a:latin typeface="Times New Roman" panose="02020603050405020304" pitchFamily="18" charset="0"/>
              <a:ea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Grabar el diagrama con el nombre: Diagrama01</a:t>
            </a:r>
            <a:endParaRPr lang="es-PE" altLang="es-PE" dirty="0">
              <a:latin typeface="Times New Roman" panose="02020603050405020304" pitchFamily="18" charset="0"/>
              <a:ea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Grabar el script con el nombre: Boleta01</a:t>
            </a:r>
          </a:p>
        </p:txBody>
      </p:sp>
    </p:spTree>
    <p:extLst>
      <p:ext uri="{BB962C8B-B14F-4D97-AF65-F5344CB8AC3E}">
        <p14:creationId xmlns:p14="http://schemas.microsoft.com/office/powerpoint/2010/main" val="205934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369930" y="128756"/>
            <a:ext cx="11197674" cy="6258445"/>
          </a:xfrm>
          <a:prstGeom prst="rect">
            <a:avLst/>
          </a:prstGeom>
        </p:spPr>
        <p:txBody>
          <a:bodyPr wrap="square">
            <a:spAutoFit/>
          </a:bodyPr>
          <a:lstStyle/>
          <a:p>
            <a:pPr>
              <a:spcAft>
                <a:spcPts val="0"/>
              </a:spcAft>
            </a:pPr>
            <a:r>
              <a:rPr lang="en-US" sz="2800" b="1" u="sng" dirty="0">
                <a:latin typeface="Times New Roman" panose="02020603050405020304" pitchFamily="18" charset="0"/>
                <a:ea typeface="Times New Roman" panose="02020603050405020304" pitchFamily="18" charset="0"/>
              </a:rPr>
              <a:t>PRIMARY KEY</a:t>
            </a:r>
            <a:endParaRPr lang="es-PE" sz="2000" dirty="0">
              <a:latin typeface="Times New Roman" panose="02020603050405020304" pitchFamily="18" charset="0"/>
              <a:ea typeface="Times New Roman" panose="02020603050405020304" pitchFamily="18" charset="0"/>
            </a:endParaRPr>
          </a:p>
          <a:p>
            <a:pPr>
              <a:spcAft>
                <a:spcPts val="0"/>
              </a:spcAft>
            </a:pPr>
            <a:r>
              <a:rPr lang="es-ES" sz="2000" dirty="0">
                <a:latin typeface="Times New Roman" panose="02020603050405020304" pitchFamily="18" charset="0"/>
                <a:ea typeface="Times New Roman" panose="02020603050405020304" pitchFamily="18" charset="0"/>
              </a:rPr>
              <a:t> </a:t>
            </a:r>
            <a:endParaRPr lang="es-PE" sz="2000" dirty="0">
              <a:latin typeface="Times New Roman" panose="02020603050405020304" pitchFamily="18" charset="0"/>
              <a:ea typeface="Times New Roman" panose="02020603050405020304" pitchFamily="18" charset="0"/>
            </a:endParaRPr>
          </a:p>
          <a:p>
            <a:pPr marL="342900" lvl="0" indent="-342900" algn="just">
              <a:spcAft>
                <a:spcPts val="0"/>
              </a:spcAft>
              <a:buFont typeface="Wingdings" panose="05000000000000000000" pitchFamily="2" charset="2"/>
              <a:buChar char=""/>
            </a:pPr>
            <a:r>
              <a:rPr lang="es-ES" sz="2800" dirty="0">
                <a:latin typeface="Times New Roman" panose="02020603050405020304" pitchFamily="18" charset="0"/>
                <a:ea typeface="Times New Roman" panose="02020603050405020304" pitchFamily="18" charset="0"/>
              </a:rPr>
              <a:t>Es la más común de todas debido a que cada una de nuestras tablas debe ser completamente relacional y para lograr esto siempre debe existir una llave primaria dentro de cada tabla que identifique cada fila como única. </a:t>
            </a:r>
            <a:endParaRPr lang="es-PE" sz="2000" dirty="0">
              <a:latin typeface="Times New Roman" panose="02020603050405020304" pitchFamily="18" charset="0"/>
              <a:ea typeface="Times New Roman" panose="02020603050405020304" pitchFamily="18" charset="0"/>
            </a:endParaRPr>
          </a:p>
          <a:p>
            <a:pPr marL="457200" algn="just">
              <a:spcAft>
                <a:spcPts val="0"/>
              </a:spcAft>
            </a:pPr>
            <a:r>
              <a:rPr lang="es-ES" sz="2800" dirty="0">
                <a:latin typeface="Times New Roman" panose="02020603050405020304" pitchFamily="18" charset="0"/>
                <a:ea typeface="Times New Roman" panose="02020603050405020304" pitchFamily="18" charset="0"/>
              </a:rPr>
              <a:t> </a:t>
            </a:r>
            <a:endParaRPr lang="es-PE" sz="2000" dirty="0">
              <a:latin typeface="Times New Roman" panose="02020603050405020304" pitchFamily="18" charset="0"/>
              <a:ea typeface="Times New Roman" panose="02020603050405020304" pitchFamily="18" charset="0"/>
            </a:endParaRPr>
          </a:p>
          <a:p>
            <a:pPr marL="342900" lvl="0" indent="-342900" algn="just" fontAlgn="base">
              <a:spcAft>
                <a:spcPts val="0"/>
              </a:spcAft>
              <a:buFont typeface="Wingdings" panose="05000000000000000000" pitchFamily="2" charset="2"/>
              <a:buChar char=""/>
            </a:pPr>
            <a:r>
              <a:rPr lang="es-ES" sz="2800" dirty="0">
                <a:latin typeface="Times New Roman" panose="02020603050405020304" pitchFamily="18" charset="0"/>
                <a:ea typeface="Times New Roman" panose="02020603050405020304" pitchFamily="18" charset="0"/>
              </a:rPr>
              <a:t>Existen ciertos requerimientos para la creación de una llave primaria:</a:t>
            </a:r>
            <a:endParaRPr lang="es-PE" sz="2000" dirty="0">
              <a:latin typeface="Times New Roman" panose="02020603050405020304" pitchFamily="18" charset="0"/>
              <a:ea typeface="Times New Roman" panose="02020603050405020304" pitchFamily="18" charset="0"/>
            </a:endParaRPr>
          </a:p>
          <a:p>
            <a:pPr marL="457200" algn="just" fontAlgn="base">
              <a:spcAft>
                <a:spcPts val="0"/>
              </a:spcAft>
            </a:pPr>
            <a:r>
              <a:rPr lang="es-ES" sz="2800" dirty="0">
                <a:latin typeface="Times New Roman" panose="02020603050405020304" pitchFamily="18" charset="0"/>
                <a:ea typeface="Times New Roman" panose="02020603050405020304" pitchFamily="18" charset="0"/>
              </a:rPr>
              <a:t> </a:t>
            </a:r>
            <a:endParaRPr lang="es-PE" sz="2000" dirty="0">
              <a:latin typeface="Times New Roman" panose="02020603050405020304" pitchFamily="18" charset="0"/>
              <a:ea typeface="Times New Roman" panose="02020603050405020304" pitchFamily="18" charset="0"/>
            </a:endParaRPr>
          </a:p>
          <a:p>
            <a:pPr marL="800100" lvl="1" indent="-342900">
              <a:lnSpc>
                <a:spcPct val="200000"/>
              </a:lnSpc>
              <a:buFont typeface="Symbol" panose="05050102010706020507" pitchFamily="18" charset="2"/>
              <a:buBlip>
                <a:blip r:embed="rId2"/>
              </a:buBlip>
            </a:pPr>
            <a:r>
              <a:rPr lang="es-ES" sz="2400" dirty="0">
                <a:latin typeface="Times New Roman" panose="02020603050405020304" pitchFamily="18" charset="0"/>
                <a:ea typeface="Times New Roman" panose="02020603050405020304" pitchFamily="18" charset="0"/>
              </a:rPr>
              <a:t>La o las columnas utilizadas en una restricción PRIMARY KEY, no pueden aceptar NULL.</a:t>
            </a:r>
            <a:endParaRPr lang="es-PE" sz="2000" dirty="0">
              <a:latin typeface="Times New Roman" panose="02020603050405020304" pitchFamily="18" charset="0"/>
              <a:ea typeface="Times New Roman" panose="02020603050405020304" pitchFamily="18" charset="0"/>
            </a:endParaRPr>
          </a:p>
          <a:p>
            <a:pPr marL="800100" lvl="1" indent="-342900">
              <a:lnSpc>
                <a:spcPct val="200000"/>
              </a:lnSpc>
              <a:buFont typeface="Symbol" panose="05050102010706020507" pitchFamily="18" charset="2"/>
              <a:buBlip>
                <a:blip r:embed="rId2"/>
              </a:buBlip>
            </a:pPr>
            <a:r>
              <a:rPr lang="es-ES" sz="2400" dirty="0">
                <a:latin typeface="Times New Roman" panose="02020603050405020304" pitchFamily="18" charset="0"/>
                <a:ea typeface="Times New Roman" panose="02020603050405020304" pitchFamily="18" charset="0"/>
              </a:rPr>
              <a:t>No se pueden repetir valores en la o las columnas, deben ser únicos.</a:t>
            </a:r>
            <a:endParaRPr lang="es-PE" sz="2000" dirty="0">
              <a:latin typeface="Times New Roman" panose="02020603050405020304" pitchFamily="18" charset="0"/>
              <a:ea typeface="Times New Roman" panose="02020603050405020304" pitchFamily="18" charset="0"/>
            </a:endParaRPr>
          </a:p>
          <a:p>
            <a:pPr marL="800100" lvl="1" indent="-342900">
              <a:lnSpc>
                <a:spcPct val="200000"/>
              </a:lnSpc>
              <a:buFont typeface="Symbol" panose="05050102010706020507" pitchFamily="18" charset="2"/>
              <a:buBlip>
                <a:blip r:embed="rId2"/>
              </a:buBlip>
            </a:pPr>
            <a:r>
              <a:rPr lang="es-ES" sz="2400" dirty="0">
                <a:latin typeface="Times New Roman" panose="02020603050405020304" pitchFamily="18" charset="0"/>
                <a:ea typeface="Times New Roman" panose="02020603050405020304" pitchFamily="18" charset="0"/>
              </a:rPr>
              <a:t>Solamente puede existir una restricción de tipo PRIMARY KEY por cada tabla.</a:t>
            </a:r>
            <a:endParaRPr lang="es-PE"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148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297180" y="112836"/>
            <a:ext cx="11668664" cy="6555641"/>
          </a:xfrm>
          <a:prstGeom prst="rect">
            <a:avLst/>
          </a:prstGeom>
        </p:spPr>
        <p:txBody>
          <a:bodyPr wrap="square">
            <a:spAutoFit/>
          </a:bodyPr>
          <a:lstStyle/>
          <a:p>
            <a:pPr>
              <a:spcAft>
                <a:spcPts val="0"/>
              </a:spcAft>
            </a:pPr>
            <a:r>
              <a:rPr lang="en-US" sz="2000" b="1" u="sng" dirty="0">
                <a:latin typeface="Times New Roman" panose="02020603050405020304" pitchFamily="18" charset="0"/>
                <a:ea typeface="Times New Roman" panose="02020603050405020304" pitchFamily="18" charset="0"/>
              </a:rPr>
              <a:t>FOREIGN KEY</a:t>
            </a:r>
            <a:endParaRPr lang="es-PE" sz="1600" dirty="0">
              <a:latin typeface="Times New Roman" panose="02020603050405020304" pitchFamily="18" charset="0"/>
              <a:ea typeface="Times New Roman" panose="02020603050405020304" pitchFamily="18" charset="0"/>
            </a:endParaRPr>
          </a:p>
          <a:p>
            <a:pPr algn="just">
              <a:spcAft>
                <a:spcPts val="0"/>
              </a:spcAft>
            </a:pPr>
            <a:r>
              <a:rPr lang="es-ES" sz="2000" dirty="0">
                <a:latin typeface="Times New Roman" panose="02020603050405020304" pitchFamily="18" charset="0"/>
                <a:ea typeface="Times New Roman" panose="02020603050405020304" pitchFamily="18" charset="0"/>
              </a:rPr>
              <a:t> </a:t>
            </a:r>
            <a:endParaRPr lang="es-PE" sz="1600" dirty="0">
              <a:latin typeface="Times New Roman" panose="02020603050405020304" pitchFamily="18" charset="0"/>
              <a:ea typeface="Times New Roman" panose="02020603050405020304" pitchFamily="18" charset="0"/>
            </a:endParaRPr>
          </a:p>
          <a:p>
            <a:pPr marL="342900" lvl="0" indent="-342900" algn="just">
              <a:spcAft>
                <a:spcPts val="0"/>
              </a:spcAft>
              <a:buFont typeface="Wingdings" panose="05000000000000000000" pitchFamily="2" charset="2"/>
              <a:buChar char=""/>
            </a:pPr>
            <a:r>
              <a:rPr lang="es-ES" sz="2000" dirty="0">
                <a:latin typeface="Times New Roman" panose="02020603050405020304" pitchFamily="18" charset="0"/>
                <a:ea typeface="Times New Roman" panose="02020603050405020304" pitchFamily="18" charset="0"/>
              </a:rPr>
              <a:t>Se forma de una columna o la combinación de varias columnas de una tabla que sirve como enlace hacia otra tabla donde en esta última, dicho enlace son una o varias columnas que forman la </a:t>
            </a:r>
            <a:r>
              <a:rPr lang="es-ES" sz="2000" b="1" dirty="0">
                <a:latin typeface="Times New Roman" panose="02020603050405020304" pitchFamily="18" charset="0"/>
                <a:ea typeface="Times New Roman" panose="02020603050405020304" pitchFamily="18" charset="0"/>
              </a:rPr>
              <a:t>PRIMARY KEY</a:t>
            </a:r>
            <a:r>
              <a:rPr lang="es-ES" sz="2000" dirty="0">
                <a:latin typeface="Times New Roman" panose="02020603050405020304" pitchFamily="18" charset="0"/>
                <a:ea typeface="Times New Roman" panose="02020603050405020304" pitchFamily="18" charset="0"/>
              </a:rPr>
              <a:t>.</a:t>
            </a:r>
          </a:p>
          <a:p>
            <a:pPr marL="342900" lvl="0" indent="-342900" algn="just">
              <a:spcAft>
                <a:spcPts val="0"/>
              </a:spcAft>
              <a:buFont typeface="Wingdings" panose="05000000000000000000" pitchFamily="2" charset="2"/>
              <a:buChar char=""/>
            </a:pPr>
            <a:endParaRPr lang="es-PE" sz="1600" dirty="0">
              <a:latin typeface="Times New Roman" panose="02020603050405020304" pitchFamily="18" charset="0"/>
              <a:ea typeface="Times New Roman" panose="02020603050405020304" pitchFamily="18" charset="0"/>
            </a:endParaRPr>
          </a:p>
          <a:p>
            <a:pPr marL="342900" lvl="0" indent="-342900" algn="just">
              <a:spcAft>
                <a:spcPts val="0"/>
              </a:spcAft>
              <a:buFont typeface="Wingdings" panose="05000000000000000000" pitchFamily="2" charset="2"/>
              <a:buChar char=""/>
            </a:pPr>
            <a:r>
              <a:rPr lang="es-ES" sz="2000" dirty="0">
                <a:latin typeface="Times New Roman" panose="02020603050405020304" pitchFamily="18" charset="0"/>
                <a:ea typeface="Times New Roman" panose="02020603050405020304" pitchFamily="18" charset="0"/>
              </a:rPr>
              <a:t>En la primera tabla donde creamos la llave foránea es posible que existan valores duplicados de las columnas que conforman la llave primaria de la segunda tabla, además las columnas involucradas en la llave foránea deben tener el mismo tipo de datos que la llave primaria de la segunda tabla.</a:t>
            </a:r>
          </a:p>
          <a:p>
            <a:pPr marL="342900" lvl="0" indent="-342900" algn="just">
              <a:spcAft>
                <a:spcPts val="0"/>
              </a:spcAft>
              <a:buFont typeface="Wingdings" panose="05000000000000000000" pitchFamily="2" charset="2"/>
              <a:buChar char=""/>
            </a:pPr>
            <a:endParaRPr lang="es-PE" sz="1600" dirty="0">
              <a:latin typeface="Times New Roman" panose="02020603050405020304" pitchFamily="18" charset="0"/>
              <a:ea typeface="Times New Roman" panose="02020603050405020304" pitchFamily="18" charset="0"/>
            </a:endParaRPr>
          </a:p>
          <a:p>
            <a:pPr marL="342900" lvl="0" indent="-342900" algn="just">
              <a:spcAft>
                <a:spcPts val="0"/>
              </a:spcAft>
              <a:buFont typeface="Wingdings" panose="05000000000000000000" pitchFamily="2" charset="2"/>
              <a:buChar char=""/>
            </a:pPr>
            <a:r>
              <a:rPr lang="es-ES" sz="2000" dirty="0">
                <a:latin typeface="Times New Roman" panose="02020603050405020304" pitchFamily="18" charset="0"/>
                <a:ea typeface="Times New Roman" panose="02020603050405020304" pitchFamily="18" charset="0"/>
              </a:rPr>
              <a:t>Una llave foránea no crea un índice automáticamente, por lo que se recomienda generar uno para incrementar el rendimiento de la consulta.</a:t>
            </a:r>
            <a:endParaRPr lang="es-PE" sz="1600" dirty="0">
              <a:latin typeface="Times New Roman" panose="02020603050405020304" pitchFamily="18" charset="0"/>
              <a:ea typeface="Times New Roman" panose="02020603050405020304" pitchFamily="18" charset="0"/>
            </a:endParaRPr>
          </a:p>
          <a:p>
            <a:pPr algn="just" fontAlgn="base">
              <a:spcAft>
                <a:spcPts val="0"/>
              </a:spcAft>
            </a:pPr>
            <a:r>
              <a:rPr lang="es-ES" sz="2000" dirty="0">
                <a:latin typeface="Times New Roman" panose="02020603050405020304" pitchFamily="18" charset="0"/>
                <a:ea typeface="Times New Roman" panose="02020603050405020304" pitchFamily="18" charset="0"/>
              </a:rPr>
              <a:t> </a:t>
            </a:r>
            <a:endParaRPr lang="es-PE" sz="1600" dirty="0">
              <a:latin typeface="Times New Roman" panose="02020603050405020304" pitchFamily="18" charset="0"/>
              <a:ea typeface="Times New Roman" panose="02020603050405020304" pitchFamily="18" charset="0"/>
            </a:endParaRPr>
          </a:p>
          <a:p>
            <a:pPr marL="342900" lvl="0" indent="-342900" algn="just" fontAlgn="base">
              <a:spcAft>
                <a:spcPts val="0"/>
              </a:spcAft>
              <a:buFont typeface="Wingdings" panose="05000000000000000000" pitchFamily="2" charset="2"/>
              <a:buChar char=""/>
            </a:pPr>
            <a:r>
              <a:rPr lang="es-ES" sz="2000" dirty="0">
                <a:latin typeface="Times New Roman" panose="02020603050405020304" pitchFamily="18" charset="0"/>
                <a:ea typeface="Times New Roman" panose="02020603050405020304" pitchFamily="18" charset="0"/>
              </a:rPr>
              <a:t>Requerimientos para la restricción </a:t>
            </a:r>
            <a:r>
              <a:rPr lang="es-ES" sz="2000" b="1" dirty="0">
                <a:latin typeface="Times New Roman" panose="02020603050405020304" pitchFamily="18" charset="0"/>
                <a:ea typeface="Times New Roman" panose="02020603050405020304" pitchFamily="18" charset="0"/>
              </a:rPr>
              <a:t>FOREIGN KEY:</a:t>
            </a:r>
          </a:p>
          <a:p>
            <a:pPr marL="342900" lvl="0" indent="-342900" algn="just" fontAlgn="base">
              <a:spcAft>
                <a:spcPts val="0"/>
              </a:spcAft>
              <a:buFont typeface="Wingdings" panose="05000000000000000000" pitchFamily="2" charset="2"/>
              <a:buChar char=""/>
            </a:pPr>
            <a:endParaRPr lang="es-PE" sz="1600" dirty="0">
              <a:latin typeface="Times New Roman" panose="02020603050405020304" pitchFamily="18" charset="0"/>
              <a:ea typeface="Times New Roman" panose="02020603050405020304" pitchFamily="18" charset="0"/>
            </a:endParaRPr>
          </a:p>
          <a:p>
            <a:pPr marL="800100" lvl="1" indent="-342900" algn="just" fontAlgn="base">
              <a:buSzPts val="1000"/>
              <a:buFont typeface="Symbol" panose="05050102010706020507" pitchFamily="18" charset="2"/>
              <a:buBlip>
                <a:blip r:embed="rId2"/>
              </a:buBlip>
              <a:tabLst>
                <a:tab pos="678180" algn="l"/>
              </a:tabLst>
            </a:pPr>
            <a:r>
              <a:rPr lang="es-ES" sz="2000" dirty="0">
                <a:latin typeface="Times New Roman" panose="02020603050405020304" pitchFamily="18" charset="0"/>
                <a:ea typeface="Times New Roman" panose="02020603050405020304" pitchFamily="18" charset="0"/>
              </a:rPr>
              <a:t>Los valores ingresados en una o varias columnas de la llave foránea, deben existir en la tabla a la que se hace referencia en las columnas de la llave primaria.</a:t>
            </a:r>
            <a:endParaRPr lang="es-PE" sz="1600" dirty="0">
              <a:latin typeface="Times New Roman" panose="02020603050405020304" pitchFamily="18" charset="0"/>
              <a:ea typeface="Times New Roman" panose="02020603050405020304" pitchFamily="18" charset="0"/>
            </a:endParaRPr>
          </a:p>
          <a:p>
            <a:pPr marL="800100" lvl="1" indent="-342900" algn="just" fontAlgn="base">
              <a:buSzPts val="1000"/>
              <a:buFont typeface="Symbol" panose="05050102010706020507" pitchFamily="18" charset="2"/>
              <a:buBlip>
                <a:blip r:embed="rId2"/>
              </a:buBlip>
              <a:tabLst>
                <a:tab pos="678180" algn="l"/>
              </a:tabLst>
            </a:pPr>
            <a:r>
              <a:rPr lang="es-ES" sz="2000" dirty="0">
                <a:latin typeface="Times New Roman" panose="02020603050405020304" pitchFamily="18" charset="0"/>
                <a:ea typeface="Times New Roman" panose="02020603050405020304" pitchFamily="18" charset="0"/>
              </a:rPr>
              <a:t>Solo se pueden hacer referencia a llaves primaria de tablas que se encuentren dentro de la misma base de datos.</a:t>
            </a:r>
            <a:endParaRPr lang="es-PE" sz="1600" dirty="0">
              <a:latin typeface="Times New Roman" panose="02020603050405020304" pitchFamily="18" charset="0"/>
              <a:ea typeface="Times New Roman" panose="02020603050405020304" pitchFamily="18" charset="0"/>
            </a:endParaRPr>
          </a:p>
          <a:p>
            <a:pPr marL="800100" lvl="1" indent="-342900" algn="just" fontAlgn="base">
              <a:buSzPts val="1000"/>
              <a:buFont typeface="Symbol" panose="05050102010706020507" pitchFamily="18" charset="2"/>
              <a:buBlip>
                <a:blip r:embed="rId2"/>
              </a:buBlip>
              <a:tabLst>
                <a:tab pos="678180" algn="l"/>
              </a:tabLst>
            </a:pPr>
            <a:r>
              <a:rPr lang="es-ES" sz="2000" dirty="0">
                <a:latin typeface="Times New Roman" panose="02020603050405020304" pitchFamily="18" charset="0"/>
                <a:ea typeface="Times New Roman" panose="02020603050405020304" pitchFamily="18" charset="0"/>
              </a:rPr>
              <a:t>Puede hacer referencia a otra columna de la misma tabla.</a:t>
            </a:r>
            <a:endParaRPr lang="es-PE" sz="1600" dirty="0">
              <a:latin typeface="Times New Roman" panose="02020603050405020304" pitchFamily="18" charset="0"/>
              <a:ea typeface="Times New Roman" panose="02020603050405020304" pitchFamily="18" charset="0"/>
            </a:endParaRPr>
          </a:p>
          <a:p>
            <a:pPr marL="800100" lvl="1" indent="-342900" algn="just" fontAlgn="base">
              <a:buSzPts val="1000"/>
              <a:buFont typeface="Symbol" panose="05050102010706020507" pitchFamily="18" charset="2"/>
              <a:buBlip>
                <a:blip r:embed="rId2"/>
              </a:buBlip>
              <a:tabLst>
                <a:tab pos="678180" algn="l"/>
              </a:tabLst>
            </a:pPr>
            <a:r>
              <a:rPr lang="es-ES" sz="2000" dirty="0">
                <a:latin typeface="Times New Roman" panose="02020603050405020304" pitchFamily="18" charset="0"/>
                <a:ea typeface="Times New Roman" panose="02020603050405020304" pitchFamily="18" charset="0"/>
              </a:rPr>
              <a:t>Solo puede hacer referencia a columnas de restricciones PRIMARY KEY o UNIQUE.</a:t>
            </a:r>
            <a:endParaRPr lang="es-PE" sz="1600" dirty="0">
              <a:latin typeface="Times New Roman" panose="02020603050405020304" pitchFamily="18" charset="0"/>
              <a:ea typeface="Times New Roman" panose="02020603050405020304" pitchFamily="18" charset="0"/>
            </a:endParaRPr>
          </a:p>
          <a:p>
            <a:pPr marL="800100" lvl="1" indent="-342900" algn="just" fontAlgn="base">
              <a:buSzPts val="1000"/>
              <a:buFont typeface="Symbol" panose="05050102010706020507" pitchFamily="18" charset="2"/>
              <a:buBlip>
                <a:blip r:embed="rId2"/>
              </a:buBlip>
              <a:tabLst>
                <a:tab pos="678180" algn="l"/>
              </a:tabLst>
            </a:pPr>
            <a:r>
              <a:rPr lang="es-ES" sz="2000" dirty="0">
                <a:latin typeface="Times New Roman" panose="02020603050405020304" pitchFamily="18" charset="0"/>
                <a:ea typeface="Times New Roman" panose="02020603050405020304" pitchFamily="18" charset="0"/>
              </a:rPr>
              <a:t>No se puede utilizar en tablas temporales.</a:t>
            </a:r>
            <a:endParaRPr lang="es-PE"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2897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296646" y="452761"/>
            <a:ext cx="11750351" cy="5663089"/>
          </a:xfrm>
          <a:prstGeom prst="rect">
            <a:avLst/>
          </a:prstGeom>
        </p:spPr>
        <p:txBody>
          <a:bodyPr wrap="square">
            <a:spAutoFit/>
          </a:bodyPr>
          <a:lstStyle/>
          <a:p>
            <a:pPr algn="just" fontAlgn="base">
              <a:spcAft>
                <a:spcPts val="0"/>
              </a:spcAft>
            </a:pPr>
            <a:r>
              <a:rPr lang="en-US" sz="2000" b="1" u="sng" dirty="0">
                <a:latin typeface="Times New Roman" panose="02020603050405020304" pitchFamily="18" charset="0"/>
                <a:ea typeface="Times New Roman" panose="02020603050405020304" pitchFamily="18" charset="0"/>
              </a:rPr>
              <a:t>CHECK</a:t>
            </a:r>
          </a:p>
          <a:p>
            <a:pPr algn="just" fontAlgn="base">
              <a:spcAft>
                <a:spcPts val="0"/>
              </a:spcAft>
            </a:pPr>
            <a:endParaRPr lang="es-PE" sz="1600" dirty="0">
              <a:latin typeface="Times New Roman" panose="02020603050405020304" pitchFamily="18" charset="0"/>
              <a:ea typeface="Times New Roman" panose="02020603050405020304" pitchFamily="18" charset="0"/>
            </a:endParaRPr>
          </a:p>
          <a:p>
            <a:pPr marL="800100" lvl="1" indent="-342900" algn="just" fontAlgn="base">
              <a:buSzPts val="1000"/>
              <a:buFont typeface="Symbol" panose="05050102010706020507" pitchFamily="18" charset="2"/>
              <a:buBlip>
                <a:blip r:embed="rId2"/>
              </a:buBlip>
              <a:tabLst>
                <a:tab pos="678180" algn="l"/>
              </a:tabLst>
            </a:pPr>
            <a:r>
              <a:rPr lang="es-ES" sz="2000" dirty="0">
                <a:latin typeface="Times New Roman" panose="02020603050405020304" pitchFamily="18" charset="0"/>
                <a:ea typeface="Times New Roman" panose="02020603050405020304" pitchFamily="18" charset="0"/>
              </a:rPr>
              <a:t>Con este tipo de restricción, se especifica que los valores ingresados en la columna deben cumplir la regla o formula especificada. </a:t>
            </a:r>
            <a:endParaRPr lang="es-PE" sz="1600" dirty="0">
              <a:latin typeface="Times New Roman" panose="02020603050405020304" pitchFamily="18" charset="0"/>
              <a:ea typeface="Times New Roman" panose="02020603050405020304" pitchFamily="18" charset="0"/>
            </a:endParaRPr>
          </a:p>
          <a:p>
            <a:pPr algn="just" fontAlgn="base">
              <a:spcAft>
                <a:spcPts val="0"/>
              </a:spcAft>
            </a:pPr>
            <a:r>
              <a:rPr lang="es-ES" sz="2000" dirty="0">
                <a:latin typeface="Times New Roman" panose="02020603050405020304" pitchFamily="18" charset="0"/>
                <a:ea typeface="Times New Roman" panose="02020603050405020304" pitchFamily="18" charset="0"/>
              </a:rPr>
              <a:t> </a:t>
            </a:r>
            <a:endParaRPr lang="es-PE" sz="1600" dirty="0">
              <a:latin typeface="Times New Roman" panose="02020603050405020304" pitchFamily="18" charset="0"/>
              <a:ea typeface="Times New Roman" panose="02020603050405020304" pitchFamily="18" charset="0"/>
            </a:endParaRPr>
          </a:p>
          <a:p>
            <a:pPr algn="just" fontAlgn="base">
              <a:spcAft>
                <a:spcPts val="0"/>
              </a:spcAft>
            </a:pPr>
            <a:r>
              <a:rPr lang="es-ES" sz="2000" b="1" u="sng" dirty="0">
                <a:latin typeface="Times New Roman" panose="02020603050405020304" pitchFamily="18" charset="0"/>
                <a:ea typeface="Times New Roman" panose="02020603050405020304" pitchFamily="18" charset="0"/>
              </a:rPr>
              <a:t>Requerimientos:</a:t>
            </a:r>
          </a:p>
          <a:p>
            <a:pPr algn="just" fontAlgn="base">
              <a:spcAft>
                <a:spcPts val="0"/>
              </a:spcAft>
            </a:pPr>
            <a:endParaRPr lang="es-PE" sz="1600" dirty="0">
              <a:latin typeface="Times New Roman" panose="02020603050405020304" pitchFamily="18" charset="0"/>
              <a:ea typeface="Times New Roman" panose="02020603050405020304" pitchFamily="18" charset="0"/>
            </a:endParaRPr>
          </a:p>
          <a:p>
            <a:pPr marL="800100" lvl="1" indent="-342900" algn="just" fontAlgn="base">
              <a:buSzPts val="1000"/>
              <a:buFont typeface="Symbol" panose="05050102010706020507" pitchFamily="18" charset="2"/>
              <a:buBlip>
                <a:blip r:embed="rId2"/>
              </a:buBlip>
              <a:tabLst>
                <a:tab pos="457200" algn="l"/>
              </a:tabLst>
            </a:pPr>
            <a:r>
              <a:rPr lang="es-ES" sz="2000" dirty="0">
                <a:latin typeface="Times New Roman" panose="02020603050405020304" pitchFamily="18" charset="0"/>
                <a:ea typeface="Times New Roman" panose="02020603050405020304" pitchFamily="18" charset="0"/>
              </a:rPr>
              <a:t>Una columna puede tener cualquier número de restricciones CHECK.</a:t>
            </a:r>
          </a:p>
          <a:p>
            <a:pPr marL="800100" lvl="1" indent="-342900" algn="just" fontAlgn="base">
              <a:buSzPts val="1000"/>
              <a:buFont typeface="Symbol" panose="05050102010706020507" pitchFamily="18" charset="2"/>
              <a:buBlip>
                <a:blip r:embed="rId2"/>
              </a:buBlip>
              <a:tabLst>
                <a:tab pos="457200" algn="l"/>
              </a:tabLst>
            </a:pPr>
            <a:endParaRPr lang="es-PE" sz="1600" dirty="0">
              <a:latin typeface="Times New Roman" panose="02020603050405020304" pitchFamily="18" charset="0"/>
              <a:ea typeface="Times New Roman" panose="02020603050405020304" pitchFamily="18" charset="0"/>
            </a:endParaRPr>
          </a:p>
          <a:p>
            <a:pPr marL="800100" lvl="1" indent="-342900" algn="just" fontAlgn="base">
              <a:buSzPts val="1000"/>
              <a:buFont typeface="Symbol" panose="05050102010706020507" pitchFamily="18" charset="2"/>
              <a:buBlip>
                <a:blip r:embed="rId2"/>
              </a:buBlip>
              <a:tabLst>
                <a:tab pos="457200" algn="l"/>
              </a:tabLst>
            </a:pPr>
            <a:r>
              <a:rPr lang="es-ES" sz="2000" dirty="0">
                <a:latin typeface="Times New Roman" panose="02020603050405020304" pitchFamily="18" charset="0"/>
                <a:ea typeface="Times New Roman" panose="02020603050405020304" pitchFamily="18" charset="0"/>
              </a:rPr>
              <a:t>La condición de búsqueda debe evaluarse como una expresión booleana y no puede hacer referencia a otra tabla.</a:t>
            </a:r>
          </a:p>
          <a:p>
            <a:pPr marL="800100" lvl="1" indent="-342900" algn="just" fontAlgn="base">
              <a:buSzPts val="1000"/>
              <a:buFont typeface="Symbol" panose="05050102010706020507" pitchFamily="18" charset="2"/>
              <a:buBlip>
                <a:blip r:embed="rId2"/>
              </a:buBlip>
              <a:tabLst>
                <a:tab pos="457200" algn="l"/>
              </a:tabLst>
            </a:pPr>
            <a:endParaRPr lang="es-PE" sz="1600" dirty="0">
              <a:latin typeface="Times New Roman" panose="02020603050405020304" pitchFamily="18" charset="0"/>
              <a:ea typeface="Times New Roman" panose="02020603050405020304" pitchFamily="18" charset="0"/>
            </a:endParaRPr>
          </a:p>
          <a:p>
            <a:pPr marL="800100" lvl="1" indent="-342900" algn="just" fontAlgn="base">
              <a:buSzPts val="1000"/>
              <a:buFont typeface="Symbol" panose="05050102010706020507" pitchFamily="18" charset="2"/>
              <a:buBlip>
                <a:blip r:embed="rId2"/>
              </a:buBlip>
              <a:tabLst>
                <a:tab pos="457200" algn="l"/>
              </a:tabLst>
            </a:pPr>
            <a:r>
              <a:rPr lang="es-ES" sz="2000" dirty="0">
                <a:latin typeface="Times New Roman" panose="02020603050405020304" pitchFamily="18" charset="0"/>
                <a:ea typeface="Times New Roman" panose="02020603050405020304" pitchFamily="18" charset="0"/>
              </a:rPr>
              <a:t>No se pueden definir restricciones CHECK en columnas de tipo text, ntext o image.</a:t>
            </a:r>
          </a:p>
          <a:p>
            <a:pPr marL="800100" lvl="1" indent="-342900" algn="just" fontAlgn="base">
              <a:buSzPts val="1000"/>
              <a:buFont typeface="Symbol" panose="05050102010706020507" pitchFamily="18" charset="2"/>
              <a:buBlip>
                <a:blip r:embed="rId2"/>
              </a:buBlip>
              <a:tabLst>
                <a:tab pos="457200" algn="l"/>
              </a:tabLst>
            </a:pPr>
            <a:endParaRPr lang="es-PE" sz="1600" dirty="0">
              <a:latin typeface="Times New Roman" panose="02020603050405020304" pitchFamily="18" charset="0"/>
              <a:ea typeface="Times New Roman" panose="02020603050405020304" pitchFamily="18" charset="0"/>
            </a:endParaRPr>
          </a:p>
          <a:p>
            <a:pPr algn="just">
              <a:spcAft>
                <a:spcPts val="0"/>
              </a:spcAft>
            </a:pPr>
            <a:r>
              <a:rPr lang="es-ES" sz="2000" b="1" u="sng" dirty="0">
                <a:latin typeface="Times New Roman" panose="02020603050405020304" pitchFamily="18" charset="0"/>
                <a:ea typeface="Times New Roman" panose="02020603050405020304" pitchFamily="18" charset="0"/>
              </a:rPr>
              <a:t>Ventajas:</a:t>
            </a:r>
            <a:endParaRPr lang="es-PE" sz="1600" dirty="0">
              <a:latin typeface="Times New Roman" panose="02020603050405020304" pitchFamily="18" charset="0"/>
              <a:ea typeface="Times New Roman" panose="02020603050405020304" pitchFamily="18" charset="0"/>
            </a:endParaRPr>
          </a:p>
          <a:p>
            <a:pPr marL="800100" lvl="1" indent="-342900" algn="just" fontAlgn="base">
              <a:buSzPts val="1000"/>
              <a:buFont typeface="Symbol" panose="05050102010706020507" pitchFamily="18" charset="2"/>
              <a:buBlip>
                <a:blip r:embed="rId2"/>
              </a:buBlip>
              <a:tabLst>
                <a:tab pos="457200" algn="l"/>
              </a:tabLst>
            </a:pPr>
            <a:endParaRPr lang="es-ES" sz="2000" dirty="0">
              <a:latin typeface="Times New Roman" panose="02020603050405020304" pitchFamily="18" charset="0"/>
              <a:ea typeface="Times New Roman" panose="02020603050405020304" pitchFamily="18" charset="0"/>
            </a:endParaRPr>
          </a:p>
          <a:p>
            <a:pPr marL="800100" lvl="1" indent="-342900" algn="just" fontAlgn="base">
              <a:buSzPts val="1000"/>
              <a:buFont typeface="Symbol" panose="05050102010706020507" pitchFamily="18" charset="2"/>
              <a:buBlip>
                <a:blip r:embed="rId2"/>
              </a:buBlip>
              <a:tabLst>
                <a:tab pos="457200" algn="l"/>
              </a:tabLst>
            </a:pPr>
            <a:r>
              <a:rPr lang="es-ES" sz="2000" dirty="0">
                <a:latin typeface="Times New Roman" panose="02020603050405020304" pitchFamily="18" charset="0"/>
                <a:ea typeface="Times New Roman" panose="02020603050405020304" pitchFamily="18" charset="0"/>
              </a:rPr>
              <a:t>Las expresiones utilizadas son similares a las que se usan en la cláusula WHERE.</a:t>
            </a:r>
          </a:p>
          <a:p>
            <a:pPr marL="800100" lvl="1" indent="-342900" algn="just" fontAlgn="base">
              <a:buSzPts val="1000"/>
              <a:buFont typeface="Symbol" panose="05050102010706020507" pitchFamily="18" charset="2"/>
              <a:buBlip>
                <a:blip r:embed="rId2"/>
              </a:buBlip>
              <a:tabLst>
                <a:tab pos="457200" algn="l"/>
              </a:tabLst>
            </a:pPr>
            <a:endParaRPr lang="es-PE" sz="1600" dirty="0">
              <a:latin typeface="Times New Roman" panose="02020603050405020304" pitchFamily="18" charset="0"/>
              <a:ea typeface="Times New Roman" panose="02020603050405020304" pitchFamily="18" charset="0"/>
            </a:endParaRPr>
          </a:p>
          <a:p>
            <a:pPr marL="800100" lvl="1" indent="-342900" algn="just" fontAlgn="base">
              <a:buSzPts val="1000"/>
              <a:buFont typeface="Symbol" panose="05050102010706020507" pitchFamily="18" charset="2"/>
              <a:buBlip>
                <a:blip r:embed="rId2"/>
              </a:buBlip>
              <a:tabLst>
                <a:tab pos="457200" algn="l"/>
              </a:tabLst>
            </a:pPr>
            <a:r>
              <a:rPr lang="es-ES" sz="2000" dirty="0">
                <a:latin typeface="Times New Roman" panose="02020603050405020304" pitchFamily="18" charset="0"/>
                <a:ea typeface="Times New Roman" panose="02020603050405020304" pitchFamily="18" charset="0"/>
              </a:rPr>
              <a:t>Pueden llegar a ser una mejor alternativa que los TRIGGERS o disparadores.</a:t>
            </a:r>
            <a:endParaRPr lang="es-PE"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9055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477328" y="970828"/>
            <a:ext cx="11237344" cy="4708981"/>
          </a:xfrm>
          <a:prstGeom prst="rect">
            <a:avLst/>
          </a:prstGeom>
        </p:spPr>
        <p:txBody>
          <a:bodyPr wrap="square">
            <a:spAutoFit/>
          </a:bodyPr>
          <a:lstStyle/>
          <a:p>
            <a:pPr algn="just">
              <a:spcAft>
                <a:spcPts val="0"/>
              </a:spcAft>
            </a:pPr>
            <a:r>
              <a:rPr lang="es-ES" sz="2800" b="1" u="sng" dirty="0">
                <a:latin typeface="Times New Roman" panose="02020603050405020304" pitchFamily="18" charset="0"/>
                <a:ea typeface="Times New Roman" panose="02020603050405020304" pitchFamily="18" charset="0"/>
              </a:rPr>
              <a:t>UNIQUE</a:t>
            </a:r>
            <a:endParaRPr lang="es-PE" sz="2000" dirty="0">
              <a:latin typeface="Times New Roman" panose="02020603050405020304" pitchFamily="18" charset="0"/>
              <a:ea typeface="Times New Roman" panose="02020603050405020304" pitchFamily="18" charset="0"/>
            </a:endParaRPr>
          </a:p>
          <a:p>
            <a:pPr algn="just" fontAlgn="base">
              <a:spcAft>
                <a:spcPts val="0"/>
              </a:spcAft>
            </a:pPr>
            <a:r>
              <a:rPr lang="es-ES" sz="1600" dirty="0">
                <a:solidFill>
                  <a:srgbClr val="444444"/>
                </a:solidFill>
                <a:latin typeface="Helvetica" panose="020B0604020202020204" pitchFamily="34" charset="0"/>
                <a:ea typeface="Times New Roman" panose="02020603050405020304" pitchFamily="18" charset="0"/>
              </a:rPr>
              <a:t> </a:t>
            </a:r>
            <a:endParaRPr lang="es-PE" sz="2000" dirty="0">
              <a:latin typeface="Times New Roman" panose="02020603050405020304" pitchFamily="18" charset="0"/>
              <a:ea typeface="Times New Roman" panose="02020603050405020304" pitchFamily="18" charset="0"/>
            </a:endParaRPr>
          </a:p>
          <a:p>
            <a:pPr algn="just" fontAlgn="base">
              <a:spcAft>
                <a:spcPts val="0"/>
              </a:spcAft>
            </a:pPr>
            <a:r>
              <a:rPr lang="es-ES" sz="2800" dirty="0">
                <a:latin typeface="Times New Roman" panose="02020603050405020304" pitchFamily="18" charset="0"/>
                <a:ea typeface="Times New Roman" panose="02020603050405020304" pitchFamily="18" charset="0"/>
              </a:rPr>
              <a:t>Este tipo de restricción es muy parecida a PRIMARY KEY, las diferencias son las siguientes:</a:t>
            </a:r>
          </a:p>
          <a:p>
            <a:pPr algn="just" fontAlgn="base">
              <a:spcAft>
                <a:spcPts val="0"/>
              </a:spcAft>
            </a:pPr>
            <a:endParaRPr lang="es-PE" sz="2000" dirty="0">
              <a:latin typeface="Times New Roman" panose="02020603050405020304" pitchFamily="18" charset="0"/>
              <a:ea typeface="Times New Roman" panose="02020603050405020304" pitchFamily="18" charset="0"/>
            </a:endParaRPr>
          </a:p>
          <a:p>
            <a:pPr marL="800100" lvl="1" indent="-342900" algn="just" fontAlgn="base">
              <a:buSzPts val="1000"/>
              <a:buFont typeface="Symbol" panose="05050102010706020507" pitchFamily="18" charset="2"/>
              <a:buBlip>
                <a:blip r:embed="rId2"/>
              </a:buBlip>
              <a:tabLst>
                <a:tab pos="457200" algn="l"/>
              </a:tabLst>
            </a:pPr>
            <a:r>
              <a:rPr lang="es-ES" sz="2800" dirty="0">
                <a:latin typeface="Times New Roman" panose="02020603050405020304" pitchFamily="18" charset="0"/>
                <a:ea typeface="Times New Roman" panose="02020603050405020304" pitchFamily="18" charset="0"/>
              </a:rPr>
              <a:t>También genera un índice automáticamente, pero es de tipo de </a:t>
            </a:r>
            <a:r>
              <a:rPr lang="es-ES" sz="2800" b="1" dirty="0">
                <a:latin typeface="Times New Roman" panose="02020603050405020304" pitchFamily="18" charset="0"/>
                <a:ea typeface="Times New Roman" panose="02020603050405020304" pitchFamily="18" charset="0"/>
              </a:rPr>
              <a:t>NON CLUSTERED.</a:t>
            </a:r>
          </a:p>
          <a:p>
            <a:pPr marL="800100" lvl="1" indent="-342900" algn="just" fontAlgn="base">
              <a:buSzPts val="1000"/>
              <a:buFont typeface="Symbol" panose="05050102010706020507" pitchFamily="18" charset="2"/>
              <a:buBlip>
                <a:blip r:embed="rId2"/>
              </a:buBlip>
              <a:tabLst>
                <a:tab pos="457200" algn="l"/>
              </a:tabLst>
            </a:pPr>
            <a:endParaRPr lang="es-PE" sz="2000" dirty="0">
              <a:latin typeface="Times New Roman" panose="02020603050405020304" pitchFamily="18" charset="0"/>
              <a:ea typeface="Times New Roman" panose="02020603050405020304" pitchFamily="18" charset="0"/>
            </a:endParaRPr>
          </a:p>
          <a:p>
            <a:pPr marL="800100" lvl="1" indent="-342900" algn="just" fontAlgn="base">
              <a:buSzPts val="1000"/>
              <a:buFont typeface="Symbol" panose="05050102010706020507" pitchFamily="18" charset="2"/>
              <a:buBlip>
                <a:blip r:embed="rId2"/>
              </a:buBlip>
              <a:tabLst>
                <a:tab pos="457200" algn="l"/>
              </a:tabLst>
            </a:pPr>
            <a:r>
              <a:rPr lang="es-ES" sz="2800" dirty="0">
                <a:latin typeface="Times New Roman" panose="02020603050405020304" pitchFamily="18" charset="0"/>
                <a:ea typeface="Times New Roman" panose="02020603050405020304" pitchFamily="18" charset="0"/>
              </a:rPr>
              <a:t>La tabla puede tener más de una restricción de tipo </a:t>
            </a:r>
            <a:r>
              <a:rPr lang="es-ES" sz="2800" b="1" dirty="0">
                <a:latin typeface="Times New Roman" panose="02020603050405020304" pitchFamily="18" charset="0"/>
                <a:ea typeface="Times New Roman" panose="02020603050405020304" pitchFamily="18" charset="0"/>
              </a:rPr>
              <a:t>UNIQUE.</a:t>
            </a:r>
          </a:p>
          <a:p>
            <a:pPr marL="800100" lvl="1" indent="-342900" algn="just" fontAlgn="base">
              <a:buSzPts val="1000"/>
              <a:buFont typeface="Symbol" panose="05050102010706020507" pitchFamily="18" charset="2"/>
              <a:buBlip>
                <a:blip r:embed="rId2"/>
              </a:buBlip>
              <a:tabLst>
                <a:tab pos="457200" algn="l"/>
              </a:tabLst>
            </a:pPr>
            <a:endParaRPr lang="es-PE" sz="2000" dirty="0">
              <a:latin typeface="Times New Roman" panose="02020603050405020304" pitchFamily="18" charset="0"/>
              <a:ea typeface="Times New Roman" panose="02020603050405020304" pitchFamily="18" charset="0"/>
            </a:endParaRPr>
          </a:p>
          <a:p>
            <a:pPr marL="800100" lvl="1" indent="-342900" algn="just" fontAlgn="base">
              <a:buSzPts val="1000"/>
              <a:buFont typeface="Symbol" panose="05050102010706020507" pitchFamily="18" charset="2"/>
              <a:buBlip>
                <a:blip r:embed="rId2"/>
              </a:buBlip>
              <a:tabLst>
                <a:tab pos="457200" algn="l"/>
              </a:tabLst>
            </a:pPr>
            <a:r>
              <a:rPr lang="es-ES" sz="2800" dirty="0">
                <a:latin typeface="Times New Roman" panose="02020603050405020304" pitchFamily="18" charset="0"/>
                <a:ea typeface="Times New Roman" panose="02020603050405020304" pitchFamily="18" charset="0"/>
              </a:rPr>
              <a:t>Si puede aceptar </a:t>
            </a:r>
            <a:r>
              <a:rPr lang="es-ES" sz="2800" b="1" dirty="0">
                <a:latin typeface="Times New Roman" panose="02020603050405020304" pitchFamily="18" charset="0"/>
                <a:ea typeface="Times New Roman" panose="02020603050405020304" pitchFamily="18" charset="0"/>
              </a:rPr>
              <a:t>NULL,</a:t>
            </a:r>
            <a:r>
              <a:rPr lang="es-ES" sz="2800" dirty="0">
                <a:latin typeface="Times New Roman" panose="02020603050405020304" pitchFamily="18" charset="0"/>
                <a:ea typeface="Times New Roman" panose="02020603050405020304" pitchFamily="18" charset="0"/>
              </a:rPr>
              <a:t> pero solo una fila puede contenerlo ya que como su nombre lo indica, es de tipo </a:t>
            </a:r>
            <a:r>
              <a:rPr lang="es-ES" sz="2800" b="1" dirty="0">
                <a:latin typeface="Times New Roman" panose="02020603050405020304" pitchFamily="18" charset="0"/>
                <a:ea typeface="Times New Roman" panose="02020603050405020304" pitchFamily="18" charset="0"/>
              </a:rPr>
              <a:t>UNIQUE o único. </a:t>
            </a:r>
            <a:endParaRPr lang="es-PE"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8708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218536" y="1880267"/>
            <a:ext cx="11530641" cy="3323987"/>
          </a:xfrm>
          <a:prstGeom prst="rect">
            <a:avLst/>
          </a:prstGeom>
        </p:spPr>
        <p:txBody>
          <a:bodyPr wrap="square">
            <a:spAutoFit/>
          </a:bodyPr>
          <a:lstStyle/>
          <a:p>
            <a:pPr marL="228600" algn="just" fontAlgn="base">
              <a:spcAft>
                <a:spcPts val="0"/>
              </a:spcAft>
            </a:pPr>
            <a:r>
              <a:rPr lang="es-ES" sz="3200" b="1" u="sng" dirty="0">
                <a:latin typeface="Times New Roman" panose="02020603050405020304" pitchFamily="18" charset="0"/>
                <a:ea typeface="Times New Roman" panose="02020603050405020304" pitchFamily="18" charset="0"/>
              </a:rPr>
              <a:t>DEFAULT</a:t>
            </a:r>
            <a:endParaRPr lang="es-PE" sz="2400" dirty="0">
              <a:latin typeface="Times New Roman" panose="02020603050405020304" pitchFamily="18" charset="0"/>
              <a:ea typeface="Times New Roman" panose="02020603050405020304" pitchFamily="18" charset="0"/>
            </a:endParaRPr>
          </a:p>
          <a:p>
            <a:pPr marL="228600" algn="just" fontAlgn="base">
              <a:spcAft>
                <a:spcPts val="0"/>
              </a:spcAft>
            </a:pPr>
            <a:r>
              <a:rPr lang="es-ES" dirty="0">
                <a:solidFill>
                  <a:srgbClr val="444444"/>
                </a:solidFill>
                <a:latin typeface="Helvetica" panose="020B0604020202020204" pitchFamily="34" charset="0"/>
                <a:ea typeface="Times New Roman" panose="02020603050405020304" pitchFamily="18" charset="0"/>
              </a:rPr>
              <a:t> </a:t>
            </a:r>
            <a:endParaRPr lang="es-PE" sz="2400" dirty="0">
              <a:latin typeface="Times New Roman" panose="02020603050405020304" pitchFamily="18" charset="0"/>
              <a:ea typeface="Times New Roman" panose="02020603050405020304" pitchFamily="18" charset="0"/>
            </a:endParaRPr>
          </a:p>
          <a:p>
            <a:pPr marL="1257300" lvl="2" indent="-342900" algn="just" fontAlgn="base">
              <a:buFont typeface="Symbol" panose="05050102010706020507" pitchFamily="18" charset="2"/>
              <a:buBlip>
                <a:blip r:embed="rId2"/>
              </a:buBlip>
            </a:pPr>
            <a:r>
              <a:rPr lang="es-ES" sz="3200" dirty="0">
                <a:latin typeface="Times New Roman" panose="02020603050405020304" pitchFamily="18" charset="0"/>
                <a:ea typeface="Times New Roman" panose="02020603050405020304" pitchFamily="18" charset="0"/>
              </a:rPr>
              <a:t>Se puede decir que no es una restricción, ya que solo se ingresa un valor en caso de que ninguno otro sea especificado. Si una columna permite NULL y el valor a insertar no se especifica, se puede sustituir con un valor predeterminado.</a:t>
            </a:r>
            <a:endParaRPr lang="es-PE"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1334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27804" y="664087"/>
            <a:ext cx="112229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PE" b="1" dirty="0">
                <a:latin typeface="Times New Roman" panose="02020603050405020304" pitchFamily="18" charset="0"/>
                <a:ea typeface="Times New Roman" panose="02020603050405020304" pitchFamily="18" charset="0"/>
              </a:rPr>
              <a:t>Ejemplo 1</a:t>
            </a:r>
            <a:endParaRPr lang="es-PE" altLang="es-PE" b="1" dirty="0">
              <a:latin typeface="Times New Roman" panose="02020603050405020304" pitchFamily="18" charset="0"/>
              <a:ea typeface="Times New Roman" panose="02020603050405020304" pitchFamily="18" charset="0"/>
            </a:endParaRPr>
          </a:p>
          <a:p>
            <a:pPr marL="1657350" lvl="3" indent="-285750">
              <a:buFont typeface="Wingdings" panose="05000000000000000000" pitchFamily="2" charset="2"/>
              <a:buChar char="ü"/>
            </a:pPr>
            <a:r>
              <a:rPr lang="es-ES" altLang="es-PE" dirty="0">
                <a:latin typeface="Times New Roman" panose="02020603050405020304" pitchFamily="18" charset="0"/>
                <a:ea typeface="Times New Roman" panose="02020603050405020304" pitchFamily="18" charset="0"/>
              </a:rPr>
              <a:t>Agregar un constraint: Primary key, al campo: Código del Cliente</a:t>
            </a:r>
            <a:endParaRPr lang="es-PE" altLang="es-PE" dirty="0">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PE" b="1" dirty="0">
                <a:latin typeface="Times New Roman" panose="02020603050405020304" pitchFamily="18" charset="0"/>
                <a:ea typeface="Times New Roman" panose="02020603050405020304" pitchFamily="18" charset="0"/>
              </a:rPr>
              <a:t>Solución 1</a:t>
            </a:r>
            <a:endParaRPr kumimoji="0" lang="es-PE" altLang="es-PE" sz="1800" b="1" i="0" u="none" strike="noStrike" cap="none" normalizeH="0" baseline="0" dirty="0">
              <a:ln>
                <a:noFill/>
              </a:ln>
              <a:solidFill>
                <a:schemeClr val="tx1"/>
              </a:solidFill>
              <a:effectLst/>
            </a:endParaRP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3596" y="1638454"/>
            <a:ext cx="4178300" cy="14509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27804" y="14406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4" name="Rectangle 5"/>
          <p:cNvSpPr>
            <a:spLocks noChangeArrowheads="1"/>
          </p:cNvSpPr>
          <p:nvPr/>
        </p:nvSpPr>
        <p:spPr bwMode="auto">
          <a:xfrm>
            <a:off x="327804" y="3163618"/>
            <a:ext cx="98513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657350" lvl="3" indent="-285750">
              <a:buFont typeface="Wingdings" panose="05000000000000000000" pitchFamily="2" charset="2"/>
              <a:buChar char="ü"/>
            </a:pPr>
            <a:r>
              <a:rPr lang="es-ES" altLang="es-PE" dirty="0">
                <a:latin typeface="Times New Roman" panose="02020603050405020304" pitchFamily="18" charset="0"/>
                <a:ea typeface="Times New Roman" panose="02020603050405020304" pitchFamily="18" charset="0"/>
              </a:rPr>
              <a:t>Se genera una tabla cliente, el campo cod_cliente le agrega una restricción.</a:t>
            </a:r>
            <a:endParaRPr lang="es-PE" altLang="es-PE" dirty="0">
              <a:latin typeface="Times New Roman" panose="02020603050405020304" pitchFamily="18" charset="0"/>
              <a:ea typeface="Times New Roman" panose="02020603050405020304" pitchFamily="18" charset="0"/>
            </a:endParaRPr>
          </a:p>
          <a:p>
            <a:pPr marL="1657350" lvl="3" indent="-285750">
              <a:buFont typeface="Wingdings" panose="05000000000000000000" pitchFamily="2" charset="2"/>
              <a:buChar char="ü"/>
            </a:pPr>
            <a:r>
              <a:rPr lang="es-ES" altLang="es-PE" dirty="0">
                <a:latin typeface="Times New Roman" panose="02020603050405020304" pitchFamily="18" charset="0"/>
                <a:ea typeface="Times New Roman" panose="02020603050405020304" pitchFamily="18" charset="0"/>
              </a:rPr>
              <a:t>El nombre del constraint es: codcli_pk</a:t>
            </a:r>
          </a:p>
          <a:p>
            <a:pPr marL="1657350" lvl="3" indent="-285750">
              <a:buFont typeface="Wingdings" panose="05000000000000000000" pitchFamily="2" charset="2"/>
              <a:buChar char="ü"/>
            </a:pPr>
            <a:r>
              <a:rPr lang="es-ES" altLang="es-PE" dirty="0">
                <a:latin typeface="Times New Roman" panose="02020603050405020304" pitchFamily="18" charset="0"/>
                <a:ea typeface="Times New Roman" panose="02020603050405020304" pitchFamily="18" charset="0"/>
              </a:rPr>
              <a:t>El tipo de constraint es: Primary Key.</a:t>
            </a:r>
            <a:endParaRPr lang="es-PE" altLang="es-PE" dirty="0">
              <a:latin typeface="Times New Roman" panose="02020603050405020304" pitchFamily="18" charset="0"/>
              <a:ea typeface="Times New Roman" panose="02020603050405020304" pitchFamily="18" charset="0"/>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384" y="4264654"/>
            <a:ext cx="10044724" cy="172207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081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31" y="2846617"/>
            <a:ext cx="3606082" cy="6801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229" y="1009290"/>
            <a:ext cx="7806996" cy="498606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159331" y="583483"/>
            <a:ext cx="113095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ES" altLang="es-PE" dirty="0">
                <a:latin typeface="Times New Roman" panose="02020603050405020304" pitchFamily="18" charset="0"/>
                <a:ea typeface="Times New Roman" panose="02020603050405020304" pitchFamily="18" charset="0"/>
              </a:rPr>
              <a:t>Para mostrar las propiedades de la tabla cliente se ejecuta el siguiente procedimiento almacenado de sistema: </a:t>
            </a:r>
            <a:r>
              <a:rPr lang="es-ES" altLang="es-PE" dirty="0" err="1">
                <a:latin typeface="Times New Roman" panose="02020603050405020304" pitchFamily="18" charset="0"/>
                <a:ea typeface="Times New Roman" panose="02020603050405020304" pitchFamily="18" charset="0"/>
              </a:rPr>
              <a:t>sp_help</a:t>
            </a:r>
            <a:endParaRPr lang="es-ES" altLang="es-PE" dirty="0">
              <a:latin typeface="Times New Roman" panose="02020603050405020304" pitchFamily="18" charset="0"/>
              <a:ea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ü"/>
            </a:pPr>
            <a:r>
              <a:rPr lang="es-ES" altLang="es-PE" dirty="0">
                <a:latin typeface="Times New Roman" panose="02020603050405020304" pitchFamily="18" charset="0"/>
                <a:ea typeface="Times New Roman" panose="02020603050405020304" pitchFamily="18" charset="0"/>
              </a:rPr>
              <a:t>Se muestra la siguiente información.</a:t>
            </a:r>
            <a:endParaRPr lang="es-PE" altLang="es-PE" dirty="0">
              <a:latin typeface="Times New Roman" panose="02020603050405020304" pitchFamily="18" charset="0"/>
              <a:ea typeface="Times New Roman" panose="02020603050405020304" pitchFamily="18" charset="0"/>
            </a:endParaRPr>
          </a:p>
        </p:txBody>
      </p:sp>
      <p:sp>
        <p:nvSpPr>
          <p:cNvPr id="3" name="Rectangle 4"/>
          <p:cNvSpPr>
            <a:spLocks noChangeArrowheads="1"/>
          </p:cNvSpPr>
          <p:nvPr/>
        </p:nvSpPr>
        <p:spPr bwMode="auto">
          <a:xfrm>
            <a:off x="1897811" y="10092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PE" altLang="es-PE" sz="1800" b="0" i="0" u="none" strike="noStrike" cap="none" normalizeH="0" baseline="0">
                <a:ln>
                  <a:noFill/>
                </a:ln>
                <a:solidFill>
                  <a:schemeClr val="tx1"/>
                </a:solidFill>
                <a:effectLst/>
                <a:latin typeface="Arial" panose="020B0604020202020204" pitchFamily="34" charset="0"/>
              </a:rPr>
            </a:br>
            <a:endParaRPr kumimoji="0" lang="es-PE" altLang="es-P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028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21102" y="539978"/>
            <a:ext cx="916125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PE" b="1" dirty="0">
                <a:latin typeface="Times New Roman" panose="02020603050405020304" pitchFamily="18" charset="0"/>
                <a:ea typeface="Times New Roman" panose="02020603050405020304" pitchFamily="18" charset="0"/>
              </a:rPr>
              <a:t>Ejemplo 2</a:t>
            </a:r>
          </a:p>
          <a:p>
            <a:pPr marL="0" marR="0" lvl="0" indent="0" algn="l" defTabSz="914400" rtl="0" eaLnBrk="0" fontAlgn="base" latinLnBrk="0" hangingPunct="0">
              <a:lnSpc>
                <a:spcPct val="100000"/>
              </a:lnSpc>
              <a:spcBef>
                <a:spcPct val="0"/>
              </a:spcBef>
              <a:spcAft>
                <a:spcPct val="0"/>
              </a:spcAft>
              <a:buClrTx/>
              <a:buSzTx/>
              <a:buFontTx/>
              <a:buNone/>
              <a:tabLst/>
            </a:pPr>
            <a:endParaRPr lang="es-PE" altLang="es-PE" b="1" dirty="0">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ü"/>
            </a:pPr>
            <a:r>
              <a:rPr lang="es-ES" altLang="es-PE" dirty="0">
                <a:latin typeface="Times New Roman" panose="02020603050405020304" pitchFamily="18" charset="0"/>
                <a:ea typeface="Times New Roman" panose="02020603050405020304" pitchFamily="18" charset="0"/>
              </a:rPr>
              <a:t>Crear una tabla producto, la cual se le agrega al campo: cod_producto una llave primaria.</a:t>
            </a:r>
          </a:p>
          <a:p>
            <a:pPr marL="742950" lvl="1" indent="-285750">
              <a:buFont typeface="Wingdings" panose="05000000000000000000" pitchFamily="2" charset="2"/>
              <a:buChar char="ü"/>
            </a:pPr>
            <a:endParaRPr lang="es-PE" altLang="es-PE" dirty="0">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ü"/>
            </a:pPr>
            <a:r>
              <a:rPr lang="es-ES" altLang="es-PE" dirty="0">
                <a:latin typeface="Times New Roman" panose="02020603050405020304" pitchFamily="18" charset="0"/>
                <a:ea typeface="Times New Roman" panose="02020603050405020304" pitchFamily="18" charset="0"/>
              </a:rPr>
              <a:t>El precio del producto debe estar en el rango de 30 hasta 700</a:t>
            </a:r>
          </a:p>
          <a:p>
            <a:pPr marL="742950" lvl="1" indent="-285750">
              <a:buFont typeface="Wingdings" panose="05000000000000000000" pitchFamily="2" charset="2"/>
              <a:buChar char="ü"/>
            </a:pPr>
            <a:endParaRPr lang="es-PE" altLang="es-PE" dirty="0">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ü"/>
            </a:pPr>
            <a:r>
              <a:rPr lang="es-ES" altLang="es-PE" dirty="0">
                <a:latin typeface="Times New Roman" panose="02020603050405020304" pitchFamily="18" charset="0"/>
                <a:ea typeface="Times New Roman" panose="02020603050405020304" pitchFamily="18" charset="0"/>
              </a:rPr>
              <a:t>El stock es mayor a cero.</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s-PE" altLang="es-PE" dirty="0">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PE" b="1" dirty="0">
                <a:latin typeface="Times New Roman" panose="02020603050405020304" pitchFamily="18" charset="0"/>
                <a:ea typeface="Times New Roman" panose="02020603050405020304" pitchFamily="18" charset="0"/>
              </a:rPr>
              <a:t>Solución 2</a:t>
            </a:r>
            <a:endParaRPr lang="es-PE" altLang="es-PE" b="1" dirty="0">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a:ln>
                <a:noFill/>
              </a:ln>
              <a:solidFill>
                <a:schemeClr val="tx1"/>
              </a:solidFill>
              <a:effectLst/>
              <a:latin typeface="Arial" panose="020B0604020202020204" pitchFamily="34" charset="0"/>
            </a:endParaRPr>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24" y="3217653"/>
            <a:ext cx="11617368" cy="276045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3650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988</Words>
  <Application>Microsoft Office PowerPoint</Application>
  <PresentationFormat>Panorámica</PresentationFormat>
  <Paragraphs>123</Paragraphs>
  <Slides>18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Arial</vt:lpstr>
      <vt:lpstr>Calibri</vt:lpstr>
      <vt:lpstr>Calibri Light</vt:lpstr>
      <vt:lpstr>Helvetica</vt:lpstr>
      <vt:lpstr>Symbol</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christian loza</cp:lastModifiedBy>
  <cp:revision>172</cp:revision>
  <dcterms:created xsi:type="dcterms:W3CDTF">2019-07-10T17:30:38Z</dcterms:created>
  <dcterms:modified xsi:type="dcterms:W3CDTF">2023-08-28T03:31:24Z</dcterms:modified>
</cp:coreProperties>
</file>