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microsoft\asimov\AsimovScenarioTest\_doc\SinglePathQue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AsimovScenarioTest\_doc\SinglePathQueries_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microsoft\asimov\AsimovScenarioTest\_doc\Tradeoff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[SinglePathQueries.xlsx]FilterData(%)!PivotTable1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'FilterData(%)'!$B$1:$B$4</c:f>
              <c:strCache>
                <c:ptCount val="1"/>
                <c:pt idx="0">
                  <c:v>524288 - 1 - 1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'FilterData(%)'!$B$5:$B$12</c:f>
              <c:numCache>
                <c:formatCode>0.00</c:formatCode>
                <c:ptCount val="8"/>
                <c:pt idx="0">
                  <c:v>6.6872755414603816E-2</c:v>
                </c:pt>
                <c:pt idx="1">
                  <c:v>6.9640240072176853</c:v>
                </c:pt>
                <c:pt idx="2">
                  <c:v>13.660392768035326</c:v>
                </c:pt>
                <c:pt idx="3">
                  <c:v>0.12599285605321645</c:v>
                </c:pt>
                <c:pt idx="4">
                  <c:v>7.3865849521306981E-2</c:v>
                </c:pt>
                <c:pt idx="5">
                  <c:v>99.963487823384838</c:v>
                </c:pt>
                <c:pt idx="6">
                  <c:v>91.423784946549929</c:v>
                </c:pt>
                <c:pt idx="7">
                  <c:v>4.9699689477879723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4-48D0-BA51-4F6EAA464D6C}"/>
            </c:ext>
          </c:extLst>
        </c:ser>
        <c:ser>
          <c:idx val="1"/>
          <c:order val="1"/>
          <c:tx>
            <c:strRef>
              <c:f>'FilterData(%)'!$C$1:$C$4</c:f>
              <c:strCache>
                <c:ptCount val="1"/>
                <c:pt idx="0">
                  <c:v>524288 - 1 - 64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'FilterData(%)'!$C$5:$C$12</c:f>
              <c:numCache>
                <c:formatCode>0.00</c:formatCode>
                <c:ptCount val="8"/>
                <c:pt idx="0">
                  <c:v>4.4251740511944145E-2</c:v>
                </c:pt>
                <c:pt idx="1">
                  <c:v>1.8617263526807202</c:v>
                </c:pt>
                <c:pt idx="2">
                  <c:v>3.1921694178094109</c:v>
                </c:pt>
                <c:pt idx="3">
                  <c:v>6.8003139534297097E-2</c:v>
                </c:pt>
                <c:pt idx="4">
                  <c:v>2.7761836968101868E-2</c:v>
                </c:pt>
                <c:pt idx="5">
                  <c:v>99.959146906903939</c:v>
                </c:pt>
                <c:pt idx="6">
                  <c:v>70.516980205891912</c:v>
                </c:pt>
                <c:pt idx="7">
                  <c:v>2.3480117679603936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74-48D0-BA51-4F6EAA464D6C}"/>
            </c:ext>
          </c:extLst>
        </c:ser>
        <c:ser>
          <c:idx val="2"/>
          <c:order val="2"/>
          <c:tx>
            <c:strRef>
              <c:f>'FilterData(%)'!$D$1:$D$4</c:f>
              <c:strCache>
                <c:ptCount val="1"/>
                <c:pt idx="0">
                  <c:v>524288 - 8 - 8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'FilterData(%)'!$D$5:$D$12</c:f>
              <c:numCache>
                <c:formatCode>0.00</c:formatCode>
                <c:ptCount val="8"/>
                <c:pt idx="1">
                  <c:v>0.99420290537155942</c:v>
                </c:pt>
                <c:pt idx="2">
                  <c:v>1.6056418517283442</c:v>
                </c:pt>
                <c:pt idx="3">
                  <c:v>2.7023249130438989E-2</c:v>
                </c:pt>
                <c:pt idx="4">
                  <c:v>4.1638735889877161E-2</c:v>
                </c:pt>
                <c:pt idx="7">
                  <c:v>3.5575243236999068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74-48D0-BA51-4F6EAA464D6C}"/>
            </c:ext>
          </c:extLst>
        </c:ser>
        <c:ser>
          <c:idx val="3"/>
          <c:order val="3"/>
          <c:tx>
            <c:strRef>
              <c:f>'FilterData(%)'!$E$1:$E$4</c:f>
              <c:strCache>
                <c:ptCount val="1"/>
                <c:pt idx="0">
                  <c:v>524288 - 64 - 1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'FilterData(%)'!$E$5:$E$12</c:f>
              <c:numCache>
                <c:formatCode>0.00</c:formatCode>
                <c:ptCount val="8"/>
                <c:pt idx="1">
                  <c:v>0.47708124108872174</c:v>
                </c:pt>
                <c:pt idx="2">
                  <c:v>0.86106075565051188</c:v>
                </c:pt>
                <c:pt idx="3">
                  <c:v>1.0172300423602133E-2</c:v>
                </c:pt>
                <c:pt idx="4">
                  <c:v>4.4284885280076874E-2</c:v>
                </c:pt>
                <c:pt idx="7">
                  <c:v>4.4533455333376741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74-48D0-BA51-4F6EAA464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883608"/>
        <c:axId val="520883936"/>
      </c:barChart>
      <c:catAx>
        <c:axId val="520883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936"/>
        <c:crosses val="autoZero"/>
        <c:auto val="1"/>
        <c:lblAlgn val="ctr"/>
        <c:lblOffset val="100"/>
        <c:noMultiLvlLbl val="0"/>
      </c:catAx>
      <c:valAx>
        <c:axId val="520883936"/>
        <c:scaling>
          <c:logBase val="10"/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[SinglePathQueries_ALL.xlsx]FilterData(%)!PivotTable1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'FilterData(%)'!$B$1:$B$4</c:f>
              <c:strCache>
                <c:ptCount val="1"/>
                <c:pt idx="0">
                  <c:v>524288 - 1 - 1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'FilterData(%)'!$B$5:$B$12</c:f>
              <c:numCache>
                <c:formatCode>0.00</c:formatCode>
                <c:ptCount val="8"/>
                <c:pt idx="0">
                  <c:v>6.8219084917376174E-2</c:v>
                </c:pt>
                <c:pt idx="1">
                  <c:v>7.8907594316838283</c:v>
                </c:pt>
                <c:pt idx="2">
                  <c:v>21.833348490312328</c:v>
                </c:pt>
                <c:pt idx="3">
                  <c:v>0.12348478198246798</c:v>
                </c:pt>
                <c:pt idx="4">
                  <c:v>2.5475588090875032</c:v>
                </c:pt>
                <c:pt idx="7">
                  <c:v>5.235488072419284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8-4892-99E0-E4BEDDD74EEB}"/>
            </c:ext>
          </c:extLst>
        </c:ser>
        <c:ser>
          <c:idx val="1"/>
          <c:order val="1"/>
          <c:tx>
            <c:strRef>
              <c:f>'FilterData(%)'!$C$1:$C$4</c:f>
              <c:strCache>
                <c:ptCount val="1"/>
                <c:pt idx="0">
                  <c:v>524288 - 1 - 64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'FilterData(%)'!$C$5:$C$12</c:f>
              <c:numCache>
                <c:formatCode>0.00</c:formatCode>
                <c:ptCount val="8"/>
                <c:pt idx="0">
                  <c:v>4.7658567503006462E-2</c:v>
                </c:pt>
                <c:pt idx="1">
                  <c:v>2.0217846585248833</c:v>
                </c:pt>
                <c:pt idx="2">
                  <c:v>3.2440135496204614</c:v>
                </c:pt>
                <c:pt idx="3">
                  <c:v>6.0503504136635751E-2</c:v>
                </c:pt>
                <c:pt idx="4">
                  <c:v>4.163498508554983E-2</c:v>
                </c:pt>
                <c:pt idx="7">
                  <c:v>2.4422225099377988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78-4892-99E0-E4BEDDD74EEB}"/>
            </c:ext>
          </c:extLst>
        </c:ser>
        <c:ser>
          <c:idx val="2"/>
          <c:order val="2"/>
          <c:tx>
            <c:strRef>
              <c:f>'FilterData(%)'!$D$1:$D$4</c:f>
              <c:strCache>
                <c:ptCount val="1"/>
                <c:pt idx="0">
                  <c:v>524288 - 8 - 8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'FilterData(%)'!$D$5:$D$12</c:f>
              <c:numCache>
                <c:formatCode>0.00</c:formatCode>
                <c:ptCount val="8"/>
                <c:pt idx="1">
                  <c:v>1.0674762665583197</c:v>
                </c:pt>
                <c:pt idx="2">
                  <c:v>1.6367860653025972</c:v>
                </c:pt>
                <c:pt idx="3">
                  <c:v>2.5708236215834727E-2</c:v>
                </c:pt>
                <c:pt idx="4">
                  <c:v>0.54520669750197437</c:v>
                </c:pt>
                <c:pt idx="7">
                  <c:v>3.7433958631370987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78-4892-99E0-E4BEDDD74EEB}"/>
            </c:ext>
          </c:extLst>
        </c:ser>
        <c:ser>
          <c:idx val="3"/>
          <c:order val="3"/>
          <c:tx>
            <c:strRef>
              <c:f>'FilterData(%)'!$E$1:$E$4</c:f>
              <c:strCache>
                <c:ptCount val="1"/>
                <c:pt idx="0">
                  <c:v>524288 - 64 - 1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'FilterData(%)'!$E$5:$E$12</c:f>
              <c:numCache>
                <c:formatCode>0.00</c:formatCode>
                <c:ptCount val="8"/>
                <c:pt idx="1">
                  <c:v>0.49704801706931251</c:v>
                </c:pt>
                <c:pt idx="2">
                  <c:v>0.9023471039638582</c:v>
                </c:pt>
                <c:pt idx="3">
                  <c:v>8.3921272405738535E-3</c:v>
                </c:pt>
                <c:pt idx="4">
                  <c:v>2.133239727830758</c:v>
                </c:pt>
                <c:pt idx="7">
                  <c:v>4.8686764954354764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78-4892-99E0-E4BEDDD74EEB}"/>
            </c:ext>
          </c:extLst>
        </c:ser>
        <c:ser>
          <c:idx val="4"/>
          <c:order val="4"/>
          <c:tx>
            <c:strRef>
              <c:f>'FilterData(%)'!$F$1:$F$4</c:f>
              <c:strCache>
                <c:ptCount val="1"/>
                <c:pt idx="0">
                  <c:v>32768 - 1 - 1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'FilterData(%)'!$F$5:$F$12</c:f>
              <c:numCache>
                <c:formatCode>General</c:formatCode>
                <c:ptCount val="8"/>
                <c:pt idx="5" formatCode="0.00">
                  <c:v>100</c:v>
                </c:pt>
                <c:pt idx="6" formatCode="0.0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8-4892-99E0-E4BEDDD74EEB}"/>
            </c:ext>
          </c:extLst>
        </c:ser>
        <c:ser>
          <c:idx val="5"/>
          <c:order val="5"/>
          <c:tx>
            <c:strRef>
              <c:f>'FilterData(%)'!$G$1:$G$4</c:f>
              <c:strCache>
                <c:ptCount val="1"/>
                <c:pt idx="0">
                  <c:v>32768 - 1 - 2048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'FilterData(%)'!$G$5:$G$12</c:f>
              <c:numCache>
                <c:formatCode>General</c:formatCode>
                <c:ptCount val="8"/>
                <c:pt idx="5" formatCode="0.00">
                  <c:v>99.96729379166851</c:v>
                </c:pt>
                <c:pt idx="6" formatCode="0.00">
                  <c:v>69.107538883564814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78-4892-99E0-E4BEDDD74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883608"/>
        <c:axId val="520883936"/>
      </c:barChart>
      <c:catAx>
        <c:axId val="520883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936"/>
        <c:crosses val="autoZero"/>
        <c:auto val="1"/>
        <c:lblAlgn val="ctr"/>
        <c:lblOffset val="100"/>
        <c:noMultiLvlLbl val="0"/>
      </c:catAx>
      <c:valAx>
        <c:axId val="520883936"/>
        <c:scaling>
          <c:logBase val="10"/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[Tradeoffs.xlsx]TimeMap_vs_JoinMap (lines)!PivotTable4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2965182669701829E-2"/>
          <c:y val="9.6110936952553058E-2"/>
          <c:w val="0.60377383941558393"/>
          <c:h val="0.76968829715957632"/>
        </c:manualLayout>
      </c:layout>
      <c:lineChart>
        <c:grouping val="standard"/>
        <c:varyColors val="0"/>
        <c:ser>
          <c:idx val="0"/>
          <c:order val="0"/>
          <c:tx>
            <c:strRef>
              <c:f>'TimeMap_vs_JoinMap (lines)'!$B$25:$B$28</c:f>
              <c:strCache>
                <c:ptCount val="1"/>
                <c:pt idx="0">
                  <c:v>65536 - 1 - FilterData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(lines)'!$B$29:$B$38</c:f>
              <c:numCache>
                <c:formatCode>General</c:formatCode>
                <c:ptCount val="10"/>
                <c:pt idx="0" formatCode="0.00">
                  <c:v>5160.5620460510254</c:v>
                </c:pt>
                <c:pt idx="6" formatCode="0.00">
                  <c:v>4220.0609912872314</c:v>
                </c:pt>
                <c:pt idx="7" formatCode="0.00">
                  <c:v>4002.5531978607178</c:v>
                </c:pt>
                <c:pt idx="8" formatCode="0.00">
                  <c:v>3885.4930458068848</c:v>
                </c:pt>
                <c:pt idx="9" formatCode="0.00">
                  <c:v>3751.5425291061401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DA-4E12-9895-9607C71392EA}"/>
            </c:ext>
          </c:extLst>
        </c:ser>
        <c:ser>
          <c:idx val="1"/>
          <c:order val="1"/>
          <c:tx>
            <c:strRef>
              <c:f>'TimeMap_vs_JoinMap (lines)'!$C$25:$C$28</c:f>
              <c:strCache>
                <c:ptCount val="1"/>
                <c:pt idx="0">
                  <c:v>65536 - 1 - SymShuffle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(lines)'!$C$29:$C$38</c:f>
              <c:numCache>
                <c:formatCode>General</c:formatCode>
                <c:ptCount val="10"/>
                <c:pt idx="0">
                  <c:v>2.1213912963867188</c:v>
                </c:pt>
                <c:pt idx="6">
                  <c:v>180.71308135986328</c:v>
                </c:pt>
                <c:pt idx="7">
                  <c:v>360.71308135986328</c:v>
                </c:pt>
                <c:pt idx="8">
                  <c:v>720.71308135986328</c:v>
                </c:pt>
                <c:pt idx="9">
                  <c:v>1440.7130813598633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DA-4E12-9895-9607C71392EA}"/>
            </c:ext>
          </c:extLst>
        </c:ser>
        <c:ser>
          <c:idx val="2"/>
          <c:order val="2"/>
          <c:tx>
            <c:strRef>
              <c:f>'TimeMap_vs_JoinMap (lines)'!$D$25:$D$28</c:f>
              <c:strCache>
                <c:ptCount val="1"/>
                <c:pt idx="0">
                  <c:v>524288 - 1 - FilterData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(lines)'!$D$29:$D$38</c:f>
              <c:numCache>
                <c:formatCode>General</c:formatCode>
                <c:ptCount val="10"/>
                <c:pt idx="0" formatCode="0.00">
                  <c:v>62.425055503845215</c:v>
                </c:pt>
                <c:pt idx="3" formatCode="0.00">
                  <c:v>50.819143295288086</c:v>
                </c:pt>
                <c:pt idx="4" formatCode="0.00">
                  <c:v>41.992179870605469</c:v>
                </c:pt>
                <c:pt idx="5" formatCode="0.00">
                  <c:v>37.425771713256836</c:v>
                </c:pt>
                <c:pt idx="6" formatCode="0.00">
                  <c:v>32.986869812011719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DA-4E12-9895-9607C71392EA}"/>
            </c:ext>
          </c:extLst>
        </c:ser>
        <c:ser>
          <c:idx val="3"/>
          <c:order val="3"/>
          <c:tx>
            <c:strRef>
              <c:f>'TimeMap_vs_JoinMap (lines)'!$E$25:$E$28</c:f>
              <c:strCache>
                <c:ptCount val="1"/>
                <c:pt idx="0">
                  <c:v>524288 - 1 - SymShuffle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(lines)'!$E$29:$E$38</c:f>
              <c:numCache>
                <c:formatCode>General</c:formatCode>
                <c:ptCount val="10"/>
                <c:pt idx="0">
                  <c:v>16.887016296386719</c:v>
                </c:pt>
                <c:pt idx="3">
                  <c:v>185.63495635986328</c:v>
                </c:pt>
                <c:pt idx="4">
                  <c:v>365.63495635986328</c:v>
                </c:pt>
                <c:pt idx="5">
                  <c:v>725.63495635986328</c:v>
                </c:pt>
                <c:pt idx="6">
                  <c:v>1445.6349563598633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DA-4E12-9895-9607C71392EA}"/>
            </c:ext>
          </c:extLst>
        </c:ser>
        <c:ser>
          <c:idx val="4"/>
          <c:order val="4"/>
          <c:tx>
            <c:strRef>
              <c:f>'TimeMap_vs_JoinMap (lines)'!$F$25:$F$28</c:f>
              <c:strCache>
                <c:ptCount val="1"/>
                <c:pt idx="0">
                  <c:v>2097152 - 1 - FilterData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(lines)'!$F$29:$F$38</c:f>
              <c:numCache>
                <c:formatCode>0.00</c:formatCode>
                <c:ptCount val="10"/>
                <c:pt idx="0">
                  <c:v>45.310124397277832</c:v>
                </c:pt>
                <c:pt idx="1">
                  <c:v>43.995394706726074</c:v>
                </c:pt>
                <c:pt idx="2">
                  <c:v>39.529181480407715</c:v>
                </c:pt>
                <c:pt idx="3">
                  <c:v>32.653670310974121</c:v>
                </c:pt>
                <c:pt idx="4">
                  <c:v>24.853180885314941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DA-4E12-9895-9607C71392EA}"/>
            </c:ext>
          </c:extLst>
        </c:ser>
        <c:ser>
          <c:idx val="5"/>
          <c:order val="5"/>
          <c:tx>
            <c:strRef>
              <c:f>'TimeMap_vs_JoinMap (lines)'!$G$25:$G$28</c:f>
              <c:strCache>
                <c:ptCount val="1"/>
                <c:pt idx="0">
                  <c:v>2097152 - 1 - SymShuffle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(lines)'!$G$29:$G$38</c:f>
              <c:numCache>
                <c:formatCode>General</c:formatCode>
                <c:ptCount val="10"/>
                <c:pt idx="0">
                  <c:v>67.512016296386719</c:v>
                </c:pt>
                <c:pt idx="1">
                  <c:v>202.50995635986328</c:v>
                </c:pt>
                <c:pt idx="2">
                  <c:v>382.50995635986328</c:v>
                </c:pt>
                <c:pt idx="3">
                  <c:v>742.50995635986328</c:v>
                </c:pt>
                <c:pt idx="4">
                  <c:v>1462.5099563598633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DA-4E12-9895-9607C7139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358744"/>
        <c:axId val="329358088"/>
      </c:lineChart>
      <c:catAx>
        <c:axId val="32935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358088"/>
        <c:crosses val="autoZero"/>
        <c:auto val="1"/>
        <c:lblAlgn val="ctr"/>
        <c:lblOffset val="100"/>
        <c:noMultiLvlLbl val="0"/>
      </c:catAx>
      <c:valAx>
        <c:axId val="3293580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35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317772197979902"/>
          <c:y val="0.24185902991634239"/>
          <c:w val="0.24581257002193363"/>
          <c:h val="0.447585609175902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[Tradeoffs.xlsx]TimeMap_vs_JoinMap (lines)!PivotTable2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9905757127182101E-2"/>
          <c:y val="1.8980386072430605E-2"/>
          <c:w val="0.5582583599494374"/>
          <c:h val="0.84087493713027917"/>
        </c:manualLayout>
      </c:layout>
      <c:lineChart>
        <c:grouping val="standard"/>
        <c:varyColors val="0"/>
        <c:ser>
          <c:idx val="0"/>
          <c:order val="0"/>
          <c:tx>
            <c:strRef>
              <c:f>'TimeMap_vs_JoinMap (lines)'!$B$2:$B$5</c:f>
              <c:strCache>
                <c:ptCount val="1"/>
                <c:pt idx="0">
                  <c:v>1 - 65536 - FilterData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(lines)'!$B$6:$B$15</c:f>
              <c:numCache>
                <c:formatCode>General</c:formatCode>
                <c:ptCount val="10"/>
                <c:pt idx="0" formatCode="0.00">
                  <c:v>5160.5620460510254</c:v>
                </c:pt>
                <c:pt idx="6" formatCode="0.00">
                  <c:v>37.712496757507324</c:v>
                </c:pt>
                <c:pt idx="7" formatCode="0.00">
                  <c:v>35.460676193237305</c:v>
                </c:pt>
                <c:pt idx="8" formatCode="0.00">
                  <c:v>31.057791709899902</c:v>
                </c:pt>
                <c:pt idx="9" formatCode="0.00">
                  <c:v>25.531716346740723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78-441B-A58A-8F287FDEB181}"/>
            </c:ext>
          </c:extLst>
        </c:ser>
        <c:ser>
          <c:idx val="1"/>
          <c:order val="1"/>
          <c:tx>
            <c:strRef>
              <c:f>'TimeMap_vs_JoinMap (lines)'!$C$2:$C$5</c:f>
              <c:strCache>
                <c:ptCount val="1"/>
                <c:pt idx="0">
                  <c:v>1 - 65536 - SymShuffle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(lines)'!$C$6:$C$15</c:f>
              <c:numCache>
                <c:formatCode>General</c:formatCode>
                <c:ptCount val="10"/>
                <c:pt idx="0" formatCode="0.00">
                  <c:v>2.1213912963867188</c:v>
                </c:pt>
                <c:pt idx="6" formatCode="0.00">
                  <c:v>271.28737449645996</c:v>
                </c:pt>
                <c:pt idx="7" formatCode="0.00">
                  <c:v>542.57277488708496</c:v>
                </c:pt>
                <c:pt idx="8" formatCode="0.00">
                  <c:v>1085.143575668335</c:v>
                </c:pt>
                <c:pt idx="9" formatCode="0.00">
                  <c:v>2170.285177230835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78-441B-A58A-8F287FDEB181}"/>
            </c:ext>
          </c:extLst>
        </c:ser>
        <c:ser>
          <c:idx val="2"/>
          <c:order val="2"/>
          <c:tx>
            <c:strRef>
              <c:f>'TimeMap_vs_JoinMap (lines)'!$D$2:$D$5</c:f>
              <c:strCache>
                <c:ptCount val="1"/>
                <c:pt idx="0">
                  <c:v>1 - 524288 - FilterData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(lines)'!$D$6:$D$15</c:f>
              <c:numCache>
                <c:formatCode>General</c:formatCode>
                <c:ptCount val="10"/>
                <c:pt idx="0" formatCode="0.00">
                  <c:v>62.425055503845215</c:v>
                </c:pt>
                <c:pt idx="3" formatCode="0.00">
                  <c:v>30.328051567077637</c:v>
                </c:pt>
                <c:pt idx="4" formatCode="0.00">
                  <c:v>27.173450469970703</c:v>
                </c:pt>
                <c:pt idx="5" formatCode="0.00">
                  <c:v>23.4619140625</c:v>
                </c:pt>
                <c:pt idx="6" formatCode="0.00">
                  <c:v>19.999507904052734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78-441B-A58A-8F287FDEB181}"/>
            </c:ext>
          </c:extLst>
        </c:ser>
        <c:ser>
          <c:idx val="3"/>
          <c:order val="3"/>
          <c:tx>
            <c:strRef>
              <c:f>'TimeMap_vs_JoinMap (lines)'!$E$2:$E$5</c:f>
              <c:strCache>
                <c:ptCount val="1"/>
                <c:pt idx="0">
                  <c:v>1 - 524288 - SymShuffle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(lines)'!$E$6:$E$15</c:f>
              <c:numCache>
                <c:formatCode>General</c:formatCode>
                <c:ptCount val="10"/>
                <c:pt idx="0" formatCode="0.00">
                  <c:v>16.887016296386719</c:v>
                </c:pt>
                <c:pt idx="3" formatCode="0.00">
                  <c:v>270.16264915466309</c:v>
                </c:pt>
                <c:pt idx="4" formatCode="0.00">
                  <c:v>540.32332420349121</c:v>
                </c:pt>
                <c:pt idx="5" formatCode="0.00">
                  <c:v>1080.6446743011475</c:v>
                </c:pt>
                <c:pt idx="6" formatCode="0.00">
                  <c:v>2161.28737449646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78-441B-A58A-8F287FDEB181}"/>
            </c:ext>
          </c:extLst>
        </c:ser>
        <c:ser>
          <c:idx val="4"/>
          <c:order val="4"/>
          <c:tx>
            <c:strRef>
              <c:f>'TimeMap_vs_JoinMap (lines)'!$F$2:$F$5</c:f>
              <c:strCache>
                <c:ptCount val="1"/>
                <c:pt idx="0">
                  <c:v>1 - 2097152 - FilterData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(lines)'!$F$6:$F$15</c:f>
              <c:numCache>
                <c:formatCode>0.00</c:formatCode>
                <c:ptCount val="10"/>
                <c:pt idx="0">
                  <c:v>45.310124397277832</c:v>
                </c:pt>
                <c:pt idx="1">
                  <c:v>34.80946159362793</c:v>
                </c:pt>
                <c:pt idx="2">
                  <c:v>29.575642585754395</c:v>
                </c:pt>
                <c:pt idx="3">
                  <c:v>24.707845687866211</c:v>
                </c:pt>
                <c:pt idx="4">
                  <c:v>22.987637519836426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78-441B-A58A-8F287FDEB181}"/>
            </c:ext>
          </c:extLst>
        </c:ser>
        <c:ser>
          <c:idx val="5"/>
          <c:order val="5"/>
          <c:tx>
            <c:strRef>
              <c:f>'TimeMap_vs_JoinMap (lines)'!$G$2:$G$5</c:f>
              <c:strCache>
                <c:ptCount val="1"/>
                <c:pt idx="0">
                  <c:v>1 - 2097152 - SymShuffle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(lines)'!$G$6:$G$15</c:f>
              <c:numCache>
                <c:formatCode>0.00</c:formatCode>
                <c:ptCount val="10"/>
                <c:pt idx="0">
                  <c:v>67.512016296386719</c:v>
                </c:pt>
                <c:pt idx="1">
                  <c:v>270.04214286804199</c:v>
                </c:pt>
                <c:pt idx="2">
                  <c:v>540.08231163024902</c:v>
                </c:pt>
                <c:pt idx="3">
                  <c:v>1080.1626491546631</c:v>
                </c:pt>
                <c:pt idx="4">
                  <c:v>2160.3233242034912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78-441B-A58A-8F287FDEB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812512"/>
        <c:axId val="328806280"/>
      </c:lineChart>
      <c:catAx>
        <c:axId val="3288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06280"/>
        <c:crosses val="autoZero"/>
        <c:auto val="1"/>
        <c:lblAlgn val="ctr"/>
        <c:lblOffset val="100"/>
        <c:noMultiLvlLbl val="0"/>
      </c:catAx>
      <c:valAx>
        <c:axId val="3288062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125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46791478856117"/>
          <c:y val="0.1562571919889324"/>
          <c:w val="0.30419877204684753"/>
          <c:h val="0.562690611949368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B0B46-5AA7-4946-8E36-447EA72E75F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9C002-0EE1-454B-A1D7-E5007207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5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6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4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56FA-F925-471D-93D6-721E6E38F12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5" y="365125"/>
            <a:ext cx="11951595" cy="1325563"/>
          </a:xfrm>
        </p:spPr>
        <p:txBody>
          <a:bodyPr/>
          <a:lstStyle/>
          <a:p>
            <a:r>
              <a:rPr lang="en-US" dirty="0" smtClean="0"/>
              <a:t>Experiment 1:</a:t>
            </a:r>
            <a:br>
              <a:rPr lang="en-US" dirty="0" smtClean="0"/>
            </a:br>
            <a:r>
              <a:rPr lang="en-US" dirty="0" smtClean="0"/>
              <a:t>Filter Data vs. </a:t>
            </a:r>
            <a:r>
              <a:rPr lang="en-US" dirty="0" err="1" smtClean="0"/>
              <a:t>SymShuffle</a:t>
            </a:r>
            <a:r>
              <a:rPr lang="en-US" dirty="0" smtClean="0"/>
              <a:t> (Only </a:t>
            </a:r>
            <a:r>
              <a:rPr lang="en-US" dirty="0" err="1" smtClean="0"/>
              <a:t>app_id</a:t>
            </a:r>
            <a:r>
              <a:rPr lang="en-US" dirty="0" smtClean="0"/>
              <a:t> vs Only time)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434264"/>
              </p:ext>
            </p:extLst>
          </p:nvPr>
        </p:nvGraphicFramePr>
        <p:xfrm>
          <a:off x="828095" y="1897688"/>
          <a:ext cx="6337300" cy="501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550179"/>
              </p:ext>
            </p:extLst>
          </p:nvPr>
        </p:nvGraphicFramePr>
        <p:xfrm>
          <a:off x="5290488" y="2273122"/>
          <a:ext cx="6359526" cy="4584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45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940843" y="570402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256929" y="2184242"/>
            <a:ext cx="2330498" cy="564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</a:t>
            </a:r>
            <a:r>
              <a:rPr lang="en-US" i="1" dirty="0" smtClean="0"/>
              <a:t>symbolic</a:t>
            </a:r>
            <a:r>
              <a:rPr lang="en-US" dirty="0" smtClean="0"/>
              <a:t> sets</a:t>
            </a:r>
            <a:endParaRPr lang="en-US" sz="1100" dirty="0" smtClean="0"/>
          </a:p>
          <a:p>
            <a:pPr marL="285750" indent="-285750">
              <a:buFontTx/>
              <a:buChar char="-"/>
            </a:pPr>
            <a:r>
              <a:rPr lang="en-US" sz="1400" dirty="0"/>
              <a:t>o</a:t>
            </a:r>
            <a:r>
              <a:rPr lang="en-US" sz="1400" dirty="0" smtClean="0"/>
              <a:t>ne per event variable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6251518" y="3035461"/>
            <a:ext cx="2330497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Build/Broadcast </a:t>
            </a:r>
          </a:p>
          <a:p>
            <a:pPr algn="ctr"/>
            <a:r>
              <a:rPr lang="en-US" b="1" i="1" dirty="0" smtClean="0"/>
              <a:t>abstract</a:t>
            </a:r>
            <a:r>
              <a:rPr lang="en-US" dirty="0" smtClean="0"/>
              <a:t> filters</a:t>
            </a:r>
            <a:endParaRPr lang="en-US" sz="1100" i="1" dirty="0"/>
          </a:p>
        </p:txBody>
      </p:sp>
      <p:sp>
        <p:nvSpPr>
          <p:cNvPr id="8" name="Rectangle 7"/>
          <p:cNvSpPr/>
          <p:nvPr/>
        </p:nvSpPr>
        <p:spPr>
          <a:xfrm>
            <a:off x="6251518" y="3915875"/>
            <a:ext cx="3111936" cy="460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</a:t>
            </a:r>
            <a:r>
              <a:rPr lang="en-US" b="1" i="1" dirty="0" smtClean="0"/>
              <a:t>abstract</a:t>
            </a:r>
            <a:r>
              <a:rPr lang="en-US" dirty="0" smtClean="0"/>
              <a:t> filters </a:t>
            </a:r>
            <a:endParaRPr lang="en-US" sz="1100" i="1" dirty="0"/>
          </a:p>
        </p:txBody>
      </p:sp>
      <p:sp>
        <p:nvSpPr>
          <p:cNvPr id="9" name="Rectangle 8"/>
          <p:cNvSpPr/>
          <p:nvPr/>
        </p:nvSpPr>
        <p:spPr>
          <a:xfrm>
            <a:off x="6251518" y="4948424"/>
            <a:ext cx="3111936" cy="563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Pattern Match</a:t>
            </a:r>
            <a:endParaRPr lang="en-US" sz="2000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011229" y="2181684"/>
            <a:ext cx="13737" cy="1734191"/>
          </a:xfrm>
          <a:prstGeom prst="straightConnector1">
            <a:avLst/>
          </a:prstGeom>
          <a:ln w="63500" cmpd="dbl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flipH="1">
            <a:off x="7416767" y="2748612"/>
            <a:ext cx="5411" cy="286849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7416767" y="3655947"/>
            <a:ext cx="0" cy="259928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63" idx="0"/>
          </p:cNvCxnSpPr>
          <p:nvPr/>
        </p:nvCxnSpPr>
        <p:spPr>
          <a:xfrm>
            <a:off x="7807486" y="4376145"/>
            <a:ext cx="0" cy="315629"/>
          </a:xfrm>
          <a:prstGeom prst="straightConnector1">
            <a:avLst/>
          </a:prstGeom>
          <a:ln w="317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71" idx="0"/>
          </p:cNvCxnSpPr>
          <p:nvPr/>
        </p:nvCxnSpPr>
        <p:spPr>
          <a:xfrm>
            <a:off x="7808979" y="1141902"/>
            <a:ext cx="0" cy="382097"/>
          </a:xfrm>
          <a:prstGeom prst="straightConnector1">
            <a:avLst/>
          </a:prstGeom>
          <a:ln w="88900" cmpd="tri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58315" y="1523999"/>
            <a:ext cx="3108950" cy="65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</a:rPr>
              <a:t>Apply </a:t>
            </a:r>
            <a:r>
              <a:rPr lang="en-US" sz="2000" b="1" i="1" dirty="0" smtClean="0">
                <a:ln w="0"/>
                <a:solidFill>
                  <a:schemeClr val="tx1"/>
                </a:solidFill>
              </a:rPr>
              <a:t>selection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 predicates</a:t>
            </a:r>
          </a:p>
        </p:txBody>
      </p:sp>
      <p:sp>
        <p:nvSpPr>
          <p:cNvPr id="40" name="Oval 39"/>
          <p:cNvSpPr/>
          <p:nvPr/>
        </p:nvSpPr>
        <p:spPr>
          <a:xfrm>
            <a:off x="3144654" y="583866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>
          <a:xfrm>
            <a:off x="2458315" y="4948424"/>
            <a:ext cx="3108950" cy="563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Pattern Match</a:t>
            </a:r>
            <a:endParaRPr lang="en-US" sz="2000" i="1" dirty="0"/>
          </a:p>
        </p:txBody>
      </p:sp>
      <p:cxnSp>
        <p:nvCxnSpPr>
          <p:cNvPr id="45" name="Straight Arrow Connector 44"/>
          <p:cNvCxnSpPr>
            <a:stCxn id="39" idx="2"/>
            <a:endCxn id="53" idx="0"/>
          </p:cNvCxnSpPr>
          <p:nvPr/>
        </p:nvCxnSpPr>
        <p:spPr>
          <a:xfrm>
            <a:off x="4012790" y="2181684"/>
            <a:ext cx="0" cy="2505469"/>
          </a:xfrm>
          <a:prstGeom prst="straightConnector1">
            <a:avLst/>
          </a:prstGeom>
          <a:ln w="63500" cmpd="dbl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4"/>
            <a:endCxn id="39" idx="0"/>
          </p:cNvCxnSpPr>
          <p:nvPr/>
        </p:nvCxnSpPr>
        <p:spPr>
          <a:xfrm>
            <a:off x="4012790" y="1155366"/>
            <a:ext cx="0" cy="368633"/>
          </a:xfrm>
          <a:prstGeom prst="straightConnector1">
            <a:avLst/>
          </a:prstGeom>
          <a:ln w="88900" cmpd="tri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02870" y="5701094"/>
            <a:ext cx="1032588" cy="37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a) Naive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85917" y="5717427"/>
            <a:ext cx="144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) Optimized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8315" y="4687153"/>
            <a:ext cx="3108950" cy="260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Sort/reshuffle</a:t>
            </a:r>
            <a:endParaRPr lang="en-US" sz="1100" i="1" dirty="0"/>
          </a:p>
        </p:txBody>
      </p:sp>
      <p:sp>
        <p:nvSpPr>
          <p:cNvPr id="63" name="Rectangle 62"/>
          <p:cNvSpPr/>
          <p:nvPr/>
        </p:nvSpPr>
        <p:spPr>
          <a:xfrm>
            <a:off x="6251517" y="4691774"/>
            <a:ext cx="3111937" cy="260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Sort/reshuffle</a:t>
            </a:r>
            <a:endParaRPr lang="en-US" sz="1100" i="1" dirty="0"/>
          </a:p>
        </p:txBody>
      </p:sp>
      <p:sp>
        <p:nvSpPr>
          <p:cNvPr id="71" name="Rectangle 70"/>
          <p:cNvSpPr/>
          <p:nvPr/>
        </p:nvSpPr>
        <p:spPr>
          <a:xfrm>
            <a:off x="6254504" y="1523999"/>
            <a:ext cx="3108950" cy="65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</a:rPr>
              <a:t>Apply </a:t>
            </a:r>
            <a:r>
              <a:rPr lang="en-US" sz="2000" b="1" i="1" dirty="0" smtClean="0">
                <a:ln w="0"/>
                <a:solidFill>
                  <a:schemeClr val="tx1"/>
                </a:solidFill>
              </a:rPr>
              <a:t>selection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 predicates</a:t>
            </a:r>
          </a:p>
        </p:txBody>
      </p:sp>
    </p:spTree>
    <p:extLst>
      <p:ext uri="{BB962C8B-B14F-4D97-AF65-F5344CB8AC3E}">
        <p14:creationId xmlns:p14="http://schemas.microsoft.com/office/powerpoint/2010/main" val="286861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1-setup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ABC </a:t>
            </a:r>
          </a:p>
          <a:p>
            <a:pPr lvl="1"/>
            <a:r>
              <a:rPr lang="en-US" dirty="0" err="1" smtClean="0"/>
              <a:t>eA.dev_id</a:t>
            </a:r>
            <a:r>
              <a:rPr lang="en-US" dirty="0" smtClean="0"/>
              <a:t> == </a:t>
            </a:r>
            <a:r>
              <a:rPr lang="en-US" dirty="0" err="1" smtClean="0"/>
              <a:t>eB.dev_id</a:t>
            </a:r>
            <a:r>
              <a:rPr lang="en-US" dirty="0" smtClean="0"/>
              <a:t> == </a:t>
            </a:r>
            <a:r>
              <a:rPr lang="en-US" dirty="0" err="1" smtClean="0"/>
              <a:t>eC.dev_id</a:t>
            </a:r>
            <a:endParaRPr lang="en-US" dirty="0" smtClean="0"/>
          </a:p>
          <a:p>
            <a:pPr lvl="1"/>
            <a:r>
              <a:rPr lang="en-US" dirty="0" err="1" smtClean="0"/>
              <a:t>eB.app_id</a:t>
            </a:r>
            <a:r>
              <a:rPr lang="en-US" dirty="0" smtClean="0"/>
              <a:t> == </a:t>
            </a:r>
            <a:r>
              <a:rPr lang="en-US" dirty="0" err="1" smtClean="0"/>
              <a:t>eC.app_id</a:t>
            </a:r>
            <a:endParaRPr lang="en-US" dirty="0" smtClean="0"/>
          </a:p>
          <a:p>
            <a:pPr lvl="1"/>
            <a:r>
              <a:rPr lang="en-US" dirty="0" err="1" smtClean="0"/>
              <a:t>eA.time</a:t>
            </a:r>
            <a:r>
              <a:rPr lang="en-US" dirty="0" smtClean="0"/>
              <a:t> &lt; </a:t>
            </a:r>
            <a:r>
              <a:rPr lang="en-US" dirty="0" err="1" smtClean="0"/>
              <a:t>eB.time</a:t>
            </a:r>
            <a:r>
              <a:rPr lang="en-US" dirty="0" smtClean="0"/>
              <a:t> &lt;= </a:t>
            </a:r>
            <a:r>
              <a:rPr lang="en-US" dirty="0" err="1" smtClean="0"/>
              <a:t>eA.time</a:t>
            </a:r>
            <a:r>
              <a:rPr lang="en-US" dirty="0" smtClean="0"/>
              <a:t> + timeout </a:t>
            </a:r>
          </a:p>
          <a:p>
            <a:pPr lvl="1"/>
            <a:r>
              <a:rPr lang="en-US" dirty="0" err="1" smtClean="0"/>
              <a:t>eB.time</a:t>
            </a:r>
            <a:r>
              <a:rPr lang="en-US" dirty="0" smtClean="0"/>
              <a:t> &lt; </a:t>
            </a:r>
            <a:r>
              <a:rPr lang="en-US" dirty="0" err="1" smtClean="0"/>
              <a:t>eC.time</a:t>
            </a:r>
            <a:r>
              <a:rPr lang="en-US" dirty="0" smtClean="0"/>
              <a:t> &lt;= </a:t>
            </a:r>
            <a:r>
              <a:rPr lang="en-US" dirty="0" err="1" smtClean="0"/>
              <a:t>eA.time</a:t>
            </a:r>
            <a:r>
              <a:rPr lang="en-US" dirty="0" smtClean="0"/>
              <a:t> + timeout </a:t>
            </a:r>
          </a:p>
          <a:p>
            <a:r>
              <a:rPr lang="en-US" dirty="0" err="1" smtClean="0"/>
              <a:t>DataSet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Input: 591 GB</a:t>
            </a:r>
          </a:p>
          <a:p>
            <a:pPr lvl="1"/>
            <a:r>
              <a:rPr lang="en-US" dirty="0" smtClean="0"/>
              <a:t>Matching </a:t>
            </a:r>
            <a:r>
              <a:rPr lang="en-US" b="1" dirty="0" err="1" smtClean="0"/>
              <a:t>eA</a:t>
            </a:r>
            <a:r>
              <a:rPr lang="en-US" dirty="0" smtClean="0"/>
              <a:t> or </a:t>
            </a:r>
            <a:r>
              <a:rPr lang="en-US" b="1" dirty="0" err="1" smtClean="0"/>
              <a:t>eB</a:t>
            </a:r>
            <a:r>
              <a:rPr lang="en-US" dirty="0" smtClean="0"/>
              <a:t> or </a:t>
            </a:r>
            <a:r>
              <a:rPr lang="en-US" b="1" dirty="0" err="1" smtClean="0"/>
              <a:t>eC</a:t>
            </a:r>
            <a:r>
              <a:rPr lang="en-US" dirty="0" smtClean="0"/>
              <a:t>: 82.5 GB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66213" y="1199242"/>
            <a:ext cx="4212772" cy="830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</a:t>
            </a:r>
          </a:p>
          <a:p>
            <a:pPr algn="ctr"/>
            <a:r>
              <a:rPr lang="en-US" sz="1100" i="1" dirty="0" smtClean="0"/>
              <a:t>(90 nodes)</a:t>
            </a:r>
            <a:endParaRPr lang="en-US" sz="11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8504464" y="432367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66213" y="2289458"/>
            <a:ext cx="2770415" cy="76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/>
              <a:t>(90 nodes)</a:t>
            </a:r>
            <a:endParaRPr lang="en-US" sz="11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transition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partition</a:t>
            </a:r>
            <a:endParaRPr lang="en-US" sz="1400" i="1" dirty="0"/>
          </a:p>
        </p:txBody>
      </p:sp>
      <p:sp>
        <p:nvSpPr>
          <p:cNvPr id="26" name="Rectangle 25"/>
          <p:cNvSpPr/>
          <p:nvPr/>
        </p:nvSpPr>
        <p:spPr>
          <a:xfrm>
            <a:off x="7266213" y="3278300"/>
            <a:ext cx="277041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Global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 smtClean="0"/>
              <a:t>(1 node)</a:t>
            </a:r>
            <a:endParaRPr lang="en-US" sz="1100" i="1" dirty="0"/>
          </a:p>
        </p:txBody>
      </p:sp>
      <p:sp>
        <p:nvSpPr>
          <p:cNvPr id="27" name="Rectangle 26"/>
          <p:cNvSpPr/>
          <p:nvPr/>
        </p:nvSpPr>
        <p:spPr>
          <a:xfrm>
            <a:off x="7266213" y="4209029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Filter(</a:t>
            </a:r>
            <a:r>
              <a:rPr lang="en-US" dirty="0" err="1" smtClean="0"/>
              <a:t>SymState.Contains</a:t>
            </a:r>
            <a:r>
              <a:rPr lang="en-US" dirty="0" smtClean="0"/>
              <a:t>(</a:t>
            </a:r>
            <a:r>
              <a:rPr lang="en-US" dirty="0" err="1" smtClean="0"/>
              <a:t>ev</a:t>
            </a:r>
            <a:r>
              <a:rPr lang="en-US" dirty="0" smtClean="0"/>
              <a:t>))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sp>
        <p:nvSpPr>
          <p:cNvPr id="28" name="Rectangle 27"/>
          <p:cNvSpPr/>
          <p:nvPr/>
        </p:nvSpPr>
        <p:spPr>
          <a:xfrm>
            <a:off x="7266213" y="5072516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575471" y="2030186"/>
            <a:ext cx="32658" cy="21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0"/>
          </p:cNvCxnSpPr>
          <p:nvPr/>
        </p:nvCxnSpPr>
        <p:spPr>
          <a:xfrm>
            <a:off x="8643256" y="2037329"/>
            <a:ext cx="8165" cy="25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0"/>
          </p:cNvCxnSpPr>
          <p:nvPr/>
        </p:nvCxnSpPr>
        <p:spPr>
          <a:xfrm flipH="1">
            <a:off x="8651421" y="3058601"/>
            <a:ext cx="2722" cy="21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</p:cNvCxnSpPr>
          <p:nvPr/>
        </p:nvCxnSpPr>
        <p:spPr>
          <a:xfrm flipH="1">
            <a:off x="8643257" y="3898786"/>
            <a:ext cx="8164" cy="31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8" idx="0"/>
          </p:cNvCxnSpPr>
          <p:nvPr/>
        </p:nvCxnSpPr>
        <p:spPr>
          <a:xfrm>
            <a:off x="9372599" y="4829515"/>
            <a:ext cx="0" cy="24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4"/>
            <a:endCxn id="23" idx="0"/>
          </p:cNvCxnSpPr>
          <p:nvPr/>
        </p:nvCxnSpPr>
        <p:spPr>
          <a:xfrm flipH="1">
            <a:off x="9372599" y="1003867"/>
            <a:ext cx="1" cy="1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3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575367"/>
            <a:ext cx="10994571" cy="460159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SymShuffle</a:t>
            </a:r>
            <a:r>
              <a:rPr lang="en-US" dirty="0" smtClean="0"/>
              <a:t> (GB): {0.25, 0.5, 1, 2}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 (MB): {1, 2, 4, 8}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 (bits): {2^23,2^24, 2^25,2^26}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ev_id</a:t>
            </a:r>
            <a:r>
              <a:rPr lang="en-US" dirty="0" smtClean="0"/>
              <a:t> (bits): </a:t>
            </a:r>
          </a:p>
          <a:p>
            <a:pPr lvl="1"/>
            <a:r>
              <a:rPr lang="en-US" dirty="0" err="1" smtClean="0"/>
              <a:t>FilterRatio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{2^16, 2^19, 2^21} =&gt; {6.11%, 0.07%, 0.05%}</a:t>
            </a:r>
          </a:p>
          <a:p>
            <a:pPr lvl="1"/>
            <a:r>
              <a:rPr lang="en-US" dirty="0" smtClean="0"/>
              <a:t>Remaining bits divided between </a:t>
            </a:r>
            <a:r>
              <a:rPr lang="en-US" dirty="0" err="1" smtClean="0"/>
              <a:t>app_id</a:t>
            </a:r>
            <a:r>
              <a:rPr lang="en-US" dirty="0" smtClean="0"/>
              <a:t> and time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app_id</a:t>
            </a:r>
            <a:endParaRPr lang="en-US" dirty="0" smtClean="0"/>
          </a:p>
          <a:p>
            <a:pPr lvl="2"/>
            <a:r>
              <a:rPr lang="en-US" dirty="0" smtClean="0"/>
              <a:t>Only time</a:t>
            </a:r>
          </a:p>
          <a:p>
            <a:pPr lvl="2"/>
            <a:r>
              <a:rPr lang="en-US" dirty="0" smtClean="0"/>
              <a:t>50% </a:t>
            </a:r>
            <a:r>
              <a:rPr lang="en-US" dirty="0" err="1" smtClean="0"/>
              <a:t>app_id</a:t>
            </a:r>
            <a:r>
              <a:rPr lang="en-US" dirty="0" smtClean="0"/>
              <a:t>, 50%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83285" y="1275216"/>
            <a:ext cx="4212772" cy="830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</a:t>
            </a:r>
          </a:p>
          <a:p>
            <a:pPr algn="ctr"/>
            <a:r>
              <a:rPr lang="en-US" sz="1100" i="1" dirty="0" smtClean="0"/>
              <a:t>(90 nodes)</a:t>
            </a:r>
            <a:endParaRPr lang="en-US" sz="11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021536" y="508341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83285" y="2365432"/>
            <a:ext cx="2770415" cy="76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/>
              <a:t>(90 nodes)</a:t>
            </a:r>
            <a:endParaRPr lang="en-US" sz="11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transition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partition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7783285" y="3509085"/>
            <a:ext cx="277041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Global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 smtClean="0"/>
              <a:t>(1 node)</a:t>
            </a:r>
            <a:endParaRPr lang="en-US" sz="1100" i="1" dirty="0"/>
          </a:p>
        </p:txBody>
      </p:sp>
      <p:sp>
        <p:nvSpPr>
          <p:cNvPr id="9" name="Rectangle 8"/>
          <p:cNvSpPr/>
          <p:nvPr/>
        </p:nvSpPr>
        <p:spPr>
          <a:xfrm>
            <a:off x="7783285" y="4285003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Filter(</a:t>
            </a:r>
            <a:r>
              <a:rPr lang="en-US" dirty="0" err="1" smtClean="0"/>
              <a:t>SymState.Contains</a:t>
            </a:r>
            <a:r>
              <a:rPr lang="en-US" dirty="0" smtClean="0"/>
              <a:t>(</a:t>
            </a:r>
            <a:r>
              <a:rPr lang="en-US" dirty="0" err="1" smtClean="0"/>
              <a:t>ev</a:t>
            </a:r>
            <a:r>
              <a:rPr lang="en-US" dirty="0" smtClean="0"/>
              <a:t>))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sp>
        <p:nvSpPr>
          <p:cNvPr id="10" name="Rectangle 9"/>
          <p:cNvSpPr/>
          <p:nvPr/>
        </p:nvSpPr>
        <p:spPr>
          <a:xfrm>
            <a:off x="7783285" y="5148490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092543" y="2106160"/>
            <a:ext cx="32658" cy="21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9160328" y="2113303"/>
            <a:ext cx="8165" cy="25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9168493" y="3134575"/>
            <a:ext cx="0" cy="37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160329" y="4123417"/>
            <a:ext cx="8163" cy="16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9889671" y="4905489"/>
            <a:ext cx="0" cy="24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4" idx="0"/>
          </p:cNvCxnSpPr>
          <p:nvPr/>
        </p:nvCxnSpPr>
        <p:spPr>
          <a:xfrm flipH="1">
            <a:off x="9889671" y="1079841"/>
            <a:ext cx="1" cy="1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222545" y="3111756"/>
            <a:ext cx="1322615" cy="397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SymShuffle</a:t>
            </a:r>
            <a:endParaRPr lang="en-US" b="1" i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34275" y="3308023"/>
            <a:ext cx="1626053" cy="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3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0" y="2236107"/>
            <a:ext cx="5513614" cy="1867807"/>
          </a:xfrm>
        </p:spPr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158" y="1827893"/>
            <a:ext cx="5388429" cy="4219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Filtered Data: [20MB, 5.03GB]</a:t>
            </a:r>
          </a:p>
          <a:p>
            <a:pPr lvl="1"/>
            <a:r>
              <a:rPr lang="en-US" dirty="0" smtClean="0"/>
              <a:t>Time provides better filtering</a:t>
            </a:r>
          </a:p>
          <a:p>
            <a:pPr lvl="1"/>
            <a:r>
              <a:rPr lang="en-US" dirty="0" smtClean="0"/>
              <a:t>Similar ratio across </a:t>
            </a:r>
            <a:r>
              <a:rPr lang="en-US" dirty="0" err="1" smtClean="0"/>
              <a:t>SymState</a:t>
            </a:r>
            <a:r>
              <a:rPr lang="en-US" dirty="0" smtClean="0"/>
              <a:t> sizes:</a:t>
            </a:r>
          </a:p>
          <a:p>
            <a:pPr lvl="2"/>
            <a:r>
              <a:rPr lang="en-US" dirty="0" smtClean="0"/>
              <a:t>1MB =&gt; [0.04%, 4.99%]</a:t>
            </a:r>
          </a:p>
          <a:p>
            <a:pPr lvl="2"/>
            <a:r>
              <a:rPr lang="en-US" dirty="0" smtClean="0"/>
              <a:t>2MB =&gt; [0.03%, 4.74%]</a:t>
            </a:r>
          </a:p>
          <a:p>
            <a:pPr lvl="2"/>
            <a:r>
              <a:rPr lang="en-US" dirty="0" smtClean="0"/>
              <a:t>3MB =&gt; [0.03%, 4.60%]</a:t>
            </a:r>
          </a:p>
          <a:p>
            <a:pPr lvl="2"/>
            <a:r>
              <a:rPr lang="en-US" dirty="0" smtClean="0"/>
              <a:t>4MB =&gt; [0.02%, 4.44%] 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32036"/>
              </p:ext>
            </p:extLst>
          </p:nvPr>
        </p:nvGraphicFramePr>
        <p:xfrm>
          <a:off x="6359071" y="1878286"/>
          <a:ext cx="5615215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043">
                  <a:extLst>
                    <a:ext uri="{9D8B030D-6E8A-4147-A177-3AD203B41FA5}">
                      <a16:colId xmlns:a16="http://schemas.microsoft.com/office/drawing/2014/main" val="303993680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53866414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1055902117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3675291856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3234491641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dev_id</a:t>
                      </a:r>
                      <a:r>
                        <a:rPr lang="en-US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Only </a:t>
                      </a:r>
                      <a:r>
                        <a:rPr lang="en-US" dirty="0" err="1" smtClean="0"/>
                        <a:t>app_id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Only 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4049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2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2^16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7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2^19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2^21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4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3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288"/>
          </a:xfrm>
        </p:spPr>
        <p:txBody>
          <a:bodyPr>
            <a:normAutofit/>
          </a:bodyPr>
          <a:lstStyle/>
          <a:p>
            <a:r>
              <a:rPr lang="en-US" dirty="0" smtClean="0"/>
              <a:t>Total execution time across all nodes </a:t>
            </a:r>
          </a:p>
          <a:p>
            <a:pPr lvl="1"/>
            <a:r>
              <a:rPr lang="en-US" dirty="0" smtClean="0"/>
              <a:t>excluding the reading of the 591GB = 5h:30min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1813"/>
              </p:ext>
            </p:extLst>
          </p:nvPr>
        </p:nvGraphicFramePr>
        <p:xfrm>
          <a:off x="457198" y="2902635"/>
          <a:ext cx="1118530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907">
                  <a:extLst>
                    <a:ext uri="{9D8B030D-6E8A-4147-A177-3AD203B41FA5}">
                      <a16:colId xmlns:a16="http://schemas.microsoft.com/office/drawing/2014/main" val="105950143"/>
                    </a:ext>
                  </a:extLst>
                </a:gridCol>
                <a:gridCol w="1956363">
                  <a:extLst>
                    <a:ext uri="{9D8B030D-6E8A-4147-A177-3AD203B41FA5}">
                      <a16:colId xmlns:a16="http://schemas.microsoft.com/office/drawing/2014/main" val="3128422025"/>
                    </a:ext>
                  </a:extLst>
                </a:gridCol>
                <a:gridCol w="1412293">
                  <a:extLst>
                    <a:ext uri="{9D8B030D-6E8A-4147-A177-3AD203B41FA5}">
                      <a16:colId xmlns:a16="http://schemas.microsoft.com/office/drawing/2014/main" val="824735237"/>
                    </a:ext>
                  </a:extLst>
                </a:gridCol>
                <a:gridCol w="1661374">
                  <a:extLst>
                    <a:ext uri="{9D8B030D-6E8A-4147-A177-3AD203B41FA5}">
                      <a16:colId xmlns:a16="http://schemas.microsoft.com/office/drawing/2014/main" val="213113658"/>
                    </a:ext>
                  </a:extLst>
                </a:gridCol>
                <a:gridCol w="1410237">
                  <a:extLst>
                    <a:ext uri="{9D8B030D-6E8A-4147-A177-3AD203B41FA5}">
                      <a16:colId xmlns:a16="http://schemas.microsoft.com/office/drawing/2014/main" val="414639874"/>
                    </a:ext>
                  </a:extLst>
                </a:gridCol>
                <a:gridCol w="1439870">
                  <a:extLst>
                    <a:ext uri="{9D8B030D-6E8A-4147-A177-3AD203B41FA5}">
                      <a16:colId xmlns:a16="http://schemas.microsoft.com/office/drawing/2014/main" val="341675290"/>
                    </a:ext>
                  </a:extLst>
                </a:gridCol>
                <a:gridCol w="2108258">
                  <a:extLst>
                    <a:ext uri="{9D8B030D-6E8A-4147-A177-3AD203B41FA5}">
                      <a16:colId xmlns:a16="http://schemas.microsoft.com/office/drawing/2014/main" val="74704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BuildSymState</a:t>
                      </a:r>
                      <a:r>
                        <a:rPr lang="en-US" dirty="0" smtClean="0"/>
                        <a:t>(per part./trans.)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Global </a:t>
                      </a:r>
                      <a:r>
                        <a:rPr lang="en-US" dirty="0" err="1" smtClean="0"/>
                        <a:t>SymState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</a:t>
                      </a:r>
                      <a:r>
                        <a:rPr lang="en-US" dirty="0" err="1" smtClean="0"/>
                        <a:t>SymState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6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Baseline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0:19:13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0:56:55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1:16:08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866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+mn-lt"/>
                        </a:rPr>
                        <a:t>SymFilter</a:t>
                      </a:r>
                      <a:r>
                        <a:rPr lang="en-US" sz="1800" dirty="0" smtClean="0">
                          <a:latin typeface="+mn-lt"/>
                        </a:rPr>
                        <a:t> (best)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0:17:34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0:05:36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0:22:09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0:07:31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0:53:06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450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+mn-lt"/>
                        </a:rPr>
                        <a:t>SymFilter</a:t>
                      </a:r>
                      <a:r>
                        <a:rPr lang="en-US" sz="1800" baseline="0" dirty="0" smtClean="0">
                          <a:latin typeface="+mn-lt"/>
                        </a:rPr>
                        <a:t> (worst)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0:27:28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0:07:09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0:30:18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0:09:43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1:14:51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22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44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single path queries</a:t>
            </a:r>
          </a:p>
          <a:p>
            <a:pPr lvl="1"/>
            <a:r>
              <a:rPr lang="en-US" dirty="0" smtClean="0"/>
              <a:t>No of transitions: [2, 5]</a:t>
            </a:r>
          </a:p>
          <a:p>
            <a:pPr lvl="1"/>
            <a:r>
              <a:rPr lang="en-US" dirty="0" smtClean="0"/>
              <a:t>5 queries with join attribute between transitions</a:t>
            </a:r>
          </a:p>
          <a:p>
            <a:pPr lvl="1"/>
            <a:r>
              <a:rPr lang="en-US" dirty="0" smtClean="0"/>
              <a:t>3 queries with transitions joined just on </a:t>
            </a:r>
            <a:r>
              <a:rPr lang="en-US" dirty="0" err="1" smtClean="0"/>
              <a:t>dev_id</a:t>
            </a:r>
            <a:r>
              <a:rPr lang="en-US" dirty="0" smtClean="0"/>
              <a:t> and time</a:t>
            </a:r>
          </a:p>
          <a:p>
            <a:r>
              <a:rPr lang="en-US" dirty="0" smtClean="0"/>
              <a:t>Initial filtering: 591GB =&gt; [3.64GB, 8.06GB]</a:t>
            </a:r>
          </a:p>
          <a:p>
            <a:pPr lvl="1"/>
            <a:r>
              <a:rPr lang="en-US" dirty="0" smtClean="0"/>
              <a:t>based on event name and transition predicate</a:t>
            </a:r>
          </a:p>
          <a:p>
            <a:pPr lvl="1"/>
            <a:r>
              <a:rPr lang="en-US" dirty="0" smtClean="0"/>
              <a:t>Even though they have a large number of events</a:t>
            </a:r>
          </a:p>
        </p:txBody>
      </p:sp>
    </p:spTree>
    <p:extLst>
      <p:ext uri="{BB962C8B-B14F-4D97-AF65-F5344CB8AC3E}">
        <p14:creationId xmlns:p14="http://schemas.microsoft.com/office/powerpoint/2010/main" val="106026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SymShuffle</a:t>
            </a:r>
            <a:r>
              <a:rPr lang="en-US" dirty="0" smtClean="0"/>
              <a:t>: [720MB, 1GB]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: 4MB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 (bits): 2^25</a:t>
            </a:r>
          </a:p>
          <a:p>
            <a:pPr lvl="1"/>
            <a:r>
              <a:rPr lang="en-US" dirty="0" err="1" smtClean="0"/>
              <a:t>dev_id</a:t>
            </a:r>
            <a:r>
              <a:rPr lang="en-US" dirty="0" smtClean="0"/>
              <a:t> (bits): 2^19 </a:t>
            </a:r>
          </a:p>
          <a:p>
            <a:pPr lvl="2"/>
            <a:r>
              <a:rPr lang="en-US" dirty="0" smtClean="0"/>
              <a:t>Remaining bits divided between </a:t>
            </a:r>
            <a:r>
              <a:rPr lang="en-US" dirty="0" err="1" smtClean="0"/>
              <a:t>join_key</a:t>
            </a:r>
            <a:r>
              <a:rPr lang="en-US" dirty="0" smtClean="0"/>
              <a:t> and time</a:t>
            </a:r>
          </a:p>
          <a:p>
            <a:pPr lvl="3"/>
            <a:r>
              <a:rPr lang="en-US" dirty="0" smtClean="0"/>
              <a:t>Only </a:t>
            </a:r>
            <a:r>
              <a:rPr lang="en-US" dirty="0" err="1" smtClean="0"/>
              <a:t>join_key</a:t>
            </a:r>
            <a:endParaRPr lang="en-US" dirty="0" smtClean="0"/>
          </a:p>
          <a:p>
            <a:pPr lvl="3"/>
            <a:r>
              <a:rPr lang="en-US" dirty="0" smtClean="0"/>
              <a:t>Only time</a:t>
            </a:r>
          </a:p>
          <a:p>
            <a:pPr lvl="3"/>
            <a:r>
              <a:rPr lang="en-US" dirty="0" smtClean="0"/>
              <a:t>50% </a:t>
            </a:r>
            <a:r>
              <a:rPr lang="en-US" dirty="0" err="1" smtClean="0"/>
              <a:t>join_key</a:t>
            </a:r>
            <a:r>
              <a:rPr lang="en-US" dirty="0" smtClean="0"/>
              <a:t>, 50% time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2 -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240878"/>
              </p:ext>
            </p:extLst>
          </p:nvPr>
        </p:nvGraphicFramePr>
        <p:xfrm>
          <a:off x="5119084" y="2006835"/>
          <a:ext cx="7072916" cy="4364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6743" y="1825625"/>
            <a:ext cx="5009881" cy="4910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FilterData</a:t>
            </a:r>
            <a:endParaRPr lang="en-US" dirty="0"/>
          </a:p>
          <a:p>
            <a:pPr lvl="1"/>
            <a:r>
              <a:rPr lang="en-US" dirty="0" smtClean="0"/>
              <a:t>For 3/5 queries “Only </a:t>
            </a:r>
            <a:r>
              <a:rPr lang="en-US" dirty="0" err="1" smtClean="0"/>
              <a:t>join_key</a:t>
            </a:r>
            <a:r>
              <a:rPr lang="en-US" dirty="0" smtClean="0"/>
              <a:t>” works best due to larger timeouts: [5min, 10h] </a:t>
            </a:r>
          </a:p>
          <a:p>
            <a:pPr lvl="1"/>
            <a:r>
              <a:rPr lang="en-US" dirty="0" smtClean="0"/>
              <a:t>For 6/8 queries filter ratio(%): [0.01, 13.66]</a:t>
            </a:r>
          </a:p>
          <a:p>
            <a:pPr lvl="1"/>
            <a:r>
              <a:rPr lang="en-US" dirty="0" smtClean="0"/>
              <a:t>For 2/8 queries filter ratio above 70%</a:t>
            </a:r>
          </a:p>
          <a:p>
            <a:r>
              <a:rPr lang="en-US" dirty="0" smtClean="0"/>
              <a:t>Processing times</a:t>
            </a:r>
          </a:p>
          <a:p>
            <a:pPr lvl="1"/>
            <a:r>
              <a:rPr lang="en-US" dirty="0" smtClean="0"/>
              <a:t>Between [0.95x, 3.8x] of baseline</a:t>
            </a:r>
          </a:p>
          <a:p>
            <a:pPr lvl="1"/>
            <a:r>
              <a:rPr lang="en-US" dirty="0" smtClean="0"/>
              <a:t>Due to small data after initial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– results (full dataset)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129370"/>
              </p:ext>
            </p:extLst>
          </p:nvPr>
        </p:nvGraphicFramePr>
        <p:xfrm>
          <a:off x="5003413" y="2025594"/>
          <a:ext cx="7448550" cy="4510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550</Words>
  <Application>Microsoft Office PowerPoint</Application>
  <PresentationFormat>Widescreen</PresentationFormat>
  <Paragraphs>144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Preliminary Results</vt:lpstr>
      <vt:lpstr>Experiment 1-setup</vt:lpstr>
      <vt:lpstr>Experiment 1 - parameters</vt:lpstr>
      <vt:lpstr>Experiment 1 - results</vt:lpstr>
      <vt:lpstr>Experiment 1 - results</vt:lpstr>
      <vt:lpstr>Experiment 2 - setup</vt:lpstr>
      <vt:lpstr>Experiment 2 - parameters</vt:lpstr>
      <vt:lpstr>Experiment 2 - results</vt:lpstr>
      <vt:lpstr>Experiment 2 – results (full dataset)</vt:lpstr>
      <vt:lpstr>Experiment 1: Filter Data vs. SymShuffle (Only app_id vs Only time)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</dc:title>
  <dc:creator>Daniel MSR</dc:creator>
  <cp:lastModifiedBy>Daniel Lupei</cp:lastModifiedBy>
  <cp:revision>31</cp:revision>
  <cp:lastPrinted>2016-07-13T20:26:37Z</cp:lastPrinted>
  <dcterms:created xsi:type="dcterms:W3CDTF">2016-05-10T02:39:36Z</dcterms:created>
  <dcterms:modified xsi:type="dcterms:W3CDTF">2016-07-13T21:49:01Z</dcterms:modified>
</cp:coreProperties>
</file>