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ly garcia jardim" initials="dgj" lastIdx="1" clrIdx="0">
    <p:extLst>
      <p:ext uri="{19B8F6BF-5375-455C-9EA6-DF929625EA0E}">
        <p15:presenceInfo xmlns:p15="http://schemas.microsoft.com/office/powerpoint/2012/main" userId="1535301a4256a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64E69-AB36-4ED5-9FE5-0E304ABA64BE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C75B-A51A-4BB7-9521-66362B2D4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03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6EA5-9508-4F56-8947-815152E1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74D94-13D4-4ADF-B5EB-A9444BA7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69E82F-6BB1-45CE-B8DF-DCE640D2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2D0B28-A0A6-4476-870E-8E04C6B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C9237-77A6-45A3-AC41-D365CE72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8639-A21B-4A16-9EAC-EDBB1934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01A97E-9918-48F9-A923-FFF1F0F7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C47E1-AD97-4133-81D7-DC994ED9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7B777D-EC35-474C-AB86-957D698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993C0-6EF1-4235-A62B-FE7242E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5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A34F8F-E245-459E-8F7B-95E43C4CF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5146A9-228F-47A7-90CE-8D8AB8A5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ED941B-E99E-464B-8045-164576F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7A4E-7DE8-4A32-B1AA-B8776691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B2790-2F48-4550-8445-95FFCCD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B4FA-1B6D-4554-8564-C8CADE7A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CCDEA-4C67-4D0F-B968-AAE9350E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F8E99-9E92-4F23-8EAD-0854A88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8BC14-173C-4BC5-8BCD-9415E81D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3F76D-BCF7-4D02-996A-ABAA6C9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6147-7D60-4246-B7D6-ECFA670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F468F4-FC83-4F1B-80DA-F6CDB94E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861704-E416-4FDA-B3F6-ED98B777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8A393-A541-4851-A5AD-9604EE80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7E233-8A61-419C-A28A-9D24E38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2FE7-EA76-4B08-955E-4E8E1A39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E3F22-9527-4F11-B3B9-26B3C91D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4D699C-55C6-43A6-BC7E-D309B5C2D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CE9E-C14E-4B8C-A3E0-04482DDD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B73CC-BB33-42A8-9F00-C8157B6D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1281AE-0426-4E8B-8996-2A38512D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62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16498-B785-4C5C-996E-F66BB02D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EDB91-221B-4240-A00D-48C13CA9A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AB5C22-957E-4478-A7CD-008520884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80C0E-19B0-4325-87CA-AA3911E7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7A411-86A0-4BBB-9972-4FF426E8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A0433D-8DCE-4229-BFE0-33F79B6E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83610E-DEC6-4280-9BCE-E4ED88D5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BBE994-74A7-4785-B34C-D5A5D247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F7A08-8C2C-4502-A8CF-F6351E5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88758-D33E-4F9B-83F1-08946CB1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68B22E-9614-408C-A880-CA58B85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5A4940-ED51-4849-8C21-1E160A3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F0F595-AB0D-4FEE-A94E-A115D076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5E656-7FA3-4ABD-9EE5-FF8DE2D6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1BC1-283C-4A01-A66F-342FEDB6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C8A9F-E68D-45EF-8784-E25FB5A5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824AD-BCF2-45D3-B4A6-95AAE235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E1128-9438-4E87-8BED-5EC008A9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C774AB-2060-447C-92F9-28E85815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A37F77-3736-4CC6-999A-33E3F5AA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6A44C-1104-4D73-B4FA-556B55B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3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D5ED1-80E2-4975-BCE5-237CBE2E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30B30-B6F5-4F77-B4DF-AE46CC224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80CB9A-E964-4AB7-8F2B-7B283A73D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A7C23B-1560-462D-A999-BC053D20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5D4B4-EE13-4061-8189-2BED18D8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32D030-E278-4593-B59E-165F571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30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A15164-5D37-4AF3-BD74-F4D6DE61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746FF-2EA3-484D-A5D3-F1767736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427ECD-9208-42FD-973D-29BF356E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6C8-D507-47FC-B932-52EEF7233B7C}" type="datetimeFigureOut">
              <a:rPr lang="pt-BR" smtClean="0"/>
              <a:t>25/11/2018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80985-0293-4590-9711-8F300025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18517-2E9F-4512-B0AD-C0A0E448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BE29A-685D-41CB-AB2E-8DAB6B7D00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9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3C46F7CC-F2BA-498C-B698-626A0DB1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13"/>
            <a:ext cx="12192000" cy="665548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51C1E8-65BF-48A8-888F-67CFEFF46A52}"/>
              </a:ext>
            </a:extLst>
          </p:cNvPr>
          <p:cNvSpPr txBox="1"/>
          <p:nvPr/>
        </p:nvSpPr>
        <p:spPr>
          <a:xfrm>
            <a:off x="427047" y="1356765"/>
            <a:ext cx="454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ajan Pro" panose="02020502050506020301" pitchFamily="18" charset="0"/>
              </a:rPr>
              <a:t>Danielly Garcia Jardim</a:t>
            </a:r>
          </a:p>
          <a:p>
            <a:r>
              <a:rPr lang="pt-BR" dirty="0">
                <a:latin typeface="Trajan Pro" panose="02020502050506020301" pitchFamily="18" charset="0"/>
              </a:rPr>
              <a:t>Bruna Cristina Lopes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FDE4A-6570-41F5-90EB-4C734D53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4" y="238637"/>
            <a:ext cx="2345723" cy="1118128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5A65D53-6BA8-4058-AA82-C85380F48F95}"/>
              </a:ext>
            </a:extLst>
          </p:cNvPr>
          <p:cNvCxnSpPr>
            <a:cxnSpLocks/>
          </p:cNvCxnSpPr>
          <p:nvPr/>
        </p:nvCxnSpPr>
        <p:spPr>
          <a:xfrm>
            <a:off x="427047" y="1356765"/>
            <a:ext cx="3178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8ECFB873-9E4F-43CC-A61C-76CA32A25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451" y="6430661"/>
            <a:ext cx="3226918" cy="32269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C2DC2B-66FA-4EAA-9687-E7916648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2751" y="6133191"/>
            <a:ext cx="379374" cy="379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E95D352-C1EC-4A28-8957-AB48386C2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3324">
            <a:off x="-1956463" y="4342979"/>
            <a:ext cx="646327" cy="6463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B3F381-76D2-4D1B-82C7-5FF8037F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5484">
            <a:off x="-2875771" y="2675690"/>
            <a:ext cx="1292641" cy="12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1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10287 -0.28287 C 0.14935 -0.40996 0.23555 -0.53241 0.25912 -0.50486 L 0.31185 -0.44398 " pathEditMode="relative" rAng="18180000" ptsTypes="AAAA">
                                      <p:cBhvr>
                                        <p:cTn id="1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-2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797 0.53125 L 0.14127 0.31273 C 0.15195 0.21528 0.20312 0.10949 0.23411 0.11852 L 0.30299 0.14282 " pathEditMode="relative" rAng="16860000" ptsTypes="AA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94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29 0.32686 L 0.13593 0.15857 C 0.17304 0.08403 0.23138 0.0125 0.24296 0.0294 L 0.26783 0.06852 " pathEditMode="relative" rAng="18660000" ptsTypes="AAAA">
                                      <p:cBhvr>
                                        <p:cTn id="20" dur="2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-129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1302 0.09167 L 0.09206 -0.08102 C 0.12708 -0.15857 0.17721 -0.24398 0.18281 -0.23611 L 0.19492 -0.21852 " pathEditMode="relative" rAng="18540000" ptsTypes="AAAA">
                                      <p:cBhvr>
                                        <p:cTn id="22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0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E583F9-D880-428E-8B4C-6EA0D1F6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55" y="0"/>
            <a:ext cx="12303512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77638CB-8C71-43FE-A1C8-6DB689707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249">
            <a:off x="3889608" y="4687537"/>
            <a:ext cx="1527499" cy="15274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C1A5C5-92DD-4C2E-9AE9-AE87C4B98847}"/>
              </a:ext>
            </a:extLst>
          </p:cNvPr>
          <p:cNvSpPr txBox="1"/>
          <p:nvPr/>
        </p:nvSpPr>
        <p:spPr>
          <a:xfrm>
            <a:off x="978627" y="507504"/>
            <a:ext cx="106494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A franquia é conhecida pelo seu universo futurista, possuindo veículos e armas de alta tecnologia. Um veículo possui modelo, quantidade de passageiros, função, fabricante, tripulação e classe.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D6C5FB-8B52-4AC8-A277-4A356AB5D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421">
            <a:off x="5848502" y="3483574"/>
            <a:ext cx="2462085" cy="24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162 L 0.07617 -0.04769 C 0.09193 -0.05648 0.11588 -0.05996 0.14101 -0.05996 C 0.16979 -0.05996 0.19271 -0.05648 0.20859 -0.04769 L 0.28633 -0.0016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2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75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232 L 0.09805 -0.04468 C 0.11862 -0.05371 0.14948 -0.05764 0.18203 -0.05764 C 0.21875 -0.05764 0.24818 -0.05371 0.26875 -0.04468 L 0.36836 -0.0023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11" y="-27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0277E04-E804-423C-B84A-18D8BB031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340" y="0"/>
            <a:ext cx="12336786" cy="710189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18C7D8-1844-4758-B0FB-CFE1C5D701D8}"/>
              </a:ext>
            </a:extLst>
          </p:cNvPr>
          <p:cNvSpPr txBox="1"/>
          <p:nvPr/>
        </p:nvSpPr>
        <p:spPr>
          <a:xfrm>
            <a:off x="4785612" y="89807"/>
            <a:ext cx="75511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haver constantes batalhas, veículos, personagens e robôs podem conter armas. Uma arma possui um nome, que deve ser único, um fabricante, criador, cor, tamanho, capacidade, peso e alcance. Uma arma de um mesmo tipo pode conter várias formas. Existem diversos tipos de armas, que são divididas em dois subtipos: laser e branca. Armas a laser possuem um tipo. Armas brancas são construídas por diversos materiais identificados por um nome.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FC4B8F-E8F5-453C-AA07-5432C0CE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0414" y="2110154"/>
            <a:ext cx="4092455" cy="41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1435 L 0.52735 0.02454 " pathEditMode="relative" rAng="0" ptsTypes="AA">
                                      <p:cBhvr>
                                        <p:cTn id="6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9EDF-DAC7-4C04-959D-118B3C82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A055F8-D6B5-4D28-B11C-EBB7646C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112"/>
            <a:ext cx="12192000" cy="660108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89D8FF-6FD5-484B-BDF8-B78C44653343}"/>
              </a:ext>
            </a:extLst>
          </p:cNvPr>
          <p:cNvSpPr txBox="1"/>
          <p:nvPr/>
        </p:nvSpPr>
        <p:spPr>
          <a:xfrm>
            <a:off x="1493520" y="1336119"/>
            <a:ext cx="751331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da saga existem diversas afiliações, que possuem um nome. Personagens, planetas, veículos e armas podem fazer parte de várias delas.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6A57-F60F-4FAE-9D4F-4C2F4C55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EDE88-1173-4DAA-B94A-1CC4FF26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6827B2-B7BE-448B-907A-D872EEB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7680" y="-121920"/>
            <a:ext cx="12679680" cy="70690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E1E548-7FBC-4B75-8329-C27BAE70966D}"/>
              </a:ext>
            </a:extLst>
          </p:cNvPr>
          <p:cNvSpPr txBox="1"/>
          <p:nvPr/>
        </p:nvSpPr>
        <p:spPr>
          <a:xfrm>
            <a:off x="1177114" y="1506992"/>
            <a:ext cx="6740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4CD82E-8DBB-4A91-B61B-D3F5B7789071}"/>
              </a:ext>
            </a:extLst>
          </p:cNvPr>
          <p:cNvSpPr txBox="1"/>
          <p:nvPr/>
        </p:nvSpPr>
        <p:spPr>
          <a:xfrm>
            <a:off x="2922963" y="2676917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M o d e l a g e m</a:t>
            </a:r>
          </a:p>
        </p:txBody>
      </p:sp>
    </p:spTree>
    <p:extLst>
      <p:ext uri="{BB962C8B-B14F-4D97-AF65-F5344CB8AC3E}">
        <p14:creationId xmlns:p14="http://schemas.microsoft.com/office/powerpoint/2010/main" val="1207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AEEF17-7DB3-4899-B63C-0B6C360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75"/>
            <a:ext cx="12192000" cy="65866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17EE56-A013-44E1-AEA3-99D4E890D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87" y="-17171"/>
            <a:ext cx="7418033" cy="67911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C86FF6-0C71-43C1-A0E1-C1999B29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93887" y="-23446"/>
            <a:ext cx="2476567" cy="62506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8B2833-022A-4ADA-8908-51048E588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943" y="1707108"/>
            <a:ext cx="2048587" cy="20485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77DBC0B-09F1-43CF-A540-697F71A10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8272">
            <a:off x="12891185" y="3386727"/>
            <a:ext cx="1096924" cy="10969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1A2CD3-B9CB-46C8-B9F8-F92242A64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8141">
            <a:off x="13263190" y="3040670"/>
            <a:ext cx="788490" cy="7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0695 L 0.33529 0.039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15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742 -0.00394 L -0.02721 -0.07315 C -0.0444 -0.08727 -0.07135 -0.10834 -0.09948 -0.12963 C -0.13125 -0.15347 -0.15716 -0.17222 -0.17539 -0.18496 L -0.26237 -0.24537 " pathEditMode="relative" rAng="12180000" ptsTypes="AAAAA">
                                      <p:cBhvr>
                                        <p:cTn id="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11" y="-12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77 0.23287 L -0.06784 0.09075 C -0.0651 0.06042 -0.06875 0.02061 -0.07682 -0.01782 C -0.08672 -0.0618 -0.0987 -0.09351 -0.11211 -0.11365 L -0.17396 -0.2074 " pathEditMode="relative" rAng="14940000" ptsTypes="AAAAA">
                                      <p:cBhvr>
                                        <p:cTn id="10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2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19 0.16852 L -0.05026 0.00903 C -0.05677 -0.02477 -0.0733 -0.06574 -0.09336 -0.1037 C -0.11601 -0.14722 -0.13711 -0.17685 -0.15533 -0.19236 L -0.24231 -0.26481 " pathEditMode="relative" rAng="2820000" ptsTypes="AAAAA">
                                      <p:cBhvr>
                                        <p:cTn id="1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-2449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F5C0F76-A723-4DCB-B146-B7D6E556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F2BC34-86FE-4589-9092-A9C247218997}"/>
              </a:ext>
            </a:extLst>
          </p:cNvPr>
          <p:cNvSpPr txBox="1"/>
          <p:nvPr/>
        </p:nvSpPr>
        <p:spPr>
          <a:xfrm>
            <a:off x="1547439" y="3174914"/>
            <a:ext cx="6385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Trajan Pro" panose="02020502050506020301" pitchFamily="18" charset="0"/>
              </a:rPr>
              <a:t>E p i s o d e  IV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9DF35D-7445-475B-870D-6C84267F6138}"/>
              </a:ext>
            </a:extLst>
          </p:cNvPr>
          <p:cNvSpPr txBox="1"/>
          <p:nvPr/>
        </p:nvSpPr>
        <p:spPr>
          <a:xfrm>
            <a:off x="2613655" y="4190577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Trajan Pro" panose="02020502050506020301" pitchFamily="18" charset="0"/>
              </a:rPr>
              <a:t>M o d e l o  l ó g i c o</a:t>
            </a:r>
          </a:p>
        </p:txBody>
      </p:sp>
    </p:spTree>
    <p:extLst>
      <p:ext uri="{BB962C8B-B14F-4D97-AF65-F5344CB8AC3E}">
        <p14:creationId xmlns:p14="http://schemas.microsoft.com/office/powerpoint/2010/main" val="355865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2F286B10-93B0-417A-ADB4-B1EC0AF1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734" y="810228"/>
            <a:ext cx="6858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23861F-710F-48CF-A0A4-412D2EFFC4B5}"/>
              </a:ext>
            </a:extLst>
          </p:cNvPr>
          <p:cNvSpPr txBox="1"/>
          <p:nvPr/>
        </p:nvSpPr>
        <p:spPr>
          <a:xfrm>
            <a:off x="335280" y="215564"/>
            <a:ext cx="9829800" cy="69951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PER_PERSONAGEM (</a:t>
            </a:r>
            <a:r>
              <a:rPr lang="pt-BR" sz="1600" b="1" dirty="0"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PER_PRIMEIRA_APARICAO, PER_NOME, PER_BORDÃO, PER_LADO_FORÇA, PER_ALTURA,</a:t>
            </a:r>
          </a:p>
          <a:p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BIO_BIOLÓGICO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, AFI_NOME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BIO_RAÇA, BIO_MORTE, BIO_MORTO_POR, BIO_NASCIMENTO, BIO_GENERO, BIO_COR_CABELO, BIO_COR_PELE, BIO_COR_OLHOS, BIO_FUNCACAO)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AFI_AFILIAÇÃO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AFI_NOME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ROB_ROBÓTICO (ROB_MODELO, ROB_COR_LATARIA, ROB_CLASSE, ROB_COR_SENSOR, ROB_DATA_DESTRUIÇÃO, ROB_DATA_FABRICACAO, ROB_SERIE,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EQU_EQUIPAMENTO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EQU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_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PLA_PLANETA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PLA_NOME</a:t>
            </a:r>
            <a:r>
              <a:rPr lang="pt-BR" sz="1600" b="1" dirty="0">
                <a:latin typeface="Trajan Pro" panose="02020502050506020301" pitchFamily="18" charset="0"/>
              </a:rPr>
              <a:t>,  </a:t>
            </a:r>
            <a:r>
              <a:rPr lang="pt-BR" sz="1600" dirty="0">
                <a:latin typeface="Trajan Pro" panose="02020502050506020301" pitchFamily="18" charset="0"/>
              </a:rPr>
              <a:t>PLA_SISTEMA,  PLA_REGIAO,  PLA_SETOR,  PLA_ATMOSFERA,  PLA_QTD_SOL, PLA_QTD_LUA)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VEI_VEICULO 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VEI_MODELO</a:t>
            </a:r>
            <a:r>
              <a:rPr lang="pt-BR" sz="1600" dirty="0">
                <a:latin typeface="Trajan Pro" panose="02020502050506020301" pitchFamily="18" charset="0"/>
              </a:rPr>
              <a:t>,  VEI_CLASSE,  VEI_FABRICANTE,  VEI_TRIPULAÇÃO,  VEI_QTD_PASSAGEIRO,  VEI_FUNCACAO)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ARM_ARMA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, ARM_FABRICANTE, ARM_CRIADOR, ARM_COR, ARM_TAMANHO, ARM_MODELO, ARM_CAPACIDADE, ARM_PESO, ARM_ALCANCE, ARM_PROPOSITO)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 </a:t>
            </a:r>
          </a:p>
          <a:p>
            <a:r>
              <a:rPr lang="pt-BR" sz="1600" dirty="0">
                <a:latin typeface="Trajan Pro" panose="02020502050506020301" pitchFamily="18" charset="0"/>
              </a:rPr>
              <a:t>LAS_LASER (LAS_TIPO</a:t>
            </a:r>
            <a:r>
              <a:rPr lang="pt-BR" sz="1600" u="sng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BRA_BRANCA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MAT_MATERIAL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MAT_NOME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FOR_FORMA (</a:t>
            </a:r>
            <a:r>
              <a:rPr lang="pt-BR" sz="1600" b="1" dirty="0">
                <a:solidFill>
                  <a:srgbClr val="C00000"/>
                </a:solidFill>
                <a:latin typeface="Trajan Pro" panose="02020502050506020301" pitchFamily="18" charset="0"/>
              </a:rPr>
              <a:t>FOR_MODELO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B081F7-FEB3-4E10-9391-79B6CA7E666E}"/>
              </a:ext>
            </a:extLst>
          </p:cNvPr>
          <p:cNvSpPr txBox="1"/>
          <p:nvPr/>
        </p:nvSpPr>
        <p:spPr>
          <a:xfrm>
            <a:off x="10271785" y="227928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30521 0.003 " pathEditMode="relative" rAng="0" ptsTypes="AA">
                                      <p:cBhvr>
                                        <p:cTn id="12" dur="2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5D3473F-572F-49FC-A409-F3B40EA4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6"/>
            <a:ext cx="12192000" cy="68749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DB2F508-2445-4F28-B7CB-A25EDAAF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7373" y="940694"/>
            <a:ext cx="6858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688032-9C9A-4AFA-AA19-CEC11F82B129}"/>
              </a:ext>
            </a:extLst>
          </p:cNvPr>
          <p:cNvSpPr txBox="1"/>
          <p:nvPr/>
        </p:nvSpPr>
        <p:spPr>
          <a:xfrm>
            <a:off x="3149167" y="365125"/>
            <a:ext cx="9338554" cy="729430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600" dirty="0">
                <a:latin typeface="Trajan Pro" panose="02020502050506020301" pitchFamily="18" charset="0"/>
              </a:rPr>
              <a:t>BCR_BIO_CON_ROB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PER_BIO_ID</a:t>
            </a:r>
            <a:r>
              <a:rPr lang="pt-BR" sz="1600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ROB_EQU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PER_ROB_ID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EQU_NOME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TRE_TREINA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PER_BIO_TRE_MESTRE_ID</a:t>
            </a:r>
            <a:r>
              <a:rPr lang="pt-BR" sz="1600" dirty="0">
                <a:solidFill>
                  <a:srgbClr val="C00000"/>
                </a:solidFill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PER_BIO_TRE_APRENDIZ_ID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PRO_PROXIMIDADE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PER_PR0_ID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PER_PRO2_ID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dirty="0">
                <a:latin typeface="Trajan Pro" panose="02020502050506020301" pitchFamily="18" charset="0"/>
              </a:rPr>
              <a:t>PRO_TIPO_REL)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POS_PER_VEI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PER_POS_ID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PER_VEI_MODELO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CON_ARM_VEI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VEI_CON_MODELO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ARM_CON_NOME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TEM_PER_ARM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ARM_TEM_NOME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PER_TEM_ID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PRO_PRODUZIDA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MAT_PRO_NOME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ARM_BRA_PRO_NOME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MOD_ARM_FOR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ARM_MOD_NOME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FOR_MOD_MODELO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APE_AFI_PER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PER_APE_ID</a:t>
            </a:r>
            <a:r>
              <a:rPr lang="pt-BR" sz="1600" dirty="0">
                <a:latin typeface="Trajan Pro" panose="02020502050506020301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APL_AFI_PLA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AFI_APL_NOME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PLA_APL_NOME</a:t>
            </a:r>
            <a:r>
              <a:rPr lang="pt-BR" sz="1600" dirty="0">
                <a:latin typeface="Trajan Pro" panose="02020502050506020301" pitchFamily="18" charset="0"/>
              </a:rPr>
              <a:t>) AVE_AFI_VEI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AFI_AVE_NOME</a:t>
            </a:r>
            <a:r>
              <a:rPr lang="pt-BR" sz="1600" b="1" dirty="0">
                <a:latin typeface="Trajan Pro" panose="02020502050506020301" pitchFamily="18" charset="0"/>
              </a:rPr>
              <a:t>, 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VEI_AVE_MODELO</a:t>
            </a:r>
            <a:r>
              <a:rPr lang="pt-BR" sz="1600" dirty="0">
                <a:latin typeface="Trajan Pro" panose="02020502050506020301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Trajan Pro" panose="02020502050506020301" pitchFamily="18" charset="0"/>
            </a:endParaRPr>
          </a:p>
          <a:p>
            <a:r>
              <a:rPr lang="pt-BR" sz="1600" dirty="0">
                <a:latin typeface="Trajan Pro" panose="02020502050506020301" pitchFamily="18" charset="0"/>
              </a:rPr>
              <a:t>AAR_AFI_ARM (</a:t>
            </a:r>
            <a:r>
              <a:rPr lang="pt-BR" sz="1600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AFI_AAR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_NOME</a:t>
            </a:r>
            <a:r>
              <a:rPr lang="pt-BR" b="1" dirty="0">
                <a:latin typeface="Trajan Pro" panose="02020502050506020301" pitchFamily="18" charset="0"/>
              </a:rPr>
              <a:t>, </a:t>
            </a:r>
            <a:r>
              <a:rPr lang="pt-BR" b="1" u="sng" dirty="0">
                <a:solidFill>
                  <a:srgbClr val="C00000"/>
                </a:solidFill>
                <a:latin typeface="Trajan Pro" panose="02020502050506020301" pitchFamily="18" charset="0"/>
              </a:rPr>
              <a:t>ARM_AAR_NOME</a:t>
            </a:r>
            <a:r>
              <a:rPr lang="pt-BR" dirty="0">
                <a:latin typeface="Trajan Pro" panose="02020502050506020301" pitchFamily="18" charset="0"/>
              </a:rPr>
              <a:t>)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E59EB2-0A3B-409E-9967-E6CFE36F4362}"/>
              </a:ext>
            </a:extLst>
          </p:cNvPr>
          <p:cNvSpPr txBox="1"/>
          <p:nvPr/>
        </p:nvSpPr>
        <p:spPr>
          <a:xfrm>
            <a:off x="153172" y="7490"/>
            <a:ext cx="1813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Vermelho</a:t>
            </a:r>
            <a:r>
              <a:rPr lang="pt-BR" sz="1400" dirty="0"/>
              <a:t>: Foreign </a:t>
            </a:r>
            <a:r>
              <a:rPr lang="pt-BR" sz="1400" dirty="0" err="1"/>
              <a:t>key</a:t>
            </a:r>
            <a:endParaRPr lang="pt-BR" sz="1400" dirty="0"/>
          </a:p>
          <a:p>
            <a:r>
              <a:rPr lang="pt-BR" sz="1400" b="1" dirty="0"/>
              <a:t>Negrito: </a:t>
            </a:r>
            <a:r>
              <a:rPr lang="pt-BR" sz="1400" dirty="0"/>
              <a:t>Primary </a:t>
            </a:r>
            <a:r>
              <a:rPr lang="pt-BR" sz="1400" dirty="0" err="1"/>
              <a:t>key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1.48148E-6 L 0.30195 -0.0111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22105-A310-4B0D-B829-3236520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0BCD-D2EC-414F-B24E-436A221F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5985A7-3791-40A8-9564-F2560998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285" y="-297287"/>
            <a:ext cx="13972444" cy="74525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03F647-F7EC-45DC-8265-E919FF0E12E6}"/>
              </a:ext>
            </a:extLst>
          </p:cNvPr>
          <p:cNvSpPr txBox="1"/>
          <p:nvPr/>
        </p:nvSpPr>
        <p:spPr>
          <a:xfrm>
            <a:off x="6096000" y="903926"/>
            <a:ext cx="51584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Trajan Pro" panose="02020502050506020301" pitchFamily="18" charset="0"/>
              </a:rPr>
              <a:t>Não muito tempo atrás, em uma galáxia não muito distante...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E142A37-4CC6-4944-BAED-E53AE437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" y="15038"/>
            <a:ext cx="12192000" cy="68552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188794" y="1305179"/>
            <a:ext cx="5814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474632" y="2472964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O  p r o j e t o</a:t>
            </a:r>
          </a:p>
        </p:txBody>
      </p:sp>
    </p:spTree>
    <p:extLst>
      <p:ext uri="{BB962C8B-B14F-4D97-AF65-F5344CB8AC3E}">
        <p14:creationId xmlns:p14="http://schemas.microsoft.com/office/powerpoint/2010/main" val="152990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0CB891-646F-4CA5-B142-4D187E32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" y="0"/>
            <a:ext cx="1218917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64F16CD-3C8B-4DDC-A400-989584A78DA9}"/>
              </a:ext>
            </a:extLst>
          </p:cNvPr>
          <p:cNvSpPr txBox="1"/>
          <p:nvPr/>
        </p:nvSpPr>
        <p:spPr>
          <a:xfrm>
            <a:off x="583558" y="1319513"/>
            <a:ext cx="10007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Nosso projeto foi desenvolvido para o estande da Lucas </a:t>
            </a:r>
            <a:r>
              <a:rPr lang="pt-BR" sz="2800" dirty="0" err="1">
                <a:latin typeface="Trajan Pro" panose="02020502050506020301" pitchFamily="18" charset="0"/>
              </a:rPr>
              <a:t>Arts</a:t>
            </a:r>
            <a:r>
              <a:rPr lang="pt-BR" sz="2800" dirty="0">
                <a:latin typeface="Trajan Pro" panose="02020502050506020301" pitchFamily="18" charset="0"/>
              </a:rPr>
              <a:t> que será apresentado na </a:t>
            </a:r>
            <a:r>
              <a:rPr lang="pt-BR" sz="2800" dirty="0" err="1">
                <a:latin typeface="Trajan Pro" panose="02020502050506020301" pitchFamily="18" charset="0"/>
              </a:rPr>
              <a:t>comic</a:t>
            </a:r>
            <a:r>
              <a:rPr lang="pt-BR" sz="2800" dirty="0">
                <a:latin typeface="Trajan Pro" panose="02020502050506020301" pitchFamily="18" charset="0"/>
              </a:rPr>
              <a:t> </a:t>
            </a:r>
            <a:r>
              <a:rPr lang="pt-BR" sz="2800" dirty="0" err="1">
                <a:latin typeface="Trajan Pro" panose="02020502050506020301" pitchFamily="18" charset="0"/>
              </a:rPr>
              <a:t>con</a:t>
            </a:r>
            <a:r>
              <a:rPr lang="pt-BR" sz="2800" dirty="0">
                <a:latin typeface="Trajan Pro" panose="02020502050506020301" pitchFamily="18" charset="0"/>
              </a:rPr>
              <a:t> 2018. Foi solicitado que desenvolvêssemos um banco de dados para armazenar os dados referentes aos personagens de Star Wars, de modo que pudesse ser adicionado à nova wiki atualizada do blog.</a:t>
            </a:r>
          </a:p>
        </p:txBody>
      </p:sp>
      <p:pic>
        <p:nvPicPr>
          <p:cNvPr id="15" name="Espaço Reservado para Conteúdo 10">
            <a:extLst>
              <a:ext uri="{FF2B5EF4-FFF2-40B4-BE49-F238E27FC236}">
                <a16:creationId xmlns:a16="http://schemas.microsoft.com/office/drawing/2014/main" id="{26703D95-B767-461A-9FD6-3D52F8FE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174" y="402336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87159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-0.1037 L 0.03125 -0.18981 L 0.03959 -0.22222 L 0.04857 -0.26666 L 0.05027 -0.28009 L 0.05352 -0.31713 L 0.05443 -0.34236 L 0.06277 -0.39722 L 0.0711 -0.43402 L 0.07943 -0.48009 L 0.08607 -0.52754 L 0.09102 -0.54676 L 0.10352 -0.5868 L 0.11862 -0.61921 L 0.13269 -0.64606 L 0.14857 -0.6831 L 0.16277 -0.72291 L 0.17279 -0.73935 L 0.19115 -0.74213 " pathEditMode="relative" ptsTypes="AAAAAAAAAAAAAAAAAAA">
                                      <p:cBhvr>
                                        <p:cTn id="1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FA68D22-7B66-44DE-A857-C0AE13CC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" y="13649"/>
            <a:ext cx="12192000" cy="684602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DBE6378-93E3-46BB-BD0C-46DF681A811F}"/>
              </a:ext>
            </a:extLst>
          </p:cNvPr>
          <p:cNvSpPr txBox="1"/>
          <p:nvPr/>
        </p:nvSpPr>
        <p:spPr>
          <a:xfrm>
            <a:off x="3319928" y="1325153"/>
            <a:ext cx="6152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Trajan Pro" panose="02020502050506020301" pitchFamily="18" charset="0"/>
              </a:rPr>
              <a:t>E p i s o d e  II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D68055-12BB-4F24-9637-B0DB1B5DCEC9}"/>
              </a:ext>
            </a:extLst>
          </p:cNvPr>
          <p:cNvSpPr txBox="1"/>
          <p:nvPr/>
        </p:nvSpPr>
        <p:spPr>
          <a:xfrm>
            <a:off x="4917320" y="2429304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Trajan Pro" panose="02020502050506020301" pitchFamily="18" charset="0"/>
              </a:rPr>
              <a:t>R e q u i s i t o s</a:t>
            </a:r>
          </a:p>
        </p:txBody>
      </p:sp>
    </p:spTree>
    <p:extLst>
      <p:ext uri="{BB962C8B-B14F-4D97-AF65-F5344CB8AC3E}">
        <p14:creationId xmlns:p14="http://schemas.microsoft.com/office/powerpoint/2010/main" val="11614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E900A1E-1A83-47A0-9846-800283B63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41"/>
            <a:ext cx="12179864" cy="68648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07AF52-7599-4C67-9E0D-441B0A263FC7}"/>
              </a:ext>
            </a:extLst>
          </p:cNvPr>
          <p:cNvSpPr txBox="1"/>
          <p:nvPr/>
        </p:nvSpPr>
        <p:spPr>
          <a:xfrm>
            <a:off x="2416043" y="911425"/>
            <a:ext cx="9771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Para cada personagem da saga é necessário armazenar seu registro único, um bordão para ficar mais fácil reconhecê-lo, uma habilidade especial e sua altura, além disso, os personagens podem se relacionar.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1DF97-AFDB-41D6-8349-A40610883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3403" y="3191028"/>
            <a:ext cx="3666972" cy="366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98 -0.00093 L 0.48112 -0.03171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156CCB-3B8B-4D51-A36D-25B2ECFE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0" y="719183"/>
            <a:ext cx="4248150" cy="50292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3ADF4-FB0D-4628-9717-9245EB3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96" y="5733143"/>
            <a:ext cx="12219296" cy="150786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8F1E82-99CC-4209-8741-5C376450D280}"/>
              </a:ext>
            </a:extLst>
          </p:cNvPr>
          <p:cNvSpPr/>
          <p:nvPr/>
        </p:nvSpPr>
        <p:spPr>
          <a:xfrm>
            <a:off x="86803" y="913880"/>
            <a:ext cx="92456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No universo Star Wars existem diversas raças, que se dividem em duas categorias: biológicas e robóticas. Um ser biológico possui um nome, cor do cabelo, gênero, ano de nascimento, ano de morte, raça, cor dos olhos e cor da pele. Um ser biológico pode treinar outros biológicos e pode construir seres robóticos. Cada ser biológico pertence a um lado da força</a:t>
            </a:r>
            <a:r>
              <a:rPr lang="pt-BR" dirty="0">
                <a:latin typeface="Calibri" panose="020F050202020403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3494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4F61EFA-BE45-41F9-97EC-35F01C7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49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4CC8FB-67F4-43CC-9AF3-78237078A990}"/>
              </a:ext>
            </a:extLst>
          </p:cNvPr>
          <p:cNvSpPr txBox="1"/>
          <p:nvPr/>
        </p:nvSpPr>
        <p:spPr>
          <a:xfrm>
            <a:off x="3502229" y="365125"/>
            <a:ext cx="82731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Um ser robótico possui cor da lataria, classe, cor do sensor, modelo, data de fabricação, data de destruição e série. Um robô pode possuir um equipamento, que possui um nome único.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0CA1D23-1880-4C73-9833-32BC6195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5392" y="1518989"/>
            <a:ext cx="2952750" cy="44672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30F3C6-5991-4550-A497-135191506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5552" y="2390775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34388 -0.0076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3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2.22222E-6 L 0.33685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11104-AD03-4735-A497-C28BE11D00AE}"/>
              </a:ext>
            </a:extLst>
          </p:cNvPr>
          <p:cNvSpPr txBox="1"/>
          <p:nvPr/>
        </p:nvSpPr>
        <p:spPr>
          <a:xfrm>
            <a:off x="477672" y="320457"/>
            <a:ext cx="9326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rajan Pro" panose="02020502050506020301" pitchFamily="18" charset="0"/>
              </a:rPr>
              <a:t>Por possuir diversos seres de diferentes raças, é interessante armazenar o planeta em que nasceram. Um planeta possui nome, região, sistema, setor, atmosfera, quantidade de luas e quantidade de sóis. Não deverá ser permitido cadastrar dois planetas com o mesmo nome.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DD4375-ED4A-427A-A84C-DBC295AAD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2130178"/>
            <a:ext cx="2255520" cy="40127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752B0E-A545-4774-AFC6-8DBB95F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04069"/>
            <a:ext cx="12219296" cy="15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18503 -0.0030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779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Trajan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danielly garcia jardim</dc:creator>
  <cp:lastModifiedBy>danielly garcia jardim</cp:lastModifiedBy>
  <cp:revision>40</cp:revision>
  <dcterms:created xsi:type="dcterms:W3CDTF">2018-11-24T19:17:06Z</dcterms:created>
  <dcterms:modified xsi:type="dcterms:W3CDTF">2018-11-25T21:18:57Z</dcterms:modified>
</cp:coreProperties>
</file>