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57" r:id="rId4"/>
    <p:sldId id="266" r:id="rId5"/>
    <p:sldId id="263" r:id="rId6"/>
    <p:sldId id="272" r:id="rId7"/>
    <p:sldId id="261" r:id="rId8"/>
    <p:sldId id="269" r:id="rId9"/>
    <p:sldId id="267" r:id="rId10"/>
    <p:sldId id="271" r:id="rId11"/>
    <p:sldId id="265" r:id="rId12"/>
    <p:sldId id="258" r:id="rId13"/>
    <p:sldId id="264" r:id="rId14"/>
    <p:sldId id="270" r:id="rId15"/>
    <p:sldId id="275" r:id="rId16"/>
    <p:sldId id="278" r:id="rId17"/>
    <p:sldId id="277" r:id="rId18"/>
    <p:sldId id="276" r:id="rId19"/>
    <p:sldId id="279" r:id="rId20"/>
    <p:sldId id="259" r:id="rId21"/>
    <p:sldId id="280" r:id="rId22"/>
    <p:sldId id="274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ly garcia jardim" initials="dgj" lastIdx="1" clrIdx="0">
    <p:extLst>
      <p:ext uri="{19B8F6BF-5375-455C-9EA6-DF929625EA0E}">
        <p15:presenceInfo xmlns:p15="http://schemas.microsoft.com/office/powerpoint/2012/main" userId="1535301a4256a5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2830" autoAdjust="0"/>
  </p:normalViewPr>
  <p:slideViewPr>
    <p:cSldViewPr snapToGrid="0">
      <p:cViewPr varScale="1">
        <p:scale>
          <a:sx n="82" d="100"/>
          <a:sy n="82" d="100"/>
        </p:scale>
        <p:origin x="1080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64E69-AB36-4ED5-9FE5-0E304ABA64BE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5C75B-A51A-4BB7-9521-66362B2D4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80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5C75B-A51A-4BB7-9521-66362B2D492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858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5C75B-A51A-4BB7-9521-66362B2D492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998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5C75B-A51A-4BB7-9521-66362B2D492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8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5C75B-A51A-4BB7-9521-66362B2D492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602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5C75B-A51A-4BB7-9521-66362B2D492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53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5C75B-A51A-4BB7-9521-66362B2D492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585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5C75B-A51A-4BB7-9521-66362B2D492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51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36EA5-9508-4F56-8947-815152E1B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74D94-13D4-4ADF-B5EB-A9444BA7E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69E82F-6BB1-45CE-B8DF-DCE640D2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2D0B28-A0A6-4476-870E-8E04C6B4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CC9237-77A6-45A3-AC41-D365CE72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5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38639-A21B-4A16-9EAC-EDBB1934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01A97E-9918-48F9-A923-FFF1F0F73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8C47E1-AD97-4133-81D7-DC994ED9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7B777D-EC35-474C-AB86-957D698B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5993C0-6EF1-4235-A62B-FE7242E8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25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A34F8F-E245-459E-8F7B-95E43C4CF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5146A9-228F-47A7-90CE-8D8AB8A5F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ED941B-E99E-464B-8045-164576FB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D77A4E-7DE8-4A32-B1AA-B8776691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EB2790-2F48-4550-8445-95FFCCD0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0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BB4FA-1B6D-4554-8564-C8CADE7A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CCDEA-4C67-4D0F-B968-AAE9350EF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F8E99-9E92-4F23-8EAD-0854A88E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48BC14-173C-4BC5-8BCD-9415E81D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43F76D-BCF7-4D02-996A-ABAA6C9C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0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66147-7D60-4246-B7D6-ECFA670B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F468F4-FC83-4F1B-80DA-F6CDB94E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861704-E416-4FDA-B3F6-ED98B777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B8A393-A541-4851-A5AD-9604EE80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A7E233-8A61-419C-A28A-9D24E38C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92FE7-EA76-4B08-955E-4E8E1A39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E3F22-9527-4F11-B3B9-26B3C91DF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4D699C-55C6-43A6-BC7E-D309B5C2D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C4CE9E-C14E-4B8C-A3E0-04482DDD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5B73CC-BB33-42A8-9F00-C8157B6D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1281AE-0426-4E8B-8996-2A38512D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62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16498-B785-4C5C-996E-F66BB02D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8EDB91-221B-4240-A00D-48C13CA9A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AB5C22-957E-4478-A7CD-008520884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380C0E-19B0-4325-87CA-AA3911E7D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157A411-86A0-4BBB-9972-4FF426E89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FA0433D-8DCE-4229-BFE0-33F79B6E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83610E-DEC6-4280-9BCE-E4ED88D5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BBE994-74A7-4785-B34C-D5A5D247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63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F7A08-8C2C-4502-A8CF-F6351E50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888758-D33E-4F9B-83F1-08946CB1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68B22E-9614-408C-A880-CA58B85C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5A4940-ED51-4849-8C21-1E160A38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8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F0F595-AB0D-4FEE-A94E-A115D076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55E656-7FA3-4ABD-9EE5-FF8DE2D6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691BC1-283C-4A01-A66F-342FEDB6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51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C8A9F-E68D-45EF-8784-E25FB5A5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1824AD-BCF2-45D3-B4A6-95AAE2355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DE1128-9438-4E87-8BED-5EC008A9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C774AB-2060-447C-92F9-28E85815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A37F77-3736-4CC6-999A-33E3F5AA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76A44C-1104-4D73-B4FA-556B55B3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37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D5ED1-80E2-4975-BCE5-237CBE2E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030B30-B6F5-4F77-B4DF-AE46CC224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80CB9A-E964-4AB7-8F2B-7B283A73D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A7C23B-1560-462D-A999-BC053D20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D5D4B4-EE13-4061-8189-2BED18D8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32D030-E278-4593-B59E-165F5717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30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BA15164-5D37-4AF3-BD74-F4D6DE61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0746FF-2EA3-484D-A5D3-F17677360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427ECD-9208-42FD-973D-29BF356E0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E6C8-D507-47FC-B932-52EEF7233B7C}" type="datetimeFigureOut">
              <a:rPr lang="pt-BR" smtClean="0"/>
              <a:t>30/05/2019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A80985-0293-4590-9711-8F300025A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118517-2E9F-4512-B0AD-C0A0E448D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91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3C46F7CC-F2BA-498C-B698-626A0DB1E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513"/>
            <a:ext cx="12192000" cy="665548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451C1E8-65BF-48A8-888F-67CFEFF46A52}"/>
              </a:ext>
            </a:extLst>
          </p:cNvPr>
          <p:cNvSpPr txBox="1"/>
          <p:nvPr/>
        </p:nvSpPr>
        <p:spPr>
          <a:xfrm>
            <a:off x="427047" y="1356765"/>
            <a:ext cx="454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Star Jedi" panose="040B0000000000000000" pitchFamily="82" charset="0"/>
              </a:rPr>
              <a:t>Danielly Garcia Jardim </a:t>
            </a:r>
            <a:r>
              <a:rPr lang="pt-BR" sz="900" dirty="0">
                <a:latin typeface="Star Jedi" panose="040B0000000000000000" pitchFamily="82" charset="0"/>
              </a:rPr>
              <a:t>– RA 1460281813009</a:t>
            </a:r>
          </a:p>
          <a:p>
            <a:r>
              <a:rPr lang="pt-BR" sz="1400" dirty="0">
                <a:latin typeface="Star Jedi" panose="040B0000000000000000" pitchFamily="82" charset="0"/>
              </a:rPr>
              <a:t>Bruna Cristina Lopes – </a:t>
            </a:r>
            <a:r>
              <a:rPr lang="pt-BR" sz="800" dirty="0">
                <a:latin typeface="Star Jedi" panose="040B0000000000000000" pitchFamily="82" charset="0"/>
              </a:rPr>
              <a:t>RA 1460281813004</a:t>
            </a:r>
            <a:endParaRPr lang="pt-BR" sz="1400" dirty="0">
              <a:latin typeface="Star Jedi" panose="040B0000000000000000" pitchFamily="8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5FDE4A-6570-41F5-90EB-4C734D538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04" y="238637"/>
            <a:ext cx="2345723" cy="1118128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5A65D53-6BA8-4058-AA82-C85380F48F95}"/>
              </a:ext>
            </a:extLst>
          </p:cNvPr>
          <p:cNvCxnSpPr>
            <a:cxnSpLocks/>
          </p:cNvCxnSpPr>
          <p:nvPr/>
        </p:nvCxnSpPr>
        <p:spPr>
          <a:xfrm>
            <a:off x="427047" y="1356765"/>
            <a:ext cx="31782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8ECFB873-9E4F-43CC-A61C-76CA32A25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9451" y="6430661"/>
            <a:ext cx="3226918" cy="322691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BC2DC2B-66FA-4EAA-9687-E79166482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2751" y="6133191"/>
            <a:ext cx="379374" cy="37937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E95D352-C1EC-4A28-8957-AB48386C2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3324">
            <a:off x="-1956463" y="4342979"/>
            <a:ext cx="646327" cy="64632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AB3F381-76D2-4D1B-82C7-5FF8037F4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5484">
            <a:off x="-2875771" y="2675690"/>
            <a:ext cx="1292641" cy="129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1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10287 -0.28287 C 0.14935 -0.40996 0.23555 -0.53241 0.25912 -0.50486 L 0.31185 -0.44398 " pathEditMode="relative" rAng="18180000" ptsTypes="AAAA">
                                      <p:cBhvr>
                                        <p:cTn id="16" dur="2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-222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797 0.53125 L 0.14127 0.31273 C 0.15195 0.21528 0.20312 0.10949 0.23411 0.11852 L 0.30299 0.14282 " pathEditMode="relative" rAng="16860000" ptsTypes="AA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-1944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5429 0.32686 L 0.13593 0.15857 C 0.17304 0.08403 0.23138 0.0125 0.24296 0.0294 L 0.26783 0.06852 " pathEditMode="relative" rAng="18660000" ptsTypes="AAAA">
                                      <p:cBhvr>
                                        <p:cTn id="20" dur="2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-1296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302 0.09167 L 0.09206 -0.08102 C 0.12708 -0.15857 0.17721 -0.24398 0.18281 -0.23611 L 0.19492 -0.21852 " pathEditMode="relative" rAng="18540000" ptsTypes="AAAA">
                                      <p:cBhvr>
                                        <p:cTn id="22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-1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F5C0F76-A723-4DCB-B146-B7D6E556F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F2BC34-86FE-4589-9092-A9C247218997}"/>
              </a:ext>
            </a:extLst>
          </p:cNvPr>
          <p:cNvSpPr txBox="1"/>
          <p:nvPr/>
        </p:nvSpPr>
        <p:spPr>
          <a:xfrm>
            <a:off x="1380745" y="3138858"/>
            <a:ext cx="6405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Trajan Pro" panose="02020502050506020301" pitchFamily="18" charset="0"/>
              </a:rPr>
              <a:t>E p i s o d e  IV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9DF35D-7445-475B-870D-6C84267F6138}"/>
              </a:ext>
            </a:extLst>
          </p:cNvPr>
          <p:cNvSpPr txBox="1"/>
          <p:nvPr/>
        </p:nvSpPr>
        <p:spPr>
          <a:xfrm>
            <a:off x="2459994" y="4273712"/>
            <a:ext cx="424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rajan Pro" panose="02020502050506020301" pitchFamily="18" charset="0"/>
              </a:rPr>
              <a:t>M o d e l o   l ó g i c o</a:t>
            </a:r>
          </a:p>
        </p:txBody>
      </p:sp>
    </p:spTree>
    <p:extLst>
      <p:ext uri="{BB962C8B-B14F-4D97-AF65-F5344CB8AC3E}">
        <p14:creationId xmlns:p14="http://schemas.microsoft.com/office/powerpoint/2010/main" val="355865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EDD4375-ED4A-427A-A84C-DBC295AAD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2130178"/>
            <a:ext cx="2255520" cy="401272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B752B0E-A545-4774-AFC6-8DBB95F04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04069"/>
            <a:ext cx="12219296" cy="1507861"/>
          </a:xfrm>
          <a:prstGeom prst="rect">
            <a:avLst/>
          </a:prstGeom>
        </p:spPr>
      </p:pic>
      <p:pic>
        <p:nvPicPr>
          <p:cNvPr id="6" name="Imagem 5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873A102B-270B-48F6-9309-7F2CC62EC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35" y="5426"/>
            <a:ext cx="9872451" cy="589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5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18503 -0.00301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00CB891-646F-4CA5-B142-4D187E322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" y="0"/>
            <a:ext cx="12189173" cy="6858000"/>
          </a:xfrm>
          <a:prstGeom prst="rect">
            <a:avLst/>
          </a:prstGeom>
        </p:spPr>
      </p:pic>
      <p:pic>
        <p:nvPicPr>
          <p:cNvPr id="15" name="Espaço Reservado para Conteúdo 10">
            <a:extLst>
              <a:ext uri="{FF2B5EF4-FFF2-40B4-BE49-F238E27FC236}">
                <a16:creationId xmlns:a16="http://schemas.microsoft.com/office/drawing/2014/main" id="{26703D95-B767-461A-9FD6-3D52F8FEA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0174" y="4023360"/>
            <a:ext cx="4351338" cy="4351338"/>
          </a:xfr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37442FC-F52B-4D68-AA3D-EE1BCA5DA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180" y="1425742"/>
            <a:ext cx="5745854" cy="149392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7954813-841E-400C-A261-E6A01AE49D92}"/>
              </a:ext>
            </a:extLst>
          </p:cNvPr>
          <p:cNvSpPr txBox="1"/>
          <p:nvPr/>
        </p:nvSpPr>
        <p:spPr>
          <a:xfrm>
            <a:off x="3047737" y="1679411"/>
            <a:ext cx="6002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V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823D5B-7871-4A43-8DE3-D32A585C0C72}"/>
              </a:ext>
            </a:extLst>
          </p:cNvPr>
          <p:cNvSpPr txBox="1"/>
          <p:nvPr/>
        </p:nvSpPr>
        <p:spPr>
          <a:xfrm>
            <a:off x="4308750" y="3429000"/>
            <a:ext cx="424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M o d e l o </a:t>
            </a:r>
          </a:p>
        </p:txBody>
      </p:sp>
      <p:pic>
        <p:nvPicPr>
          <p:cNvPr id="4" name="Imagem 3" descr="Uma imagem contendo pessoa, homem, parede&#10;&#10;Descrição gerada automaticamente">
            <a:extLst>
              <a:ext uri="{FF2B5EF4-FFF2-40B4-BE49-F238E27FC236}">
                <a16:creationId xmlns:a16="http://schemas.microsoft.com/office/drawing/2014/main" id="{53D71814-0F8D-4011-8E3C-F376F6311A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172" y="6862774"/>
            <a:ext cx="1806844" cy="246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9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38 -0.1037 L 0.03125 -0.18981 L 0.03959 -0.22222 L 0.04857 -0.26666 L 0.05027 -0.28009 L 0.05352 -0.31713 L 0.05443 -0.34236 L 0.06277 -0.39722 L 0.0711 -0.43402 L 0.07943 -0.48009 L 0.08607 -0.52754 L 0.09102 -0.54676 L 0.10352 -0.5868 L 0.11862 -0.61921 L 0.13269 -0.64606 L 0.14857 -0.6831 L 0.16277 -0.72291 L 0.17279 -0.73935 L 0.19115 -0.74213 " pathEditMode="relative" ptsTypes="AAAAAAAAAAAAAAAAAAA">
                                      <p:cBhvr>
                                        <p:cTn id="6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L 0.00417 -0.5942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2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4F61EFA-BE45-41F9-97EC-35F01C77F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8495" cy="6858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0CA1D23-1880-4C73-9833-32BC61951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35392" y="1518989"/>
            <a:ext cx="2952750" cy="44672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530F3C6-5991-4550-A497-135191506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5552" y="2390775"/>
            <a:ext cx="4467225" cy="44672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6E4B9BC-47D5-400D-A045-B4ED4033F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543" y="121594"/>
            <a:ext cx="5263437" cy="571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34388 -0.00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88" y="-3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04167E-6 -2.22222E-6 L 0.33685 -0.00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9" y="-1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AEEF17-7DB3-4899-B63C-0B6C360D9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" y="502736"/>
            <a:ext cx="12192000" cy="6586673"/>
          </a:xfrm>
          <a:prstGeom prst="rect">
            <a:avLst/>
          </a:prstGeom>
        </p:spPr>
      </p:pic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12FC42C-EF13-4AE0-904F-66E1856EF030}"/>
              </a:ext>
            </a:extLst>
          </p:cNvPr>
          <p:cNvCxnSpPr>
            <a:cxnSpLocks/>
          </p:cNvCxnSpPr>
          <p:nvPr/>
        </p:nvCxnSpPr>
        <p:spPr>
          <a:xfrm>
            <a:off x="5151120" y="698740"/>
            <a:ext cx="0" cy="510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182919B2-D2CB-4D93-A4BF-1C765D2B3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289" y="0"/>
            <a:ext cx="5501201" cy="643671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0CFB81F-9B5B-40CD-B477-1E68E7D165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591" y="1884046"/>
            <a:ext cx="2048587" cy="204858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7C48BD6-E789-4BE7-A352-10D6A4C5AB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8272">
            <a:off x="12163833" y="3563665"/>
            <a:ext cx="1096924" cy="10969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A3F6185-FD44-43D0-B39D-397FAADAD1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8141">
            <a:off x="12535838" y="3217608"/>
            <a:ext cx="788490" cy="78849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8FC5D48-86E7-4859-A1E9-00BAA8E62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51" y="47427"/>
            <a:ext cx="5083769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3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5742 -0.00394 L -0.02721 -0.07315 C -0.0444 -0.08727 -0.07135 -0.10834 -0.09948 -0.12963 C -0.13125 -0.15347 -0.15716 -0.17222 -0.17539 -0.18496 L -0.26237 -0.24537 " pathEditMode="relative" rAng="12180000" ptsTypes="AAAAA">
                                      <p:cBhvr>
                                        <p:cTn id="6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11" y="-123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77 0.23287 L -0.06784 0.09075 C -0.0651 0.06042 -0.06875 0.02061 -0.07682 -0.01782 C -0.08672 -0.0618 -0.0987 -0.09351 -0.11211 -0.11365 L -0.17396 -0.2074 " pathEditMode="relative" rAng="14940000" ptsTypes="AAAAA">
                                      <p:cBhvr>
                                        <p:cTn id="8" dur="2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8" y="-236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19 0.16852 L -0.05026 0.00903 C -0.05677 -0.02477 -0.0733 -0.06574 -0.09336 -0.1037 C -0.11601 -0.14722 -0.13711 -0.17685 -0.15533 -0.19236 L -0.24231 -0.26481 " pathEditMode="relative" rAng="2820000" ptsTypes="AAAAA">
                                      <p:cBhvr>
                                        <p:cTn id="10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01" y="-2449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AEEF17-7DB3-4899-B63C-0B6C360D9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" y="502736"/>
            <a:ext cx="12192000" cy="65866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98E8E4E-8541-469A-A986-0A809E528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1540" y="4131761"/>
            <a:ext cx="1485900" cy="207645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7FA08F5-E8D1-459D-8DB1-4E1D531678C1}"/>
              </a:ext>
            </a:extLst>
          </p:cNvPr>
          <p:cNvCxnSpPr>
            <a:cxnSpLocks/>
          </p:cNvCxnSpPr>
          <p:nvPr/>
        </p:nvCxnSpPr>
        <p:spPr>
          <a:xfrm>
            <a:off x="5273040" y="698740"/>
            <a:ext cx="0" cy="510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BF698DC1-77DA-480F-965E-4A7A5FD30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" y="175894"/>
            <a:ext cx="5170958" cy="58007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737C7C6-D75F-4BB1-985E-F2C473550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0515" y="293186"/>
            <a:ext cx="5265584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-0.13489 0.009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45" y="4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9F47107-7814-4F1C-8628-A52B3B6F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4" y="339396"/>
            <a:ext cx="5420433" cy="449035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72A75BA-E09F-4B2A-973A-231EDA0F9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57093"/>
            <a:ext cx="5882276" cy="411325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696B23F-60A8-41F8-A8C6-B59066BE0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5866" y="71121"/>
            <a:ext cx="1685654" cy="157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7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C 0.06575 0 0.11927 0.01782 0.11927 0.04028 C 0.11927 0.0625 0.06575 0.08102 4.79167E-6 0.08102 C -0.06589 0.08102 -0.11915 0.0625 -0.11915 0.04028 C -0.11915 0.01782 -0.06589 0 4.79167E-6 0 Z " pathEditMode="relative" rAng="0" ptsTypes="AAAAA">
                                      <p:cBhvr>
                                        <p:cTn id="12" dur="3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13A8DCF-FC0B-4CA4-A3A1-A4514B3FA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215" y="851037"/>
            <a:ext cx="5788196" cy="154351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A0B6ABE-3860-43BC-98F2-A61A4F591FEE}"/>
              </a:ext>
            </a:extLst>
          </p:cNvPr>
          <p:cNvSpPr txBox="1"/>
          <p:nvPr/>
        </p:nvSpPr>
        <p:spPr>
          <a:xfrm>
            <a:off x="1377817" y="1170426"/>
            <a:ext cx="6754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VI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409AFC-FE1A-43D6-A952-80CD40A5B9A9}"/>
              </a:ext>
            </a:extLst>
          </p:cNvPr>
          <p:cNvSpPr txBox="1"/>
          <p:nvPr/>
        </p:nvSpPr>
        <p:spPr>
          <a:xfrm>
            <a:off x="3168245" y="2217941"/>
            <a:ext cx="3640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C o n s u l t a 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9C12AC-8F70-4D53-8ADB-5C8AA13C5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085" y="5425619"/>
            <a:ext cx="12192000" cy="1432908"/>
          </a:xfrm>
          <a:prstGeom prst="rect">
            <a:avLst/>
          </a:prstGeom>
        </p:spPr>
      </p:pic>
      <p:pic>
        <p:nvPicPr>
          <p:cNvPr id="8" name="Imagem 7" descr="Uma imagem contendo silhueta&#10;&#10;Descrição gerada automaticamente">
            <a:extLst>
              <a:ext uri="{FF2B5EF4-FFF2-40B4-BE49-F238E27FC236}">
                <a16:creationId xmlns:a16="http://schemas.microsoft.com/office/drawing/2014/main" id="{80B7673A-F0D3-432B-B1A9-72559B9B4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757" y="1135033"/>
            <a:ext cx="5788196" cy="57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5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-0.46407 -0.0101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03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AEEF17-7DB3-4899-B63C-0B6C360D9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" y="502736"/>
            <a:ext cx="12192000" cy="658667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6C86FF6-0C71-43C1-A0E1-C1999B29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415765" y="1218067"/>
            <a:ext cx="2265680" cy="518649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FABD38-C2A8-4495-9DCD-0A207E5EC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23446"/>
            <a:ext cx="561022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3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44444E-6 L -0.27852 0.014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32" y="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1B952A5-F019-463A-977D-AD0E62FB8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BA22332-781E-4259-AE5D-B446859BB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240" y="741680"/>
            <a:ext cx="6451600" cy="176842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FA2CB70-4251-4271-92F8-8DD52BC5BEAD}"/>
              </a:ext>
            </a:extLst>
          </p:cNvPr>
          <p:cNvSpPr txBox="1"/>
          <p:nvPr/>
        </p:nvSpPr>
        <p:spPr>
          <a:xfrm>
            <a:off x="1377817" y="1170426"/>
            <a:ext cx="6754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VII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5012BCC-15E8-44E5-98BF-5C2AFEE404DE}"/>
              </a:ext>
            </a:extLst>
          </p:cNvPr>
          <p:cNvSpPr txBox="1"/>
          <p:nvPr/>
        </p:nvSpPr>
        <p:spPr>
          <a:xfrm>
            <a:off x="3555162" y="2186089"/>
            <a:ext cx="216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T r i g </a:t>
            </a:r>
            <a:r>
              <a:rPr lang="pt-BR" sz="2400" dirty="0" err="1">
                <a:latin typeface="Trajan Pro" panose="02020502050506020301" pitchFamily="18" charset="0"/>
              </a:rPr>
              <a:t>g</a:t>
            </a:r>
            <a:r>
              <a:rPr lang="pt-BR" sz="2400" dirty="0">
                <a:latin typeface="Trajan Pro" panose="02020502050506020301" pitchFamily="18" charset="0"/>
              </a:rPr>
              <a:t> e r </a:t>
            </a:r>
          </a:p>
        </p:txBody>
      </p:sp>
      <p:pic>
        <p:nvPicPr>
          <p:cNvPr id="6" name="Imagem 5" descr="Uma imagem contendo silhueta&#10;&#10;Descrição gerada automaticamente">
            <a:extLst>
              <a:ext uri="{FF2B5EF4-FFF2-40B4-BE49-F238E27FC236}">
                <a16:creationId xmlns:a16="http://schemas.microsoft.com/office/drawing/2014/main" id="{10535013-E7F9-4693-9041-CFA742F45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713" y="-4145285"/>
            <a:ext cx="3882094" cy="414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-0.45325 0.91689 " pathEditMode="relative" rAng="0" ptsTypes="AA">
                                      <p:cBhvr>
                                        <p:cTn id="6" dur="3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9" y="45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3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22105-A310-4B0D-B829-3236520A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78403BA-2989-437D-B616-AE23B30F8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623" y="-522923"/>
            <a:ext cx="13121640" cy="7380923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103F647-F7EC-45DC-8265-E919FF0E12E6}"/>
              </a:ext>
            </a:extLst>
          </p:cNvPr>
          <p:cNvSpPr txBox="1"/>
          <p:nvPr/>
        </p:nvSpPr>
        <p:spPr>
          <a:xfrm>
            <a:off x="6530341" y="1914923"/>
            <a:ext cx="48234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BDA06"/>
                </a:solidFill>
                <a:latin typeface="Arial Rounded MT Bold" panose="020F0704030504030204" pitchFamily="34" charset="0"/>
                <a:ea typeface="STCaiyun" panose="020B0503020204020204" pitchFamily="2" charset="-122"/>
              </a:rPr>
              <a:t>Não muito tempo atrás, em uma galáxia não muito distante...</a:t>
            </a:r>
            <a:endParaRPr lang="pt-BR" sz="3200" dirty="0">
              <a:solidFill>
                <a:srgbClr val="EBDA06"/>
              </a:solidFill>
              <a:latin typeface="Arial Rounded MT Bold" panose="020F0704030504030204" pitchFamily="34" charset="0"/>
              <a:ea typeface="STCaiyun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18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E900A1E-1A83-47A0-9846-800283B6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41"/>
            <a:ext cx="12179864" cy="686484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C91DF97-AFDB-41D6-8349-A40610883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3403" y="3191028"/>
            <a:ext cx="3666972" cy="366697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681FB43-50D4-454D-8301-08CD55580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844" y="1565534"/>
            <a:ext cx="6321981" cy="186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98 -0.00093 L 0.48112 -0.03171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1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20FF761-0B10-44F6-AD89-3AC552280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pic>
        <p:nvPicPr>
          <p:cNvPr id="6" name="Imagem 5" descr="Uma imagem contendo silhueta&#10;&#10;Descrição gerada automaticamente">
            <a:extLst>
              <a:ext uri="{FF2B5EF4-FFF2-40B4-BE49-F238E27FC236}">
                <a16:creationId xmlns:a16="http://schemas.microsoft.com/office/drawing/2014/main" id="{3231EE01-1F32-465D-92DB-81EA929D0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179" y="3901439"/>
            <a:ext cx="2283586" cy="243840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D734547-C7C0-4429-AE07-E4F0AE370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65" y="570547"/>
            <a:ext cx="6153150" cy="12668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0F12B0D-6F2A-4346-B4C4-1DE71D17CAE2}"/>
              </a:ext>
            </a:extLst>
          </p:cNvPr>
          <p:cNvSpPr txBox="1"/>
          <p:nvPr/>
        </p:nvSpPr>
        <p:spPr>
          <a:xfrm>
            <a:off x="338992" y="730938"/>
            <a:ext cx="6671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Trajan Pro" panose="02020502050506020301" pitchFamily="18" charset="0"/>
              </a:rPr>
              <a:t>E p i s o d e  VII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94E96D-D32E-499E-B008-B6A3F8F3D667}"/>
              </a:ext>
            </a:extLst>
          </p:cNvPr>
          <p:cNvSpPr txBox="1"/>
          <p:nvPr/>
        </p:nvSpPr>
        <p:spPr>
          <a:xfrm>
            <a:off x="2095961" y="1835784"/>
            <a:ext cx="3204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rajan Pro" panose="02020502050506020301" pitchFamily="18" charset="0"/>
              </a:rPr>
              <a:t>C o n c l u s ã o</a:t>
            </a:r>
          </a:p>
        </p:txBody>
      </p:sp>
      <p:pic>
        <p:nvPicPr>
          <p:cNvPr id="12" name="Imagem 11" descr="Uma imagem contendo céu&#10;&#10;Descrição gerada automaticamente">
            <a:extLst>
              <a:ext uri="{FF2B5EF4-FFF2-40B4-BE49-F238E27FC236}">
                <a16:creationId xmlns:a16="http://schemas.microsoft.com/office/drawing/2014/main" id="{24A6361C-2F2D-43A0-A787-73E3A8B35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609" y="2737901"/>
            <a:ext cx="707164" cy="755107"/>
          </a:xfrm>
          <a:prstGeom prst="rect">
            <a:avLst/>
          </a:prstGeom>
        </p:spPr>
      </p:pic>
      <p:pic>
        <p:nvPicPr>
          <p:cNvPr id="13" name="Imagem 12" descr="Uma imagem contendo céu&#10;&#10;Descrição gerada automaticamente">
            <a:extLst>
              <a:ext uri="{FF2B5EF4-FFF2-40B4-BE49-F238E27FC236}">
                <a16:creationId xmlns:a16="http://schemas.microsoft.com/office/drawing/2014/main" id="{FBE239F6-AC69-4B71-A486-C4E0C08348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609" y="2937404"/>
            <a:ext cx="1089663" cy="1163538"/>
          </a:xfrm>
          <a:prstGeom prst="rect">
            <a:avLst/>
          </a:prstGeom>
        </p:spPr>
      </p:pic>
      <p:pic>
        <p:nvPicPr>
          <p:cNvPr id="15" name="Imagem 14" descr="Uma imagem contendo céu&#10;&#10;Descrição gerada automaticamente">
            <a:extLst>
              <a:ext uri="{FF2B5EF4-FFF2-40B4-BE49-F238E27FC236}">
                <a16:creationId xmlns:a16="http://schemas.microsoft.com/office/drawing/2014/main" id="{0D6E4767-9D47-4750-B603-A77F5C881B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79391" y="2659259"/>
            <a:ext cx="1455354" cy="124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9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8 0.02662 L -1.09844 0.025 " pathEditMode="relative" rAng="0" ptsTypes="AA">
                                      <p:cBhvr>
                                        <p:cTn id="6" dur="4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839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3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3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-0.03125 0.0328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164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-0.06745 0.022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2" y="111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0.07747 0.0171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5B355-82EA-47B4-994A-E60C4C9B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2448" y="1477487"/>
            <a:ext cx="8189991" cy="390302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  <a:latin typeface="Star Jedi" panose="040B0000000000000000" pitchFamily="82" charset="0"/>
              </a:rPr>
              <a:t>que a </a:t>
            </a:r>
            <a:r>
              <a:rPr lang="en-US" sz="5400" dirty="0" err="1">
                <a:solidFill>
                  <a:srgbClr val="FFC000"/>
                </a:solidFill>
                <a:latin typeface="Star Jedi" panose="040B0000000000000000" pitchFamily="82" charset="0"/>
              </a:rPr>
              <a:t>força</a:t>
            </a:r>
            <a:r>
              <a:rPr lang="en-US" sz="5400" dirty="0">
                <a:solidFill>
                  <a:srgbClr val="FFC000"/>
                </a:solidFill>
                <a:latin typeface="Star Jedi" panose="040B0000000000000000" pitchFamily="82" charset="0"/>
              </a:rPr>
              <a:t> </a:t>
            </a:r>
            <a:r>
              <a:rPr lang="en-US" sz="5400" dirty="0" err="1">
                <a:solidFill>
                  <a:srgbClr val="FFC000"/>
                </a:solidFill>
                <a:latin typeface="Star Jedi" panose="040B0000000000000000" pitchFamily="82" charset="0"/>
              </a:rPr>
              <a:t>esteja</a:t>
            </a:r>
            <a:r>
              <a:rPr lang="en-US" sz="5400" dirty="0">
                <a:solidFill>
                  <a:srgbClr val="FFC000"/>
                </a:solidFill>
                <a:latin typeface="Star Jedi" panose="040B0000000000000000" pitchFamily="82" charset="0"/>
              </a:rPr>
              <a:t> com </a:t>
            </a:r>
            <a:r>
              <a:rPr lang="en-US" sz="5400" dirty="0" err="1">
                <a:solidFill>
                  <a:srgbClr val="FFC000"/>
                </a:solidFill>
                <a:latin typeface="Star Jedi" panose="040B0000000000000000" pitchFamily="82" charset="0"/>
              </a:rPr>
              <a:t>você</a:t>
            </a:r>
            <a:endParaRPr lang="en-US" sz="5400" dirty="0">
              <a:solidFill>
                <a:srgbClr val="FFC000"/>
              </a:solidFill>
              <a:latin typeface="Star Jedi" panose="040B0000000000000000" pitchFamily="8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3D2D697-9AB0-4DAA-830D-8C53B55CC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5" r="3" b="3"/>
          <a:stretch/>
        </p:blipFill>
        <p:spPr>
          <a:xfrm>
            <a:off x="20" y="6964690"/>
            <a:ext cx="5234499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990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208 -1.01273 L -0.00104 -1.01505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52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38 0 L -0.56106 0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E142A37-4CC6-4944-BAED-E53AE437E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" y="15038"/>
            <a:ext cx="12192000" cy="685522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DBE6378-93E3-46BB-BD0C-46DF681A811F}"/>
              </a:ext>
            </a:extLst>
          </p:cNvPr>
          <p:cNvSpPr txBox="1"/>
          <p:nvPr/>
        </p:nvSpPr>
        <p:spPr>
          <a:xfrm>
            <a:off x="3116272" y="1288286"/>
            <a:ext cx="5959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D68055-12BB-4F24-9637-B0DB1B5DCEC9}"/>
              </a:ext>
            </a:extLst>
          </p:cNvPr>
          <p:cNvSpPr txBox="1"/>
          <p:nvPr/>
        </p:nvSpPr>
        <p:spPr>
          <a:xfrm>
            <a:off x="4889380" y="2539924"/>
            <a:ext cx="2700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R o t e i r o</a:t>
            </a:r>
          </a:p>
        </p:txBody>
      </p:sp>
    </p:spTree>
    <p:extLst>
      <p:ext uri="{BB962C8B-B14F-4D97-AF65-F5344CB8AC3E}">
        <p14:creationId xmlns:p14="http://schemas.microsoft.com/office/powerpoint/2010/main" val="152990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0E583F9-D880-428E-8B4C-6EA0D1F68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755" y="0"/>
            <a:ext cx="12303512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77638CB-8C71-43FE-A1C8-6DB689707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3249">
            <a:off x="3889608" y="4687537"/>
            <a:ext cx="1527499" cy="152749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ED6C5FB-8B52-4AC8-A277-4A356AB5D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3421">
            <a:off x="5848502" y="3483574"/>
            <a:ext cx="2462085" cy="246208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C8CFDEF-62EB-4912-B70B-6FA29D4B1B28}"/>
              </a:ext>
            </a:extLst>
          </p:cNvPr>
          <p:cNvSpPr txBox="1"/>
          <p:nvPr/>
        </p:nvSpPr>
        <p:spPr>
          <a:xfrm>
            <a:off x="1794319" y="1295225"/>
            <a:ext cx="91901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+mj-lt"/>
              </a:rPr>
              <a:t>Objetivo</a:t>
            </a:r>
          </a:p>
          <a:p>
            <a:r>
              <a:rPr lang="pt-BR" sz="2800" dirty="0">
                <a:latin typeface="+mj-lt"/>
              </a:rPr>
              <a:t>Requisitos e regras de negócio</a:t>
            </a:r>
          </a:p>
          <a:p>
            <a:r>
              <a:rPr lang="pt-BR" sz="2800" dirty="0">
                <a:latin typeface="+mj-lt"/>
              </a:rPr>
              <a:t>Modelo conceitual</a:t>
            </a:r>
          </a:p>
          <a:p>
            <a:r>
              <a:rPr lang="pt-BR" sz="2800" dirty="0">
                <a:latin typeface="+mj-lt"/>
              </a:rPr>
              <a:t>Modelo lógico</a:t>
            </a:r>
          </a:p>
          <a:p>
            <a:r>
              <a:rPr lang="pt-BR" sz="2800" dirty="0">
                <a:latin typeface="+mj-lt"/>
              </a:rPr>
              <a:t>Consultas</a:t>
            </a:r>
          </a:p>
          <a:p>
            <a:r>
              <a:rPr lang="pt-BR" sz="2800" dirty="0">
                <a:latin typeface="+mj-lt"/>
              </a:rPr>
              <a:t>Trigger</a:t>
            </a:r>
          </a:p>
          <a:p>
            <a:r>
              <a:rPr lang="pt-BR" sz="2800" dirty="0">
                <a:latin typeface="+mj-lt"/>
              </a:rPr>
              <a:t>Conclusão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FF63C85-3F9D-4829-A25A-E5F8A66D6F29}"/>
              </a:ext>
            </a:extLst>
          </p:cNvPr>
          <p:cNvSpPr txBox="1"/>
          <p:nvPr/>
        </p:nvSpPr>
        <p:spPr>
          <a:xfrm>
            <a:off x="1794319" y="303041"/>
            <a:ext cx="6514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R o t e i r 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45D6360-6B61-43EC-BDC8-85EF8243FCC6}"/>
              </a:ext>
            </a:extLst>
          </p:cNvPr>
          <p:cNvSpPr txBox="1"/>
          <p:nvPr/>
        </p:nvSpPr>
        <p:spPr>
          <a:xfrm>
            <a:off x="1114319" y="1318704"/>
            <a:ext cx="797013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sz="2800" b="1" dirty="0">
                <a:latin typeface="Trajan Pro" panose="02020502050506020301"/>
              </a:rPr>
              <a:t>I</a:t>
            </a:r>
            <a:endParaRPr lang="pt-BR" sz="2800" dirty="0"/>
          </a:p>
          <a:p>
            <a:pPr algn="ctr">
              <a:spcAft>
                <a:spcPts val="600"/>
              </a:spcAft>
            </a:pPr>
            <a:r>
              <a:rPr lang="pt-BR" sz="2800" b="1" dirty="0">
                <a:latin typeface="Trajan Pro" panose="02020502050506020301"/>
              </a:rPr>
              <a:t>II</a:t>
            </a:r>
            <a:endParaRPr lang="pt-BR" sz="2800" dirty="0">
              <a:latin typeface="Trajan Pro" panose="02020502050506020301"/>
            </a:endParaRPr>
          </a:p>
          <a:p>
            <a:pPr algn="ctr">
              <a:spcAft>
                <a:spcPts val="600"/>
              </a:spcAft>
            </a:pPr>
            <a:r>
              <a:rPr lang="pt-BR" sz="2800" b="1" dirty="0">
                <a:latin typeface="Trajan Pro" panose="02020502050506020301"/>
              </a:rPr>
              <a:t>III</a:t>
            </a:r>
            <a:endParaRPr lang="pt-BR" sz="2800" dirty="0">
              <a:latin typeface="Trajan Pro" panose="02020502050506020301"/>
            </a:endParaRPr>
          </a:p>
          <a:p>
            <a:pPr algn="ctr">
              <a:spcAft>
                <a:spcPts val="600"/>
              </a:spcAft>
            </a:pPr>
            <a:r>
              <a:rPr lang="pt-BR" sz="2800" b="1" dirty="0">
                <a:latin typeface="Trajan Pro" panose="02020502050506020301"/>
              </a:rPr>
              <a:t>V</a:t>
            </a:r>
            <a:endParaRPr lang="pt-BR" sz="2800" dirty="0">
              <a:latin typeface="Trajan Pro" panose="02020502050506020301"/>
            </a:endParaRPr>
          </a:p>
          <a:p>
            <a:pPr algn="ctr">
              <a:spcAft>
                <a:spcPts val="600"/>
              </a:spcAft>
            </a:pPr>
            <a:r>
              <a:rPr lang="pt-BR" sz="2800" b="1" dirty="0">
                <a:latin typeface="Trajan Pro" panose="02020502050506020301"/>
              </a:rPr>
              <a:t>VI</a:t>
            </a:r>
          </a:p>
          <a:p>
            <a:pPr algn="ctr">
              <a:spcAft>
                <a:spcPts val="600"/>
              </a:spcAft>
            </a:pPr>
            <a:r>
              <a:rPr lang="pt-BR" sz="2800" b="1" dirty="0">
                <a:latin typeface="Trajan Pro" panose="02020502050506020301"/>
              </a:rPr>
              <a:t>VII</a:t>
            </a:r>
            <a:endParaRPr lang="pt-BR" sz="2800" dirty="0">
              <a:latin typeface="Trajan Pro" panose="02020502050506020301"/>
            </a:endParaRPr>
          </a:p>
          <a:p>
            <a:pPr algn="ctr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509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00162 L 0.07617 -0.04769 C 0.09193 -0.05648 0.11588 -0.05996 0.14101 -0.05996 C 0.16979 -0.05996 0.19271 -0.05648 0.20859 -0.04769 L 0.28633 -0.0016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10" y="-29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75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0.00232 L 0.09805 -0.04468 C 0.11862 -0.05371 0.14948 -0.05764 0.18203 -0.05764 C 0.21875 -0.05764 0.24818 -0.05371 0.26875 -0.04468 L 0.36836 -0.00232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11" y="-27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FA68D22-7B66-44DE-A857-C0AE13CC9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" y="13649"/>
            <a:ext cx="12178352" cy="684602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DBE6378-93E3-46BB-BD0C-46DF681A811F}"/>
              </a:ext>
            </a:extLst>
          </p:cNvPr>
          <p:cNvSpPr txBox="1"/>
          <p:nvPr/>
        </p:nvSpPr>
        <p:spPr>
          <a:xfrm>
            <a:off x="3296336" y="1319334"/>
            <a:ext cx="62070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II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D68055-12BB-4F24-9637-B0DB1B5DCEC9}"/>
              </a:ext>
            </a:extLst>
          </p:cNvPr>
          <p:cNvSpPr txBox="1"/>
          <p:nvPr/>
        </p:nvSpPr>
        <p:spPr>
          <a:xfrm>
            <a:off x="1977597" y="2503135"/>
            <a:ext cx="8250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R e q u i s i t o s  e  r e g r a s  d e  n e g o c i o</a:t>
            </a:r>
          </a:p>
        </p:txBody>
      </p:sp>
    </p:spTree>
    <p:extLst>
      <p:ext uri="{BB962C8B-B14F-4D97-AF65-F5344CB8AC3E}">
        <p14:creationId xmlns:p14="http://schemas.microsoft.com/office/powerpoint/2010/main" val="116145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2F286B10-93B0-417A-ADB4-B1EC0AF12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734" y="810228"/>
            <a:ext cx="6858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712FE85-CF12-43ED-9659-A3F509A753D7}"/>
              </a:ext>
            </a:extLst>
          </p:cNvPr>
          <p:cNvSpPr txBox="1"/>
          <p:nvPr/>
        </p:nvSpPr>
        <p:spPr>
          <a:xfrm>
            <a:off x="0" y="431150"/>
            <a:ext cx="960922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Para os personagens devemos armazenar: ID, nome, lado da força e bordão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Os personagens são divididos em dois grupos: biológicos e robóticos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Personagens biológicos possuem: cor do cabelo, morte, raça, gênero, cor da pele, ocupação e cor dos olhos.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Personagens robóticos possuem modelo, classe, serie e cor da lataria.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Personagens biológicos podem criar robôs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Personagens podem se relacionar com outros personagens.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Os personagens robóticos podem possuir um ou mais equipamentos, que possuem nome e id.</a:t>
            </a:r>
          </a:p>
          <a:p>
            <a:pPr fontAlgn="ctr"/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070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-0.30521 0.003 " pathEditMode="relative" rAng="0" ptsTypes="AA">
                                      <p:cBhvr>
                                        <p:cTn id="6" dur="2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60" y="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A156CCB-3B8B-4D51-A36D-25B2ECFEF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330" y="719183"/>
            <a:ext cx="4248150" cy="5029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C53ADF4-FB0D-4628-9717-9245EB32B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296" y="5733143"/>
            <a:ext cx="12219296" cy="1507861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A28F1E82-99CC-4209-8741-5C376450D280}"/>
              </a:ext>
            </a:extLst>
          </p:cNvPr>
          <p:cNvSpPr/>
          <p:nvPr/>
        </p:nvSpPr>
        <p:spPr>
          <a:xfrm>
            <a:off x="118887" y="208027"/>
            <a:ext cx="92456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Todo personagem pertence a um lado da força, podendo mudar de lado quando quiser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Todo personagem mora em um planeta.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Todo planeta possui: id, sistema, atmosfera, quantidade de luas, quantidade de sois, setor, nome e região.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pt-BR" sz="2800" dirty="0">
              <a:latin typeface="+mj-lt"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Personagens podem possuir um ou mais: veículos e armas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Veículos possuem: id, tripulação, fabricante, modelo, classe e nome.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Toda arma possui id, nome, fabricante, proposito, alcance e criador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 Veículos também podem possuir armas.</a:t>
            </a:r>
          </a:p>
        </p:txBody>
      </p:sp>
    </p:spTree>
    <p:extLst>
      <p:ext uri="{BB962C8B-B14F-4D97-AF65-F5344CB8AC3E}">
        <p14:creationId xmlns:p14="http://schemas.microsoft.com/office/powerpoint/2010/main" val="34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-0.34948 -0.0025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36A57-F60F-4FAE-9D4F-4C2F4C55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8EDE88-1173-4DAA-B94A-1CC4FF26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6827B2-B7BE-448B-907A-D872EEB9D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7680" y="-121920"/>
            <a:ext cx="12679680" cy="706907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2E1E548-7FBC-4B75-8329-C27BAE70966D}"/>
              </a:ext>
            </a:extLst>
          </p:cNvPr>
          <p:cNvSpPr txBox="1"/>
          <p:nvPr/>
        </p:nvSpPr>
        <p:spPr>
          <a:xfrm>
            <a:off x="1242487" y="1536085"/>
            <a:ext cx="6515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III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450E05-A1A6-47FC-BDCF-FDAC55CCE450}"/>
              </a:ext>
            </a:extLst>
          </p:cNvPr>
          <p:cNvSpPr txBox="1"/>
          <p:nvPr/>
        </p:nvSpPr>
        <p:spPr>
          <a:xfrm>
            <a:off x="1884081" y="2561464"/>
            <a:ext cx="5232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M o d e l o  C o n c e i t u a l</a:t>
            </a:r>
          </a:p>
        </p:txBody>
      </p:sp>
    </p:spTree>
    <p:extLst>
      <p:ext uri="{BB962C8B-B14F-4D97-AF65-F5344CB8AC3E}">
        <p14:creationId xmlns:p14="http://schemas.microsoft.com/office/powerpoint/2010/main" val="12071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0277E04-E804-423C-B84A-18D8BB031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340" y="0"/>
            <a:ext cx="12336786" cy="7101896"/>
          </a:xfr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CFC4B8F-E8F5-453C-AA07-5432C0CE4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90414" y="2110154"/>
            <a:ext cx="4092455" cy="411892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01F8F1D-19A9-4F55-B7B1-1B9881FBD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26831" y="6364605"/>
            <a:ext cx="1793631" cy="874395"/>
          </a:xfrm>
          <a:prstGeom prst="rect">
            <a:avLst/>
          </a:prstGeom>
        </p:spPr>
      </p:pic>
      <p:pic>
        <p:nvPicPr>
          <p:cNvPr id="5" name="Imagem 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74F6FC2D-ECC7-4C49-9A46-D522590C78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0" y="26760"/>
            <a:ext cx="7727517" cy="6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29 0.02315 L 0.49454 0.02107 " pathEditMode="relative" rAng="0" ptsTypes="AA">
                                      <p:cBhvr>
                                        <p:cTn id="6" dur="3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4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396</Words>
  <Application>Microsoft Office PowerPoint</Application>
  <PresentationFormat>Widescreen</PresentationFormat>
  <Paragraphs>56</Paragraphs>
  <Slides>22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Arial Rounded MT Bold</vt:lpstr>
      <vt:lpstr>Calibri</vt:lpstr>
      <vt:lpstr>Calibri Light</vt:lpstr>
      <vt:lpstr>Star Jedi</vt:lpstr>
      <vt:lpstr>Trajan 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que a força esteja com você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danielly garcia jardim</dc:creator>
  <cp:lastModifiedBy>danielly garcia jardim</cp:lastModifiedBy>
  <cp:revision>36</cp:revision>
  <dcterms:created xsi:type="dcterms:W3CDTF">2018-11-26T18:48:04Z</dcterms:created>
  <dcterms:modified xsi:type="dcterms:W3CDTF">2019-05-30T18:25:08Z</dcterms:modified>
</cp:coreProperties>
</file>