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Estilo Médio 4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91" autoAdjust="0"/>
    <p:restoredTop sz="93907" autoAdjust="0"/>
  </p:normalViewPr>
  <p:slideViewPr>
    <p:cSldViewPr snapToGrid="0">
      <p:cViewPr>
        <p:scale>
          <a:sx n="50" d="100"/>
          <a:sy n="50" d="100"/>
        </p:scale>
        <p:origin x="768" y="6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5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F2202F-521A-466E-8F24-3B89D1D45113}" type="doc">
      <dgm:prSet loTypeId="urn:microsoft.com/office/officeart/2008/layout/RadialCluster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71EE254E-0F7B-4F4A-97D0-D7D0B71A1EE5}">
      <dgm:prSet phldrT="[Texto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pt-BR" dirty="0">
              <a:solidFill>
                <a:schemeClr val="tx1"/>
              </a:solidFill>
            </a:rPr>
            <a:t>Propósito compartilhado</a:t>
          </a:r>
        </a:p>
      </dgm:t>
    </dgm:pt>
    <dgm:pt modelId="{0C05EA2E-DB24-4DE2-BC4F-F6A21519AA45}" type="parTrans" cxnId="{590D0EDC-4DEE-4CBA-AD30-329FC1D1AC06}">
      <dgm:prSet/>
      <dgm:spPr/>
      <dgm:t>
        <a:bodyPr/>
        <a:lstStyle/>
        <a:p>
          <a:endParaRPr lang="pt-BR"/>
        </a:p>
      </dgm:t>
    </dgm:pt>
    <dgm:pt modelId="{B1F1DF3B-09C3-4D12-82FF-F2C66C26FE86}" type="sibTrans" cxnId="{590D0EDC-4DEE-4CBA-AD30-329FC1D1AC06}">
      <dgm:prSet/>
      <dgm:spPr/>
      <dgm:t>
        <a:bodyPr/>
        <a:lstStyle/>
        <a:p>
          <a:endParaRPr lang="pt-BR"/>
        </a:p>
      </dgm:t>
    </dgm:pt>
    <dgm:pt modelId="{8D85EBF9-960F-472D-9171-0FC8FA57D535}">
      <dgm:prSet phldrT="[Texto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pt-BR" dirty="0">
              <a:solidFill>
                <a:schemeClr val="tx1"/>
              </a:solidFill>
            </a:rPr>
            <a:t>Valores: os rumos/regras que quer seguir</a:t>
          </a:r>
        </a:p>
      </dgm:t>
    </dgm:pt>
    <dgm:pt modelId="{6D92DED9-0FD9-4E2B-8FCE-98BAB40C8C4A}" type="parTrans" cxnId="{CB967B38-59D3-444F-AE3C-4319E561E80A}">
      <dgm:prSet/>
      <dgm:spPr/>
      <dgm:t>
        <a:bodyPr/>
        <a:lstStyle/>
        <a:p>
          <a:endParaRPr lang="pt-BR"/>
        </a:p>
      </dgm:t>
    </dgm:pt>
    <dgm:pt modelId="{3C065230-E745-4032-8FF6-4BA6295F0956}" type="sibTrans" cxnId="{CB967B38-59D3-444F-AE3C-4319E561E80A}">
      <dgm:prSet/>
      <dgm:spPr/>
      <dgm:t>
        <a:bodyPr/>
        <a:lstStyle/>
        <a:p>
          <a:endParaRPr lang="pt-BR"/>
        </a:p>
      </dgm:t>
    </dgm:pt>
    <dgm:pt modelId="{2193C8B3-93CD-40C9-8857-917FE09F2C05}">
      <dgm:prSet phldrT="[Texto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pt-BR" dirty="0">
              <a:solidFill>
                <a:schemeClr val="tx1"/>
              </a:solidFill>
            </a:rPr>
            <a:t>Visão: o que quer ser? (longo prazo)</a:t>
          </a:r>
        </a:p>
      </dgm:t>
    </dgm:pt>
    <dgm:pt modelId="{62669CE7-DAE6-42D0-BE87-AF200F76C10C}" type="parTrans" cxnId="{96500324-0261-4EF6-88A0-90C4A57AF4F3}">
      <dgm:prSet/>
      <dgm:spPr/>
      <dgm:t>
        <a:bodyPr/>
        <a:lstStyle/>
        <a:p>
          <a:endParaRPr lang="pt-BR"/>
        </a:p>
      </dgm:t>
    </dgm:pt>
    <dgm:pt modelId="{3E844C79-E5AD-4B3A-983D-2E8FC43C6FCD}" type="sibTrans" cxnId="{96500324-0261-4EF6-88A0-90C4A57AF4F3}">
      <dgm:prSet/>
      <dgm:spPr/>
      <dgm:t>
        <a:bodyPr/>
        <a:lstStyle/>
        <a:p>
          <a:endParaRPr lang="pt-BR"/>
        </a:p>
      </dgm:t>
    </dgm:pt>
    <dgm:pt modelId="{DAFE9F20-DA14-4E1D-BE4E-0E7FE2B4265A}">
      <dgm:prSet phldrT="[Texto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pt-BR" dirty="0">
              <a:solidFill>
                <a:schemeClr val="tx1"/>
              </a:solidFill>
            </a:rPr>
            <a:t>Missão: o que a empresa é?</a:t>
          </a:r>
        </a:p>
      </dgm:t>
    </dgm:pt>
    <dgm:pt modelId="{A173535A-F0EB-4809-84FC-8704D661FA84}" type="parTrans" cxnId="{CE5E0B32-2B5A-438B-80EB-6FD3856E1304}">
      <dgm:prSet/>
      <dgm:spPr/>
      <dgm:t>
        <a:bodyPr/>
        <a:lstStyle/>
        <a:p>
          <a:endParaRPr lang="pt-BR"/>
        </a:p>
      </dgm:t>
    </dgm:pt>
    <dgm:pt modelId="{A4D788DA-D9B2-4A14-814B-2FB93DDF8F8D}" type="sibTrans" cxnId="{CE5E0B32-2B5A-438B-80EB-6FD3856E1304}">
      <dgm:prSet/>
      <dgm:spPr/>
      <dgm:t>
        <a:bodyPr/>
        <a:lstStyle/>
        <a:p>
          <a:endParaRPr lang="pt-BR"/>
        </a:p>
      </dgm:t>
    </dgm:pt>
    <dgm:pt modelId="{E35EA608-F270-48CE-A937-907D889E529E}" type="pres">
      <dgm:prSet presAssocID="{B8F2202F-521A-466E-8F24-3B89D1D45113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9C18258C-A23A-4123-B75F-F57E48EC98F6}" type="pres">
      <dgm:prSet presAssocID="{71EE254E-0F7B-4F4A-97D0-D7D0B71A1EE5}" presName="singleCycle" presStyleCnt="0"/>
      <dgm:spPr/>
    </dgm:pt>
    <dgm:pt modelId="{59952DEA-9FC8-4BD4-BDF3-5A104465BA41}" type="pres">
      <dgm:prSet presAssocID="{71EE254E-0F7B-4F4A-97D0-D7D0B71A1EE5}" presName="singleCenter" presStyleLbl="node1" presStyleIdx="0" presStyleCnt="4" custScaleX="150217" custScaleY="156698" custLinFactNeighborX="153" custLinFactNeighborY="-6546">
        <dgm:presLayoutVars>
          <dgm:chMax val="7"/>
          <dgm:chPref val="7"/>
        </dgm:presLayoutVars>
      </dgm:prSet>
      <dgm:spPr/>
    </dgm:pt>
    <dgm:pt modelId="{4296CF1B-37A1-4181-81DD-EF3FE2D0ABA2}" type="pres">
      <dgm:prSet presAssocID="{6D92DED9-0FD9-4E2B-8FCE-98BAB40C8C4A}" presName="Name56" presStyleLbl="parChTrans1D2" presStyleIdx="0" presStyleCnt="3"/>
      <dgm:spPr/>
    </dgm:pt>
    <dgm:pt modelId="{715F7380-BC20-4E52-9C0B-042C971C63E8}" type="pres">
      <dgm:prSet presAssocID="{8D85EBF9-960F-472D-9171-0FC8FA57D535}" presName="text0" presStyleLbl="node1" presStyleIdx="1" presStyleCnt="4" custScaleX="244594">
        <dgm:presLayoutVars>
          <dgm:bulletEnabled val="1"/>
        </dgm:presLayoutVars>
      </dgm:prSet>
      <dgm:spPr/>
    </dgm:pt>
    <dgm:pt modelId="{E2436328-1C5F-4CD1-B353-45FBA84CD0D9}" type="pres">
      <dgm:prSet presAssocID="{62669CE7-DAE6-42D0-BE87-AF200F76C10C}" presName="Name56" presStyleLbl="parChTrans1D2" presStyleIdx="1" presStyleCnt="3"/>
      <dgm:spPr/>
    </dgm:pt>
    <dgm:pt modelId="{C52A5240-440F-4BD8-9A3E-B69B03F4707D}" type="pres">
      <dgm:prSet presAssocID="{2193C8B3-93CD-40C9-8857-917FE09F2C05}" presName="text0" presStyleLbl="node1" presStyleIdx="2" presStyleCnt="4" custScaleX="227366" custScaleY="117955" custRadScaleRad="135429" custRadScaleInc="-7462">
        <dgm:presLayoutVars>
          <dgm:bulletEnabled val="1"/>
        </dgm:presLayoutVars>
      </dgm:prSet>
      <dgm:spPr/>
    </dgm:pt>
    <dgm:pt modelId="{7C6D4250-71C1-49A0-857E-37FC37D441A9}" type="pres">
      <dgm:prSet presAssocID="{A173535A-F0EB-4809-84FC-8704D661FA84}" presName="Name56" presStyleLbl="parChTrans1D2" presStyleIdx="2" presStyleCnt="3"/>
      <dgm:spPr/>
    </dgm:pt>
    <dgm:pt modelId="{4165584D-448B-4190-96C7-A0C4D83193D5}" type="pres">
      <dgm:prSet presAssocID="{DAFE9F20-DA14-4E1D-BE4E-0E7FE2B4265A}" presName="text0" presStyleLbl="node1" presStyleIdx="3" presStyleCnt="4" custScaleX="197993" custScaleY="110365" custRadScaleRad="128246" custRadScaleInc="-1600">
        <dgm:presLayoutVars>
          <dgm:bulletEnabled val="1"/>
        </dgm:presLayoutVars>
      </dgm:prSet>
      <dgm:spPr/>
    </dgm:pt>
  </dgm:ptLst>
  <dgm:cxnLst>
    <dgm:cxn modelId="{96500324-0261-4EF6-88A0-90C4A57AF4F3}" srcId="{71EE254E-0F7B-4F4A-97D0-D7D0B71A1EE5}" destId="{2193C8B3-93CD-40C9-8857-917FE09F2C05}" srcOrd="1" destOrd="0" parTransId="{62669CE7-DAE6-42D0-BE87-AF200F76C10C}" sibTransId="{3E844C79-E5AD-4B3A-983D-2E8FC43C6FCD}"/>
    <dgm:cxn modelId="{CE5E0B32-2B5A-438B-80EB-6FD3856E1304}" srcId="{71EE254E-0F7B-4F4A-97D0-D7D0B71A1EE5}" destId="{DAFE9F20-DA14-4E1D-BE4E-0E7FE2B4265A}" srcOrd="2" destOrd="0" parTransId="{A173535A-F0EB-4809-84FC-8704D661FA84}" sibTransId="{A4D788DA-D9B2-4A14-814B-2FB93DDF8F8D}"/>
    <dgm:cxn modelId="{CB967B38-59D3-444F-AE3C-4319E561E80A}" srcId="{71EE254E-0F7B-4F4A-97D0-D7D0B71A1EE5}" destId="{8D85EBF9-960F-472D-9171-0FC8FA57D535}" srcOrd="0" destOrd="0" parTransId="{6D92DED9-0FD9-4E2B-8FCE-98BAB40C8C4A}" sibTransId="{3C065230-E745-4032-8FF6-4BA6295F0956}"/>
    <dgm:cxn modelId="{60836A52-EE43-4A10-B0A4-317739035D02}" type="presOf" srcId="{71EE254E-0F7B-4F4A-97D0-D7D0B71A1EE5}" destId="{59952DEA-9FC8-4BD4-BDF3-5A104465BA41}" srcOrd="0" destOrd="0" presId="urn:microsoft.com/office/officeart/2008/layout/RadialCluster"/>
    <dgm:cxn modelId="{F113D385-D83F-4A45-986C-48C25942C7A5}" type="presOf" srcId="{DAFE9F20-DA14-4E1D-BE4E-0E7FE2B4265A}" destId="{4165584D-448B-4190-96C7-A0C4D83193D5}" srcOrd="0" destOrd="0" presId="urn:microsoft.com/office/officeart/2008/layout/RadialCluster"/>
    <dgm:cxn modelId="{554F4AA8-F180-41FB-8BE7-F10A164D1E51}" type="presOf" srcId="{B8F2202F-521A-466E-8F24-3B89D1D45113}" destId="{E35EA608-F270-48CE-A937-907D889E529E}" srcOrd="0" destOrd="0" presId="urn:microsoft.com/office/officeart/2008/layout/RadialCluster"/>
    <dgm:cxn modelId="{24C888C9-EEB7-41F3-AB2E-0B2E44E98F84}" type="presOf" srcId="{62669CE7-DAE6-42D0-BE87-AF200F76C10C}" destId="{E2436328-1C5F-4CD1-B353-45FBA84CD0D9}" srcOrd="0" destOrd="0" presId="urn:microsoft.com/office/officeart/2008/layout/RadialCluster"/>
    <dgm:cxn modelId="{871850CA-F75D-404E-AE56-53CD42E3F436}" type="presOf" srcId="{2193C8B3-93CD-40C9-8857-917FE09F2C05}" destId="{C52A5240-440F-4BD8-9A3E-B69B03F4707D}" srcOrd="0" destOrd="0" presId="urn:microsoft.com/office/officeart/2008/layout/RadialCluster"/>
    <dgm:cxn modelId="{9115ABD6-4E43-4D0E-B078-7216FEFD9B04}" type="presOf" srcId="{6D92DED9-0FD9-4E2B-8FCE-98BAB40C8C4A}" destId="{4296CF1B-37A1-4181-81DD-EF3FE2D0ABA2}" srcOrd="0" destOrd="0" presId="urn:microsoft.com/office/officeart/2008/layout/RadialCluster"/>
    <dgm:cxn modelId="{590D0EDC-4DEE-4CBA-AD30-329FC1D1AC06}" srcId="{B8F2202F-521A-466E-8F24-3B89D1D45113}" destId="{71EE254E-0F7B-4F4A-97D0-D7D0B71A1EE5}" srcOrd="0" destOrd="0" parTransId="{0C05EA2E-DB24-4DE2-BC4F-F6A21519AA45}" sibTransId="{B1F1DF3B-09C3-4D12-82FF-F2C66C26FE86}"/>
    <dgm:cxn modelId="{D0F6A2ED-F365-4DDD-9206-9D531B4A6832}" type="presOf" srcId="{A173535A-F0EB-4809-84FC-8704D661FA84}" destId="{7C6D4250-71C1-49A0-857E-37FC37D441A9}" srcOrd="0" destOrd="0" presId="urn:microsoft.com/office/officeart/2008/layout/RadialCluster"/>
    <dgm:cxn modelId="{D32972F3-0168-4FDF-87C2-80803430CE8E}" type="presOf" srcId="{8D85EBF9-960F-472D-9171-0FC8FA57D535}" destId="{715F7380-BC20-4E52-9C0B-042C971C63E8}" srcOrd="0" destOrd="0" presId="urn:microsoft.com/office/officeart/2008/layout/RadialCluster"/>
    <dgm:cxn modelId="{BEE02008-1388-405B-940A-5967B0BF6F43}" type="presParOf" srcId="{E35EA608-F270-48CE-A937-907D889E529E}" destId="{9C18258C-A23A-4123-B75F-F57E48EC98F6}" srcOrd="0" destOrd="0" presId="urn:microsoft.com/office/officeart/2008/layout/RadialCluster"/>
    <dgm:cxn modelId="{90B61568-30BD-461F-A925-FE6958B771F2}" type="presParOf" srcId="{9C18258C-A23A-4123-B75F-F57E48EC98F6}" destId="{59952DEA-9FC8-4BD4-BDF3-5A104465BA41}" srcOrd="0" destOrd="0" presId="urn:microsoft.com/office/officeart/2008/layout/RadialCluster"/>
    <dgm:cxn modelId="{31BAF6FF-14DA-43F0-ABE2-45CCFA178712}" type="presParOf" srcId="{9C18258C-A23A-4123-B75F-F57E48EC98F6}" destId="{4296CF1B-37A1-4181-81DD-EF3FE2D0ABA2}" srcOrd="1" destOrd="0" presId="urn:microsoft.com/office/officeart/2008/layout/RadialCluster"/>
    <dgm:cxn modelId="{26C7A115-F465-469D-8C97-1AF77CBD4087}" type="presParOf" srcId="{9C18258C-A23A-4123-B75F-F57E48EC98F6}" destId="{715F7380-BC20-4E52-9C0B-042C971C63E8}" srcOrd="2" destOrd="0" presId="urn:microsoft.com/office/officeart/2008/layout/RadialCluster"/>
    <dgm:cxn modelId="{4CF203E4-9B5A-4884-AE92-FFDDF6F53BC9}" type="presParOf" srcId="{9C18258C-A23A-4123-B75F-F57E48EC98F6}" destId="{E2436328-1C5F-4CD1-B353-45FBA84CD0D9}" srcOrd="3" destOrd="0" presId="urn:microsoft.com/office/officeart/2008/layout/RadialCluster"/>
    <dgm:cxn modelId="{C96E5EFC-C53A-401C-8F05-F73B0505D24F}" type="presParOf" srcId="{9C18258C-A23A-4123-B75F-F57E48EC98F6}" destId="{C52A5240-440F-4BD8-9A3E-B69B03F4707D}" srcOrd="4" destOrd="0" presId="urn:microsoft.com/office/officeart/2008/layout/RadialCluster"/>
    <dgm:cxn modelId="{A6211750-B449-41F9-B956-860381B115E1}" type="presParOf" srcId="{9C18258C-A23A-4123-B75F-F57E48EC98F6}" destId="{7C6D4250-71C1-49A0-857E-37FC37D441A9}" srcOrd="5" destOrd="0" presId="urn:microsoft.com/office/officeart/2008/layout/RadialCluster"/>
    <dgm:cxn modelId="{D5B8FB22-23E4-4AA8-A7C4-98BEF866ACFF}" type="presParOf" srcId="{9C18258C-A23A-4123-B75F-F57E48EC98F6}" destId="{4165584D-448B-4190-96C7-A0C4D83193D5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952DEA-9FC8-4BD4-BDF3-5A104465BA41}">
      <dsp:nvSpPr>
        <dsp:cNvPr id="0" name=""/>
        <dsp:cNvSpPr/>
      </dsp:nvSpPr>
      <dsp:spPr>
        <a:xfrm>
          <a:off x="3740721" y="1956581"/>
          <a:ext cx="2836812" cy="2959205"/>
        </a:xfrm>
        <a:prstGeom prst="roundRect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>
              <a:solidFill>
                <a:schemeClr val="tx1"/>
              </a:solidFill>
            </a:rPr>
            <a:t>Propósito compartilhado</a:t>
          </a:r>
        </a:p>
      </dsp:txBody>
      <dsp:txXfrm>
        <a:off x="3879203" y="2095063"/>
        <a:ext cx="2559848" cy="2682241"/>
      </dsp:txXfrm>
    </dsp:sp>
    <dsp:sp modelId="{4296CF1B-37A1-4181-81DD-EF3FE2D0ABA2}">
      <dsp:nvSpPr>
        <dsp:cNvPr id="0" name=""/>
        <dsp:cNvSpPr/>
      </dsp:nvSpPr>
      <dsp:spPr>
        <a:xfrm rot="16187896">
          <a:off x="4948470" y="1751856"/>
          <a:ext cx="40945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0945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5F7380-BC20-4E52-9C0B-042C971C63E8}">
      <dsp:nvSpPr>
        <dsp:cNvPr id="0" name=""/>
        <dsp:cNvSpPr/>
      </dsp:nvSpPr>
      <dsp:spPr>
        <a:xfrm>
          <a:off x="3602850" y="281851"/>
          <a:ext cx="3094797" cy="1265279"/>
        </a:xfrm>
        <a:prstGeom prst="round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>
              <a:solidFill>
                <a:schemeClr val="tx1"/>
              </a:solidFill>
            </a:rPr>
            <a:t>Valores: os rumos/regras que quer seguir</a:t>
          </a:r>
        </a:p>
      </dsp:txBody>
      <dsp:txXfrm>
        <a:off x="3664616" y="343617"/>
        <a:ext cx="2971265" cy="1141747"/>
      </dsp:txXfrm>
    </dsp:sp>
    <dsp:sp modelId="{E2436328-1C5F-4CD1-B353-45FBA84CD0D9}">
      <dsp:nvSpPr>
        <dsp:cNvPr id="0" name=""/>
        <dsp:cNvSpPr/>
      </dsp:nvSpPr>
      <dsp:spPr>
        <a:xfrm rot="1822361">
          <a:off x="6510284" y="4515203"/>
          <a:ext cx="97999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7999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2A5240-440F-4BD8-9A3E-B69B03F4707D}">
      <dsp:nvSpPr>
        <dsp:cNvPr id="0" name=""/>
        <dsp:cNvSpPr/>
      </dsp:nvSpPr>
      <dsp:spPr>
        <a:xfrm>
          <a:off x="7257932" y="4762958"/>
          <a:ext cx="2876814" cy="1492460"/>
        </a:xfrm>
        <a:prstGeom prst="round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73660" rIns="73660" bIns="7366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 dirty="0">
              <a:solidFill>
                <a:schemeClr val="tx1"/>
              </a:solidFill>
            </a:rPr>
            <a:t>Visão: o que quer ser? (longo prazo)</a:t>
          </a:r>
        </a:p>
      </dsp:txBody>
      <dsp:txXfrm>
        <a:off x="7330788" y="4835814"/>
        <a:ext cx="2731102" cy="1346748"/>
      </dsp:txXfrm>
    </dsp:sp>
    <dsp:sp modelId="{7C6D4250-71C1-49A0-857E-37FC37D441A9}">
      <dsp:nvSpPr>
        <dsp:cNvPr id="0" name=""/>
        <dsp:cNvSpPr/>
      </dsp:nvSpPr>
      <dsp:spPr>
        <a:xfrm rot="8758380">
          <a:off x="2916159" y="4646190"/>
          <a:ext cx="90176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0176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65584D-448B-4190-96C7-A0C4D83193D5}">
      <dsp:nvSpPr>
        <dsp:cNvPr id="0" name=""/>
        <dsp:cNvSpPr/>
      </dsp:nvSpPr>
      <dsp:spPr>
        <a:xfrm>
          <a:off x="706688" y="4898496"/>
          <a:ext cx="2505164" cy="1396425"/>
        </a:xfrm>
        <a:prstGeom prst="round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>
              <a:solidFill>
                <a:schemeClr val="tx1"/>
              </a:solidFill>
            </a:rPr>
            <a:t>Missão: o que a empresa é?</a:t>
          </a:r>
        </a:p>
      </dsp:txBody>
      <dsp:txXfrm>
        <a:off x="774856" y="4966664"/>
        <a:ext cx="2368828" cy="1260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356D9446-2724-4153-A0E5-FC0C53C181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53F7232-3D1E-44D3-9CEB-685F31EC54B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4E6F98-28FC-4285-868B-639A470C0D9B}" type="datetimeFigureOut">
              <a:rPr lang="pt-BR" smtClean="0"/>
              <a:t>11/04/2018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29FBE3A-AEA7-4845-8147-2AFB703819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FA5D950-FD19-4055-A1A2-014CC9B7B9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CCC5C-4BC6-4296-AA9B-7AC2F4B7E4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39392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76CFDB-ADD7-4FEC-91C3-F9B0C3C0860D}" type="datetimeFigureOut">
              <a:rPr lang="pt-BR" smtClean="0"/>
              <a:t>11/04/2018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972344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8E4F58-CC7B-4D2D-876C-5DCBD6D563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3464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3474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32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8035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957388"/>
            <a:ext cx="10515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705362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289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721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1204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347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5948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622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424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E9F6F62-B592-43C1-844A-83797487792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110097"/>
            <a:ext cx="1994555" cy="158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627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Revisão de Administração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by</a:t>
            </a:r>
            <a:r>
              <a:rPr lang="pt-BR" dirty="0"/>
              <a:t> Danny</a:t>
            </a:r>
          </a:p>
        </p:txBody>
      </p:sp>
    </p:spTree>
    <p:extLst>
      <p:ext uri="{BB962C8B-B14F-4D97-AF65-F5344CB8AC3E}">
        <p14:creationId xmlns:p14="http://schemas.microsoft.com/office/powerpoint/2010/main" val="2900532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3E30BB-80E7-43E8-9933-986F05146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850" y="407987"/>
            <a:ext cx="10515600" cy="1325563"/>
          </a:xfrm>
        </p:spPr>
        <p:txBody>
          <a:bodyPr/>
          <a:lstStyle/>
          <a:p>
            <a:r>
              <a:rPr lang="pt-BR" dirty="0"/>
              <a:t>Análise SWOT 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EDA8765-1762-4C98-A321-90761281D2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1771650"/>
            <a:ext cx="12134850" cy="5301858"/>
          </a:xfrm>
        </p:spPr>
      </p:pic>
    </p:spTree>
    <p:extLst>
      <p:ext uri="{BB962C8B-B14F-4D97-AF65-F5344CB8AC3E}">
        <p14:creationId xmlns:p14="http://schemas.microsoft.com/office/powerpoint/2010/main" val="2081470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28403-1794-4A45-AF69-B1D33C35B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das organizações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2CB219-225A-441D-AF6C-9BF48AB88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4000" b="1" dirty="0"/>
              <a:t>1. </a:t>
            </a:r>
            <a:r>
              <a:rPr lang="pt-BR" b="1" dirty="0"/>
              <a:t>Estratégico: </a:t>
            </a:r>
            <a:r>
              <a:rPr lang="pt-BR" dirty="0"/>
              <a:t>o qual relaciona-se com o meio ambiente e delineia os sistemas bem como, elabora os planos mais abrangentes, as diretrizes da organização.</a:t>
            </a:r>
          </a:p>
          <a:p>
            <a:pPr marL="0" indent="0">
              <a:buNone/>
            </a:pPr>
            <a:r>
              <a:rPr lang="pt-BR" sz="4000" b="1" dirty="0"/>
              <a:t>2. </a:t>
            </a:r>
            <a:r>
              <a:rPr lang="pt-BR" b="1" dirty="0"/>
              <a:t>Tático: </a:t>
            </a:r>
            <a:r>
              <a:rPr lang="pt-BR" dirty="0"/>
              <a:t>também chamado de coordenador, pois irá integrar as atividades internas da empresa/organização em harmonia e em consequência do que foi elaborado pelo estratégico.</a:t>
            </a:r>
          </a:p>
          <a:p>
            <a:pPr marL="0" indent="0">
              <a:buNone/>
            </a:pPr>
            <a:r>
              <a:rPr lang="pt-BR" sz="4000" b="1" dirty="0"/>
              <a:t>3. </a:t>
            </a:r>
            <a:r>
              <a:rPr lang="pt-BR" b="1" dirty="0"/>
              <a:t>Operacional: </a:t>
            </a:r>
            <a:r>
              <a:rPr lang="pt-BR" dirty="0"/>
              <a:t>representa o nível de execução, que tem por incumbência atingir de maneira eficaz o disposto pelo nível tático.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6163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3DCF2C-D60E-47D6-81AE-B6458871B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gerente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8BD0E0-A8C0-428D-97A1-8C4307AD7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Cúpula - responsabilidade geral - diretores, presidentes, conselho administrativo</a:t>
            </a:r>
          </a:p>
          <a:p>
            <a:r>
              <a:rPr lang="pt-BR" dirty="0"/>
              <a:t>2 Gerente de nível medio - departamento, unidades de negocio (gerente de área)</a:t>
            </a:r>
          </a:p>
          <a:p>
            <a:r>
              <a:rPr lang="pt-BR" dirty="0"/>
              <a:t>1.1 Gerente de primeira linha (facilitador, líder, gerente de contas)</a:t>
            </a:r>
          </a:p>
          <a:p>
            <a:r>
              <a:rPr lang="pt-BR" dirty="0"/>
              <a:t>1 Operacional (execução, rotinas)</a:t>
            </a:r>
          </a:p>
        </p:txBody>
      </p:sp>
    </p:spTree>
    <p:extLst>
      <p:ext uri="{BB962C8B-B14F-4D97-AF65-F5344CB8AC3E}">
        <p14:creationId xmlns:p14="http://schemas.microsoft.com/office/powerpoint/2010/main" val="3862175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E78EB2-6296-44D7-803F-F85C1E38C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Comunicação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F95D52-B044-4607-AFDB-A508797B9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/>
              <a:t>a) </a:t>
            </a:r>
            <a:r>
              <a:rPr lang="pt-BR" dirty="0"/>
              <a:t>comunicação de mão única (sem feedback);</a:t>
            </a:r>
          </a:p>
          <a:p>
            <a:pPr marL="0" indent="0">
              <a:buNone/>
            </a:pPr>
            <a:r>
              <a:rPr lang="pt-BR" b="1" dirty="0"/>
              <a:t>b) </a:t>
            </a:r>
            <a:r>
              <a:rPr lang="pt-BR" dirty="0"/>
              <a:t>comunicação de mão dupla (com feedback);</a:t>
            </a:r>
          </a:p>
          <a:p>
            <a:pPr marL="0" indent="0">
              <a:buNone/>
            </a:pPr>
            <a:r>
              <a:rPr lang="pt-BR" b="1" dirty="0"/>
              <a:t>c) </a:t>
            </a:r>
            <a:r>
              <a:rPr lang="pt-BR" dirty="0"/>
              <a:t>de cima pra baixo, de baixo pra cima;</a:t>
            </a:r>
          </a:p>
          <a:p>
            <a:pPr marL="0" indent="0">
              <a:buNone/>
            </a:pPr>
            <a:r>
              <a:rPr lang="pt-BR" b="1" dirty="0"/>
              <a:t>d)</a:t>
            </a:r>
            <a:r>
              <a:rPr lang="pt-BR" dirty="0"/>
              <a:t> formal e informal;</a:t>
            </a:r>
          </a:p>
          <a:p>
            <a:pPr marL="0" indent="0">
              <a:buNone/>
            </a:pPr>
            <a:r>
              <a:rPr lang="pt-BR" b="1" dirty="0"/>
              <a:t>e) </a:t>
            </a:r>
            <a:r>
              <a:rPr lang="pt-BR" dirty="0"/>
              <a:t>Armadilhas: filtragem (distorção)   e percepção (interpretação).</a:t>
            </a:r>
          </a:p>
          <a:p>
            <a:pPr marL="0" indent="0">
              <a:buNone/>
            </a:pPr>
            <a:r>
              <a:rPr lang="pt-BR" dirty="0"/>
              <a:t>Poder contar com mais informações de qualidade, reduzem a incerteza na tomada de decisões.</a:t>
            </a:r>
          </a:p>
          <a:p>
            <a:pPr marL="0" indent="0">
              <a:buNone/>
            </a:pPr>
            <a:r>
              <a:rPr lang="pt-BR" dirty="0"/>
              <a:t>para tomar decisões, é necessário verificar as informações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0443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5DDAFD-0882-4195-A955-2AEA34D12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Atitudes (mentalidades) estratégicas dos dirigentes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ECAEB4-D012-451A-AF1D-81FDFAE41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3500" b="1" dirty="0"/>
              <a:t>a) </a:t>
            </a:r>
            <a:r>
              <a:rPr lang="pt-BR" b="1" dirty="0"/>
              <a:t>Mentalidade imediatista: </a:t>
            </a:r>
            <a:r>
              <a:rPr lang="pt-BR" dirty="0"/>
              <a:t>visualiza o que vai acontecer em no máximo, um mês, apenas dentro da organização</a:t>
            </a:r>
          </a:p>
          <a:p>
            <a:pPr marL="0" indent="0">
              <a:buNone/>
            </a:pPr>
            <a:r>
              <a:rPr lang="pt-BR" sz="3500" b="1" dirty="0"/>
              <a:t>b) </a:t>
            </a:r>
            <a:r>
              <a:rPr lang="pt-BR" b="1" dirty="0"/>
              <a:t>Mentalidade operacional: </a:t>
            </a:r>
            <a:r>
              <a:rPr lang="pt-BR" dirty="0"/>
              <a:t>se baseia nos fatos do cotidiano e nas demandas, para que aconteça tudo normalmente</a:t>
            </a:r>
          </a:p>
          <a:p>
            <a:pPr marL="0" indent="0">
              <a:buNone/>
            </a:pPr>
            <a:r>
              <a:rPr lang="pt-BR" sz="3500" b="1" dirty="0"/>
              <a:t>c) </a:t>
            </a:r>
            <a:r>
              <a:rPr lang="pt-BR" b="1" dirty="0"/>
              <a:t>Mentalidade estratégica: </a:t>
            </a:r>
            <a:r>
              <a:rPr lang="pt-BR" dirty="0"/>
              <a:t>para se colocar em uma boa posição, para ter uma visão em uma perspectiva global, e necessário ver, perceber, o longe</a:t>
            </a:r>
          </a:p>
          <a:p>
            <a:pPr marL="0" indent="0">
              <a:buNone/>
            </a:pPr>
            <a:r>
              <a:rPr lang="pt-BR" sz="3500" dirty="0"/>
              <a:t>atitude estratégica é olhar o presente a partir do futuro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2876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68773-4E56-474E-A290-A1D27FA91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775"/>
            <a:ext cx="10515600" cy="1325563"/>
          </a:xfrm>
        </p:spPr>
        <p:txBody>
          <a:bodyPr/>
          <a:lstStyle/>
          <a:p>
            <a:r>
              <a:rPr lang="pt-BR" dirty="0"/>
              <a:t>Habilidades do administrador/gestor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720C8F-8D97-48F6-AE42-CF4A2CCCA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b="1" dirty="0"/>
              <a:t>Habilidade técnica: </a:t>
            </a:r>
            <a:r>
              <a:rPr lang="pt-BR" dirty="0"/>
              <a:t>utilizar conhecimentos, métodos, técnicas e equipamentos para o desempenho de tarefas especificas;</a:t>
            </a:r>
          </a:p>
          <a:p>
            <a:r>
              <a:rPr lang="pt-BR" b="1" dirty="0"/>
              <a:t>Habilidade humana: </a:t>
            </a:r>
            <a:r>
              <a:rPr lang="pt-BR" dirty="0"/>
              <a:t>capacidade de trabalhar com pessoas, se comunicar e compreender suas atitudes e motivações. Liderar um grupo de pessoas;</a:t>
            </a:r>
          </a:p>
          <a:p>
            <a:r>
              <a:rPr lang="pt-BR" b="1" dirty="0"/>
              <a:t>Habilidade conceitual: </a:t>
            </a:r>
            <a:r>
              <a:rPr lang="pt-BR" dirty="0"/>
              <a:t>capacidade de compreender a complexidade da organização, essa habilidade permite que a pessoa se comporte de acordo com os objetivos da organização total e não apenas de acordo com os objetivos e as necessidades de seu departamento ou grupo.</a:t>
            </a:r>
          </a:p>
        </p:txBody>
      </p:sp>
    </p:spTree>
    <p:extLst>
      <p:ext uri="{BB962C8B-B14F-4D97-AF65-F5344CB8AC3E}">
        <p14:creationId xmlns:p14="http://schemas.microsoft.com/office/powerpoint/2010/main" val="614806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DFA981-DC65-45F4-8392-CE999AA32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Três competências para o sucesso profissional: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264990-3DE4-4626-BFF1-CEF668A9B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b="1" dirty="0"/>
              <a:t>Habilidade técnica: </a:t>
            </a:r>
            <a:r>
              <a:rPr lang="pt-BR" dirty="0"/>
              <a:t>utilizar conhecimentos, métodos, técnicas e equipamentos para a  o desempenho de tarefas especificas;</a:t>
            </a:r>
          </a:p>
          <a:p>
            <a:r>
              <a:rPr lang="pt-BR" b="1" dirty="0"/>
              <a:t>Habilidade humana: </a:t>
            </a:r>
            <a:r>
              <a:rPr lang="pt-BR" dirty="0"/>
              <a:t>capacidade de trabalhar com pessoas, se comunicar e compreender suas atitudes e motivações. Liderar um grupo de pessoas;</a:t>
            </a:r>
          </a:p>
          <a:p>
            <a:r>
              <a:rPr lang="pt-BR" b="1" dirty="0"/>
              <a:t>Habilidade conceitual: </a:t>
            </a:r>
            <a:r>
              <a:rPr lang="pt-BR" dirty="0"/>
              <a:t>capacidade de compreender a complexidade da organização. Essa habilidade permite que a pessoa se comporte de acordo com os objetivos da organização total e não apenas de acordo com os objetivos e as necessidades de seu departamento ou grupo imediato. </a:t>
            </a:r>
            <a:r>
              <a:rPr lang="pt-BR" dirty="0" err="1"/>
              <a:t>È</a:t>
            </a:r>
            <a:r>
              <a:rPr lang="pt-BR" dirty="0"/>
              <a:t> muito importante para o nível institucional.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6217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0A7A11-CC1D-48C3-B290-9EF8BCECD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Três competências para o sucesso profissional: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7135AA-0E79-4F35-8791-496E154F4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pt-BR" dirty="0"/>
              <a:t>Comportamento ativo e proativo</a:t>
            </a:r>
          </a:p>
          <a:p>
            <a:r>
              <a:rPr lang="pt-BR" dirty="0"/>
              <a:t>Ênfase na ação e no fazer acontecer</a:t>
            </a:r>
          </a:p>
          <a:p>
            <a:r>
              <a:rPr lang="pt-BR" dirty="0"/>
              <a:t>Espirito empreendedor, de equipo, liderança e comunicação</a:t>
            </a:r>
          </a:p>
        </p:txBody>
      </p:sp>
    </p:spTree>
    <p:extLst>
      <p:ext uri="{BB962C8B-B14F-4D97-AF65-F5344CB8AC3E}">
        <p14:creationId xmlns:p14="http://schemas.microsoft.com/office/powerpoint/2010/main" val="48163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2B8564-0EE8-40F4-9A07-D13D9C91B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Atualmente, administração é: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65863D-9D5C-452E-ABFC-39AB092E3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Interpretar objetivos propostos pela organização, e transforma-los em ação;</a:t>
            </a:r>
          </a:p>
          <a:p>
            <a:r>
              <a:rPr lang="pt-BR" dirty="0"/>
              <a:t>Organização, direção e controle de todos os esforços realizados em todas as áreas e em todos os níveis da organização a fim de alcançar tais objetivos de maneira mais adequada a situação.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9349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D559DA-9718-47BE-B2AD-455CC5578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Revolução industrial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2B892B-DDB7-47AD-8C46-D00C885C0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Primeira: </a:t>
            </a:r>
            <a:r>
              <a:rPr lang="pt-BR" dirty="0"/>
              <a:t>mecanização da produção com o uso da agua e do vapor</a:t>
            </a:r>
          </a:p>
          <a:p>
            <a:pPr>
              <a:spcBef>
                <a:spcPts val="3000"/>
              </a:spcBef>
            </a:pPr>
            <a:r>
              <a:rPr lang="pt-BR" b="1" dirty="0"/>
              <a:t>Segunda: </a:t>
            </a:r>
            <a:r>
              <a:rPr lang="pt-BR" dirty="0"/>
              <a:t>produção em massa, linhas de montagem e uso da eletricidade</a:t>
            </a:r>
          </a:p>
          <a:p>
            <a:pPr>
              <a:spcBef>
                <a:spcPts val="3000"/>
              </a:spcBef>
            </a:pPr>
            <a:r>
              <a:rPr lang="pt-BR" b="1" dirty="0"/>
              <a:t>Terceira: </a:t>
            </a:r>
            <a:r>
              <a:rPr lang="pt-BR" dirty="0"/>
              <a:t>revolução digital, era dos </a:t>
            </a:r>
            <a:r>
              <a:rPr lang="pt-BR" dirty="0" err="1"/>
              <a:t>eletronicos</a:t>
            </a:r>
            <a:r>
              <a:rPr lang="pt-BR" dirty="0"/>
              <a:t>, automação</a:t>
            </a:r>
          </a:p>
          <a:p>
            <a:pPr>
              <a:spcBef>
                <a:spcPts val="3000"/>
              </a:spcBef>
            </a:pPr>
            <a:r>
              <a:rPr lang="pt-BR" b="1" dirty="0"/>
              <a:t>Quarta: </a:t>
            </a:r>
            <a:r>
              <a:rPr lang="pt-BR" dirty="0"/>
              <a:t>integração das tecnologias, sistemas </a:t>
            </a:r>
            <a:r>
              <a:rPr lang="pt-BR" dirty="0" err="1"/>
              <a:t>fisicos</a:t>
            </a:r>
            <a:r>
              <a:rPr lang="pt-BR" dirty="0"/>
              <a:t>, informatizados Computação em nuvem. Internet das coisas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5953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C25547-DEE9-40E7-A96C-98FF0379E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administração?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D1E803-A823-41E6-BC3A-884DCA537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o campo de conhecimento que se ocupa do estudo das organizações em geral</a:t>
            </a:r>
          </a:p>
          <a:p>
            <a:r>
              <a:rPr lang="pt-BR" dirty="0"/>
              <a:t>Não importa se será aplicada em organizações lucrativas ou não lucrativas</a:t>
            </a:r>
          </a:p>
        </p:txBody>
      </p:sp>
    </p:spTree>
    <p:extLst>
      <p:ext uri="{BB962C8B-B14F-4D97-AF65-F5344CB8AC3E}">
        <p14:creationId xmlns:p14="http://schemas.microsoft.com/office/powerpoint/2010/main" val="475612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ADD4A3-D482-4322-B746-26107D8A0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Indicadores de desempenho</a:t>
            </a:r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9E9C2493-0675-4D2F-8630-48B70613F0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1724671"/>
              </p:ext>
            </p:extLst>
          </p:nvPr>
        </p:nvGraphicFramePr>
        <p:xfrm>
          <a:off x="838200" y="1690688"/>
          <a:ext cx="10515600" cy="51206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21541819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158671029"/>
                    </a:ext>
                  </a:extLst>
                </a:gridCol>
              </a:tblGrid>
              <a:tr h="1039416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Organizacional</a:t>
                      </a:r>
                    </a:p>
                    <a:p>
                      <a:pPr algn="ctr"/>
                      <a:endParaRPr lang="pt-BR" sz="28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0" dirty="0"/>
                        <a:t>Retorno sobre o investimento; margem de contribuição; lucratividade.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5575424"/>
                  </a:ext>
                </a:extLst>
              </a:tr>
              <a:tr h="10394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800" b="1" dirty="0"/>
                        <a:t>Marketing </a:t>
                      </a:r>
                    </a:p>
                    <a:p>
                      <a:pPr algn="ctr"/>
                      <a:r>
                        <a:rPr lang="pt-BR" sz="2800" b="1" dirty="0"/>
                        <a:t>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0" dirty="0"/>
                        <a:t>Volume de vendas; participação no mercado; nível de atendimento de pedidos; mix de produtos/serviços; satisfação dos clientes.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4972756"/>
                  </a:ext>
                </a:extLst>
              </a:tr>
              <a:tr h="1039416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Produção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0" dirty="0"/>
                        <a:t>Produtividade; nível de qualidade; nível de refugo; rendimento da materia prima.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4543403"/>
                  </a:ext>
                </a:extLst>
              </a:tr>
              <a:tr h="1039416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Desenvolvimento e inovação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0" dirty="0"/>
                        <a:t>Lançamento de novos produtos/serviços; inovações em processos.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0079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724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E70393-EDAF-43F0-A061-6ADEC3D7C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Indicadores de desempenho: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0F79FF8B-E18C-4D98-85FC-80778A3358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5527547"/>
              </p:ext>
            </p:extLst>
          </p:nvPr>
        </p:nvGraphicFramePr>
        <p:xfrm>
          <a:off x="838200" y="1690689"/>
          <a:ext cx="10839450" cy="5095684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419725">
                  <a:extLst>
                    <a:ext uri="{9D8B030D-6E8A-4147-A177-3AD203B41FA5}">
                      <a16:colId xmlns:a16="http://schemas.microsoft.com/office/drawing/2014/main" val="1097696466"/>
                    </a:ext>
                  </a:extLst>
                </a:gridCol>
                <a:gridCol w="5419725">
                  <a:extLst>
                    <a:ext uri="{9D8B030D-6E8A-4147-A177-3AD203B41FA5}">
                      <a16:colId xmlns:a16="http://schemas.microsoft.com/office/drawing/2014/main" val="2162685976"/>
                    </a:ext>
                  </a:extLst>
                </a:gridCol>
              </a:tblGrid>
              <a:tr h="1465528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Finanças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0" dirty="0"/>
                        <a:t>Índice de ganho financeiro; índice de clientes inadimplentes; nível de ciclo financeiro; redução de custos fixos; redução de custos variáveis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655496"/>
                  </a:ext>
                </a:extLst>
              </a:tr>
              <a:tr h="1120698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Logística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0" dirty="0"/>
                        <a:t>Pontualidade na entrega; nível de atendimento dos pedidos; custo de distribuição; giro do inventario.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269162"/>
                  </a:ext>
                </a:extLst>
              </a:tr>
              <a:tr h="886956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Suprimentos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0" dirty="0"/>
                        <a:t>Custo das matérias primas; qualidade das matérias primas 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638176"/>
                  </a:ext>
                </a:extLst>
              </a:tr>
              <a:tr h="1465528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Recursos humanos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0" dirty="0"/>
                        <a:t>Índice de absenteísmo; índice de acidente sano trabalho; nível de satisfação dos empregados.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1481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617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FE7BFB5D-4BDD-4C7E-B465-9467D64D94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0735314"/>
              </p:ext>
            </p:extLst>
          </p:nvPr>
        </p:nvGraphicFramePr>
        <p:xfrm>
          <a:off x="510539" y="281539"/>
          <a:ext cx="10486323" cy="6294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0411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E3B07D-5855-47A7-8D87-5AEDCA9AE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organização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9557A5-ACA6-4C2B-9670-BB3FC68ED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1825"/>
            <a:ext cx="10515600" cy="4351338"/>
          </a:xfrm>
        </p:spPr>
        <p:txBody>
          <a:bodyPr/>
          <a:lstStyle/>
          <a:p>
            <a:r>
              <a:rPr lang="pt-BR" dirty="0"/>
              <a:t>É  qualquer empreendimento estruturado. Não importa o ramo de atuação;</a:t>
            </a:r>
          </a:p>
          <a:p>
            <a:r>
              <a:rPr lang="pt-BR" dirty="0"/>
              <a:t>É dependente das forças do ambiente de tarefa</a:t>
            </a:r>
          </a:p>
          <a:p>
            <a:r>
              <a:rPr lang="pt-BR" dirty="0"/>
              <a:t>É sujeita  as incertezas do ambiente geral turbulento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3652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D1B489-E5BF-4ECA-9DA1-FA46004EF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67900" cy="1325563"/>
          </a:xfrm>
        </p:spPr>
        <p:txBody>
          <a:bodyPr/>
          <a:lstStyle/>
          <a:p>
            <a:r>
              <a:rPr lang="pt-BR" dirty="0"/>
              <a:t>Conhecendo a minha organização no ambiente geral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25D611-4D8C-4BDF-A623-CF6D1F5E6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pt-BR" dirty="0"/>
              <a:t>Mudanças decorrentes do desenvolvimento da civilização;</a:t>
            </a:r>
          </a:p>
          <a:p>
            <a:r>
              <a:rPr lang="pt-BR" dirty="0"/>
              <a:t>Podendo ser mudanças politicas, sociais, culturais, e outras;</a:t>
            </a:r>
          </a:p>
          <a:p>
            <a:r>
              <a:rPr lang="pt-BR" dirty="0"/>
              <a:t>É preciso que a empresa se adapte as mudanças, pois é impossível controla-las</a:t>
            </a:r>
          </a:p>
        </p:txBody>
      </p:sp>
    </p:spTree>
    <p:extLst>
      <p:ext uri="{BB962C8B-B14F-4D97-AF65-F5344CB8AC3E}">
        <p14:creationId xmlns:p14="http://schemas.microsoft.com/office/powerpoint/2010/main" val="4241540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D34D13-8C99-40C4-8F98-5C8EA83E6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que podem ser controlados ou influenciados pela empresa: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1FC2C9-BB93-4FC7-87A8-8E07E5E85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Clientes</a:t>
            </a:r>
          </a:p>
          <a:p>
            <a:r>
              <a:rPr lang="pt-BR" dirty="0"/>
              <a:t>Concorrentes</a:t>
            </a:r>
          </a:p>
          <a:p>
            <a:r>
              <a:rPr lang="pt-BR" dirty="0"/>
              <a:t>Fornecedores</a:t>
            </a:r>
          </a:p>
          <a:p>
            <a:r>
              <a:rPr lang="pt-BR" dirty="0"/>
              <a:t>Órgãos reguladores</a:t>
            </a:r>
          </a:p>
        </p:txBody>
      </p:sp>
    </p:spTree>
    <p:extLst>
      <p:ext uri="{BB962C8B-B14F-4D97-AF65-F5344CB8AC3E}">
        <p14:creationId xmlns:p14="http://schemas.microsoft.com/office/powerpoint/2010/main" val="2306455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BA71F6-CC48-408C-8088-1BDF73EC5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Estratégia e tática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031853-6300-455D-A0E4-F83B454DC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3200" dirty="0"/>
              <a:t>Estratégia:</a:t>
            </a:r>
          </a:p>
          <a:p>
            <a:r>
              <a:rPr lang="pt-BR" dirty="0"/>
              <a:t>Envolve uma organização como uma totalidade</a:t>
            </a:r>
          </a:p>
          <a:p>
            <a:r>
              <a:rPr lang="pt-BR" dirty="0"/>
              <a:t>É um meio para alcançar objetivos organizacionais</a:t>
            </a:r>
          </a:p>
          <a:p>
            <a:r>
              <a:rPr lang="pt-BR" dirty="0"/>
              <a:t>É decidido pela alta administração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3200" dirty="0"/>
              <a:t>Tática: </a:t>
            </a:r>
          </a:p>
          <a:p>
            <a:r>
              <a:rPr lang="pt-BR" dirty="0"/>
              <a:t>É um meio para alcançar objetivos organizacionais</a:t>
            </a:r>
          </a:p>
          <a:p>
            <a:r>
              <a:rPr lang="pt-BR" dirty="0"/>
              <a:t>É orientada para medio e curto prazo</a:t>
            </a:r>
          </a:p>
          <a:p>
            <a:r>
              <a:rPr lang="pt-BR" dirty="0"/>
              <a:t>É de responsabilidade de cada gerente de departamento ou unidade da organização</a:t>
            </a:r>
          </a:p>
        </p:txBody>
      </p:sp>
    </p:spTree>
    <p:extLst>
      <p:ext uri="{BB962C8B-B14F-4D97-AF65-F5344CB8AC3E}">
        <p14:creationId xmlns:p14="http://schemas.microsoft.com/office/powerpoint/2010/main" val="4192231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8F97E8-AA95-4739-95B8-FB719341A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PDCA</a:t>
            </a:r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FEAEB2EA-AC12-4006-898E-CAFDA674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3600" dirty="0" err="1"/>
              <a:t>Plan</a:t>
            </a:r>
            <a:r>
              <a:rPr lang="pt-BR" sz="3600" dirty="0"/>
              <a:t>: </a:t>
            </a:r>
            <a:r>
              <a:rPr lang="pt-BR" dirty="0"/>
              <a:t>definir o problema, avaliar sistematicamente e reunir dados. ter certeza de que o problema é verdadeiro;</a:t>
            </a:r>
          </a:p>
          <a:p>
            <a:pPr>
              <a:spcBef>
                <a:spcPts val="2400"/>
              </a:spcBef>
            </a:pPr>
            <a:r>
              <a:rPr lang="pt-BR" sz="3600" dirty="0"/>
              <a:t>Do: </a:t>
            </a:r>
            <a:r>
              <a:rPr lang="pt-BR" dirty="0"/>
              <a:t>depois de entender melhor o problema, determine suas </a:t>
            </a:r>
            <a:r>
              <a:rPr lang="pt-BR" dirty="0" err="1"/>
              <a:t>provaveis</a:t>
            </a:r>
            <a:r>
              <a:rPr lang="pt-BR" dirty="0"/>
              <a:t> causas e desenvolver ações corretivas;</a:t>
            </a:r>
          </a:p>
          <a:p>
            <a:pPr>
              <a:spcBef>
                <a:spcPts val="2400"/>
              </a:spcBef>
            </a:pPr>
            <a:r>
              <a:rPr lang="pt-BR" sz="3600" dirty="0" err="1"/>
              <a:t>Check</a:t>
            </a:r>
            <a:r>
              <a:rPr lang="pt-BR" sz="3600" dirty="0"/>
              <a:t>:</a:t>
            </a:r>
            <a:r>
              <a:rPr lang="pt-BR" dirty="0"/>
              <a:t> verificar se e como as ações corretivas funcionam;</a:t>
            </a:r>
          </a:p>
          <a:p>
            <a:pPr>
              <a:spcBef>
                <a:spcPts val="2400"/>
              </a:spcBef>
            </a:pPr>
            <a:r>
              <a:rPr lang="pt-BR" sz="3600" dirty="0" err="1"/>
              <a:t>Action</a:t>
            </a:r>
            <a:r>
              <a:rPr lang="pt-BR" sz="3600" dirty="0"/>
              <a:t>:</a:t>
            </a:r>
            <a:r>
              <a:rPr lang="pt-BR" dirty="0"/>
              <a:t> se as </a:t>
            </a:r>
            <a:r>
              <a:rPr lang="pt-BR" dirty="0" err="1"/>
              <a:t>acões</a:t>
            </a:r>
            <a:r>
              <a:rPr lang="pt-BR" dirty="0"/>
              <a:t> corretivas forem consideradas eficazes, deverão ser padronizadas e divulgadas.;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9892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5CFC15-C239-4FF0-ABD3-C14B82DF4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Estratégia é uma visão clara da empresa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8C26A5-468D-4CEF-A867-F361CCB9B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1238"/>
            <a:ext cx="10515600" cy="4351338"/>
          </a:xfrm>
        </p:spPr>
        <p:txBody>
          <a:bodyPr/>
          <a:lstStyle/>
          <a:p>
            <a:r>
              <a:rPr lang="pt-BR" dirty="0"/>
              <a:t>Qual é o nosso negocio?</a:t>
            </a:r>
          </a:p>
          <a:p>
            <a:r>
              <a:rPr lang="pt-BR" dirty="0"/>
              <a:t>Quem é o cliente?</a:t>
            </a:r>
          </a:p>
          <a:p>
            <a:r>
              <a:rPr lang="pt-BR" dirty="0"/>
              <a:t>O que tem de valor para ele?</a:t>
            </a:r>
          </a:p>
          <a:p>
            <a:r>
              <a:rPr lang="pt-BR" dirty="0"/>
              <a:t>Qual será o nosso negocio daqui pra frente?</a:t>
            </a:r>
          </a:p>
          <a:p>
            <a:r>
              <a:rPr lang="pt-BR" dirty="0"/>
              <a:t>O que queremos realizar?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8221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apel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1088</Words>
  <Application>Microsoft Office PowerPoint</Application>
  <PresentationFormat>Widescreen</PresentationFormat>
  <Paragraphs>104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Century Schoolbook</vt:lpstr>
      <vt:lpstr>Tema do Office</vt:lpstr>
      <vt:lpstr>Revisão de Administração</vt:lpstr>
      <vt:lpstr>O que é administração?</vt:lpstr>
      <vt:lpstr>Apresentação do PowerPoint</vt:lpstr>
      <vt:lpstr>A organização</vt:lpstr>
      <vt:lpstr>Conhecendo a minha organização no ambiente geral</vt:lpstr>
      <vt:lpstr>Sistemas que podem ser controlados ou influenciados pela empresa:</vt:lpstr>
      <vt:lpstr>Estratégia e tática </vt:lpstr>
      <vt:lpstr>Ciclo PDCA</vt:lpstr>
      <vt:lpstr>Estratégia é uma visão clara da empresa</vt:lpstr>
      <vt:lpstr>Análise SWOT </vt:lpstr>
      <vt:lpstr>Estrutura das organizações</vt:lpstr>
      <vt:lpstr>Tipos de gerente</vt:lpstr>
      <vt:lpstr>Comunicação</vt:lpstr>
      <vt:lpstr>Atitudes (mentalidades) estratégicas dos dirigentes</vt:lpstr>
      <vt:lpstr>Habilidades do administrador/gestor</vt:lpstr>
      <vt:lpstr>Três competências para o sucesso profissional:</vt:lpstr>
      <vt:lpstr>Três competências para o sucesso profissional:</vt:lpstr>
      <vt:lpstr>Atualmente, administração é:</vt:lpstr>
      <vt:lpstr>Revolução industrial</vt:lpstr>
      <vt:lpstr>Indicadores de desempenho</vt:lpstr>
      <vt:lpstr>Indicadores de desempenho: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Soares Casseb dos Santos</dc:creator>
  <cp:lastModifiedBy>danielly garcia jardim</cp:lastModifiedBy>
  <cp:revision>37</cp:revision>
  <dcterms:created xsi:type="dcterms:W3CDTF">2016-04-01T01:07:07Z</dcterms:created>
  <dcterms:modified xsi:type="dcterms:W3CDTF">2018-04-11T18:00:10Z</dcterms:modified>
</cp:coreProperties>
</file>