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8" r:id="rId13"/>
    <p:sldId id="269" r:id="rId14"/>
    <p:sldId id="270" r:id="rId15"/>
    <p:sldId id="273" r:id="rId16"/>
    <p:sldId id="271" r:id="rId17"/>
    <p:sldId id="272" r:id="rId18"/>
    <p:sldId id="274" r:id="rId19"/>
    <p:sldId id="276" r:id="rId20"/>
    <p:sldId id="277" r:id="rId21"/>
    <p:sldId id="278" r:id="rId22"/>
    <p:sldId id="279" r:id="rId23"/>
    <p:sldId id="280" r:id="rId24"/>
    <p:sldId id="281" r:id="rId25"/>
    <p:sldId id="282" r:id="rId26"/>
    <p:sldId id="284" r:id="rId27"/>
    <p:sldId id="285" r:id="rId28"/>
    <p:sldId id="286" r:id="rId29"/>
    <p:sldId id="287" r:id="rId30"/>
    <p:sldId id="288" r:id="rId31"/>
    <p:sldId id="289" r:id="rId32"/>
    <p:sldId id="290" r:id="rId3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3" autoAdjust="0"/>
    <p:restoredTop sz="93907" autoAdjust="0"/>
  </p:normalViewPr>
  <p:slideViewPr>
    <p:cSldViewPr snapToGrid="0">
      <p:cViewPr varScale="1">
        <p:scale>
          <a:sx n="43" d="100"/>
          <a:sy n="43" d="100"/>
        </p:scale>
        <p:origin x="48" y="4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5904F54-0D4E-4A56-92C3-BECF63B8E851}"/>
              </a:ext>
            </a:extLst>
          </p:cNvPr>
          <p:cNvSpPr>
            <a:spLocks noGrp="1"/>
          </p:cNvSpPr>
          <p:nvPr>
            <p:ph idx="1"/>
          </p:nvPr>
        </p:nvSpPr>
        <p:spPr>
          <a:xfrm>
            <a:off x="655092" y="504966"/>
            <a:ext cx="9867331" cy="5895833"/>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602396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6" name="Espaço Reservado para Rodapé 5"/>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7" name="Espaço Reservado para Número de Slide 6"/>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2874246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Rodapé 4"/>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6" name="Espaço Reservado para Número de Slide 5"/>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240320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Rodapé 4"/>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6" name="Espaço Reservado para Número de Slide 5"/>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1058035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dirty="0"/>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5" name="Espaço Reservado para Rodapé 4"/>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6" name="Espaço Reservado para Número de Slide 5"/>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4153474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Rodapé 4"/>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6" name="Espaço Reservado para Número de Slide 5"/>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3705362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5" name="Espaço Reservado para Rodapé 4"/>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6" name="Espaço Reservado para Número de Slide 5"/>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3562892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7" name="Espaço Reservado para Número de Slide 6"/>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22872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8" name="Espaço Reservado para Rodapé 7"/>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9" name="Espaço Reservado para Número de Slide 8"/>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961204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4" name="Espaço Reservado para Rodapé 3"/>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5" name="Espaço Reservado para Número de Slide 4"/>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311347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3" name="Espaço Reservado para Rodapé 2"/>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4" name="Espaço Reservado para Número de Slide 3"/>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60594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6" name="Espaço Reservado para Rodapé 5"/>
          <p:cNvSpPr>
            <a:spLocks noGrp="1"/>
          </p:cNvSpPr>
          <p:nvPr>
            <p:ph type="ftr" sz="quarter" idx="11"/>
          </p:nvPr>
        </p:nvSpPr>
        <p:spPr>
          <a:xfrm>
            <a:off x="4038600" y="6356350"/>
            <a:ext cx="4114800" cy="365125"/>
          </a:xfrm>
          <a:prstGeom prst="rect">
            <a:avLst/>
          </a:prstGeom>
        </p:spPr>
        <p:txBody>
          <a:bodyPr/>
          <a:lstStyle/>
          <a:p>
            <a:r>
              <a:rPr lang="pt-BR" dirty="0"/>
              <a:t>bycasseb.com</a:t>
            </a:r>
          </a:p>
        </p:txBody>
      </p:sp>
      <p:sp>
        <p:nvSpPr>
          <p:cNvPr id="7" name="Espaço Reservado para Número de Slide 6"/>
          <p:cNvSpPr>
            <a:spLocks noGrp="1"/>
          </p:cNvSpPr>
          <p:nvPr>
            <p:ph type="sldNum" sz="quarter" idx="12"/>
          </p:nvPr>
        </p:nvSpPr>
        <p:spPr>
          <a:xfrm>
            <a:off x="8610600" y="6356350"/>
            <a:ext cx="2743200" cy="365125"/>
          </a:xfrm>
          <a:prstGeom prst="rect">
            <a:avLst/>
          </a:prstGeom>
        </p:spPr>
        <p:txBody>
          <a:bodyPr/>
          <a:lstStyle/>
          <a:p>
            <a:fld id="{0F3C15E2-9B1B-443B-B0ED-0AA87BB005A0}" type="slidenum">
              <a:rPr lang="pt-BR" smtClean="0"/>
              <a:t>‹nº›</a:t>
            </a:fld>
            <a:endParaRPr lang="pt-BR" dirty="0"/>
          </a:p>
        </p:txBody>
      </p:sp>
    </p:spTree>
    <p:extLst>
      <p:ext uri="{BB962C8B-B14F-4D97-AF65-F5344CB8AC3E}">
        <p14:creationId xmlns:p14="http://schemas.microsoft.com/office/powerpoint/2010/main" val="2746224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pt-BR" dirty="0"/>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pic>
        <p:nvPicPr>
          <p:cNvPr id="9" name="Imagem 8">
            <a:extLst>
              <a:ext uri="{FF2B5EF4-FFF2-40B4-BE49-F238E27FC236}">
                <a16:creationId xmlns:a16="http://schemas.microsoft.com/office/drawing/2014/main" id="{8E9F6F62-B592-43C1-844A-83797487792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82200" y="110097"/>
            <a:ext cx="1994555" cy="1580591"/>
          </a:xfrm>
          <a:prstGeom prst="rect">
            <a:avLst/>
          </a:prstGeom>
        </p:spPr>
      </p:pic>
    </p:spTree>
    <p:extLst>
      <p:ext uri="{BB962C8B-B14F-4D97-AF65-F5344CB8AC3E}">
        <p14:creationId xmlns:p14="http://schemas.microsoft.com/office/powerpoint/2010/main" val="2714627941"/>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8311376" cy="2387600"/>
          </a:xfrm>
        </p:spPr>
        <p:txBody>
          <a:bodyPr>
            <a:normAutofit fontScale="90000"/>
          </a:bodyPr>
          <a:lstStyle/>
          <a:p>
            <a:r>
              <a:rPr lang="pt-BR" dirty="0"/>
              <a:t>Revisão de arquitetura e organização de computadores</a:t>
            </a:r>
          </a:p>
        </p:txBody>
      </p:sp>
      <p:sp>
        <p:nvSpPr>
          <p:cNvPr id="3" name="Subtítulo 2"/>
          <p:cNvSpPr>
            <a:spLocks noGrp="1"/>
          </p:cNvSpPr>
          <p:nvPr>
            <p:ph type="subTitle" idx="1"/>
          </p:nvPr>
        </p:nvSpPr>
        <p:spPr>
          <a:xfrm>
            <a:off x="1524000" y="3602038"/>
            <a:ext cx="8311376" cy="1655762"/>
          </a:xfrm>
        </p:spPr>
        <p:txBody>
          <a:bodyPr/>
          <a:lstStyle/>
          <a:p>
            <a:r>
              <a:rPr lang="pt-BR" dirty="0" err="1"/>
              <a:t>by</a:t>
            </a:r>
            <a:r>
              <a:rPr lang="pt-BR" dirty="0"/>
              <a:t> Danny</a:t>
            </a:r>
          </a:p>
        </p:txBody>
      </p:sp>
    </p:spTree>
    <p:extLst>
      <p:ext uri="{BB962C8B-B14F-4D97-AF65-F5344CB8AC3E}">
        <p14:creationId xmlns:p14="http://schemas.microsoft.com/office/powerpoint/2010/main" val="2900532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86FFB3-CFAB-4F4E-8D0C-19926470DEFB}"/>
              </a:ext>
            </a:extLst>
          </p:cNvPr>
          <p:cNvSpPr>
            <a:spLocks noGrp="1"/>
          </p:cNvSpPr>
          <p:nvPr>
            <p:ph type="title"/>
          </p:nvPr>
        </p:nvSpPr>
        <p:spPr/>
        <p:txBody>
          <a:bodyPr/>
          <a:lstStyle/>
          <a:p>
            <a:r>
              <a:rPr lang="pt-BR" dirty="0"/>
              <a:t>Disponibilidade: </a:t>
            </a:r>
          </a:p>
        </p:txBody>
      </p:sp>
      <p:sp>
        <p:nvSpPr>
          <p:cNvPr id="3" name="Espaço Reservado para Conteúdo 2">
            <a:extLst>
              <a:ext uri="{FF2B5EF4-FFF2-40B4-BE49-F238E27FC236}">
                <a16:creationId xmlns:a16="http://schemas.microsoft.com/office/drawing/2014/main" id="{D9A62A34-EE0E-46A6-BC63-B422F62A1C2E}"/>
              </a:ext>
            </a:extLst>
          </p:cNvPr>
          <p:cNvSpPr>
            <a:spLocks noGrp="1"/>
          </p:cNvSpPr>
          <p:nvPr>
            <p:ph idx="1"/>
          </p:nvPr>
        </p:nvSpPr>
        <p:spPr>
          <a:xfrm>
            <a:off x="838200" y="1531088"/>
            <a:ext cx="10515600" cy="5326911"/>
          </a:xfrm>
        </p:spPr>
        <p:txBody>
          <a:bodyPr>
            <a:normAutofit/>
          </a:bodyPr>
          <a:lstStyle/>
          <a:p>
            <a:pPr marL="0" indent="0">
              <a:buNone/>
            </a:pPr>
            <a:r>
              <a:rPr lang="pt-BR" dirty="0"/>
              <a:t>Permite que a informação possa ser usada sempre que necessária.</a:t>
            </a:r>
          </a:p>
          <a:p>
            <a:pPr marL="0" indent="0">
              <a:buNone/>
            </a:pPr>
            <a:r>
              <a:rPr lang="pt-BR" dirty="0"/>
              <a:t>Mas devemos prestar atenção nos seguintes detalhes:</a:t>
            </a:r>
          </a:p>
          <a:p>
            <a:endParaRPr lang="pt-BR" dirty="0"/>
          </a:p>
          <a:p>
            <a:r>
              <a:rPr lang="pt-BR" dirty="0"/>
              <a:t>Controle em segurança física;</a:t>
            </a:r>
          </a:p>
          <a:p>
            <a:r>
              <a:rPr lang="pt-BR" dirty="0"/>
              <a:t>Monitoramento;</a:t>
            </a:r>
          </a:p>
          <a:p>
            <a:r>
              <a:rPr lang="pt-BR" dirty="0"/>
              <a:t>Controle de ativos;</a:t>
            </a:r>
          </a:p>
          <a:p>
            <a:r>
              <a:rPr lang="pt-BR" dirty="0"/>
              <a:t>Planos de contingencia;</a:t>
            </a:r>
          </a:p>
          <a:p>
            <a:r>
              <a:rPr lang="pt-BR" dirty="0"/>
              <a:t>Rotinas de backup e de restauração;</a:t>
            </a:r>
          </a:p>
          <a:p>
            <a:r>
              <a:rPr lang="pt-BR" dirty="0"/>
              <a:t>Uso de soluções em nuvem.</a:t>
            </a:r>
          </a:p>
        </p:txBody>
      </p:sp>
    </p:spTree>
    <p:extLst>
      <p:ext uri="{BB962C8B-B14F-4D97-AF65-F5344CB8AC3E}">
        <p14:creationId xmlns:p14="http://schemas.microsoft.com/office/powerpoint/2010/main" val="3550193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F9BE07-5DDC-4ED6-95E6-7BF14FD14189}"/>
              </a:ext>
            </a:extLst>
          </p:cNvPr>
          <p:cNvSpPr>
            <a:spLocks noGrp="1"/>
          </p:cNvSpPr>
          <p:nvPr>
            <p:ph type="title"/>
          </p:nvPr>
        </p:nvSpPr>
        <p:spPr/>
        <p:txBody>
          <a:bodyPr/>
          <a:lstStyle/>
          <a:p>
            <a:r>
              <a:rPr lang="pt-BR" dirty="0"/>
              <a:t>Cloud </a:t>
            </a:r>
            <a:r>
              <a:rPr lang="pt-BR" dirty="0" err="1"/>
              <a:t>computing</a:t>
            </a:r>
            <a:endParaRPr lang="pt-BR" dirty="0"/>
          </a:p>
        </p:txBody>
      </p:sp>
      <p:sp>
        <p:nvSpPr>
          <p:cNvPr id="3" name="Espaço Reservado para Conteúdo 2">
            <a:extLst>
              <a:ext uri="{FF2B5EF4-FFF2-40B4-BE49-F238E27FC236}">
                <a16:creationId xmlns:a16="http://schemas.microsoft.com/office/drawing/2014/main" id="{F872670F-2BC5-4E64-994C-76FB0FA05066}"/>
              </a:ext>
            </a:extLst>
          </p:cNvPr>
          <p:cNvSpPr>
            <a:spLocks noGrp="1"/>
          </p:cNvSpPr>
          <p:nvPr>
            <p:ph idx="1"/>
          </p:nvPr>
        </p:nvSpPr>
        <p:spPr/>
        <p:txBody>
          <a:bodyPr/>
          <a:lstStyle/>
          <a:p>
            <a:pPr marL="0" indent="0">
              <a:buNone/>
            </a:pPr>
            <a:r>
              <a:rPr lang="pt-BR" dirty="0"/>
              <a:t>É a capacidade de computação infinitamente disponível e flexível. A nuvem é tudo aquilo que fica por detrás da conexão. As preocupações com a largura de banda, espaço de armazenamento, poder de processamento, fiabilidade e segurança, são postas de parte.</a:t>
            </a:r>
          </a:p>
          <a:p>
            <a:pPr marL="0" indent="0">
              <a:buNone/>
            </a:pPr>
            <a:endParaRPr lang="pt-BR" dirty="0"/>
          </a:p>
          <a:p>
            <a:pPr marL="0" indent="0">
              <a:buNone/>
            </a:pPr>
            <a:r>
              <a:rPr lang="pt-BR" dirty="0"/>
              <a:t>Então, computação em nuvem nada mais é do que o uso sob demanda da computação (processamento e armazenamento), sem a preocupação do gerenciamento físico.</a:t>
            </a:r>
          </a:p>
        </p:txBody>
      </p:sp>
    </p:spTree>
    <p:extLst>
      <p:ext uri="{BB962C8B-B14F-4D97-AF65-F5344CB8AC3E}">
        <p14:creationId xmlns:p14="http://schemas.microsoft.com/office/powerpoint/2010/main" val="3889448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C3C2DB4C-4B85-4CC3-866E-0D7A56D65750}"/>
              </a:ext>
            </a:extLst>
          </p:cNvPr>
          <p:cNvSpPr>
            <a:spLocks noGrp="1"/>
          </p:cNvSpPr>
          <p:nvPr>
            <p:ph idx="1"/>
          </p:nvPr>
        </p:nvSpPr>
        <p:spPr>
          <a:xfrm>
            <a:off x="655092" y="365760"/>
            <a:ext cx="9867331" cy="6035039"/>
          </a:xfrm>
        </p:spPr>
        <p:txBody>
          <a:bodyPr>
            <a:normAutofit/>
          </a:bodyPr>
          <a:lstStyle/>
          <a:p>
            <a:r>
              <a:rPr lang="pt-BR" sz="3200" b="1" dirty="0"/>
              <a:t>Custos:</a:t>
            </a:r>
          </a:p>
          <a:p>
            <a:pPr marL="0" indent="0">
              <a:buNone/>
            </a:pPr>
            <a:r>
              <a:rPr lang="pt-BR" dirty="0"/>
              <a:t>Redução de custos é um dos principais motivos para o uso de computação em nuvem.</a:t>
            </a:r>
          </a:p>
          <a:p>
            <a:pPr>
              <a:spcBef>
                <a:spcPts val="3000"/>
              </a:spcBef>
            </a:pPr>
            <a:r>
              <a:rPr lang="pt-BR" sz="3200" b="1" dirty="0"/>
              <a:t>Flexibilidade:</a:t>
            </a:r>
          </a:p>
          <a:p>
            <a:pPr marL="0" indent="0">
              <a:buNone/>
            </a:pPr>
            <a:r>
              <a:rPr lang="pt-BR" dirty="0"/>
              <a:t>Na nuvem, os sistemas rodam em servidores remotos, que podem ser acessados via internet. Além disso, a elasticidade de oferta de maquinas característica-chave da nuvem, permite a alocação automática de um número maior de servidores caso aumente a demanda por processamento</a:t>
            </a:r>
          </a:p>
        </p:txBody>
      </p:sp>
    </p:spTree>
    <p:extLst>
      <p:ext uri="{BB962C8B-B14F-4D97-AF65-F5344CB8AC3E}">
        <p14:creationId xmlns:p14="http://schemas.microsoft.com/office/powerpoint/2010/main" val="1343177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37F39749-B4C7-4DDF-A6FA-9BB0EF0B3A14}"/>
              </a:ext>
            </a:extLst>
          </p:cNvPr>
          <p:cNvSpPr>
            <a:spLocks noGrp="1"/>
          </p:cNvSpPr>
          <p:nvPr>
            <p:ph idx="1"/>
          </p:nvPr>
        </p:nvSpPr>
        <p:spPr>
          <a:xfrm>
            <a:off x="655092" y="812800"/>
            <a:ext cx="9867331" cy="6543040"/>
          </a:xfrm>
        </p:spPr>
        <p:txBody>
          <a:bodyPr>
            <a:normAutofit/>
          </a:bodyPr>
          <a:lstStyle/>
          <a:p>
            <a:r>
              <a:rPr lang="pt-BR" sz="3200" b="1" dirty="0"/>
              <a:t>Contato com o consumidor:</a:t>
            </a:r>
          </a:p>
          <a:p>
            <a:pPr marL="0" indent="0">
              <a:buNone/>
            </a:pPr>
            <a:r>
              <a:rPr lang="pt-BR" dirty="0"/>
              <a:t>Os sistemas em nuvem podem ajudar empresas a aprofundar a relação com o cliente. A arquitetura facilita a integração com a WEB e as redes sociais.</a:t>
            </a:r>
          </a:p>
          <a:p>
            <a:pPr>
              <a:spcBef>
                <a:spcPts val="3000"/>
              </a:spcBef>
            </a:pPr>
            <a:r>
              <a:rPr lang="pt-BR" sz="3200" b="1" dirty="0"/>
              <a:t>Analise de dados:</a:t>
            </a:r>
          </a:p>
          <a:p>
            <a:pPr marL="0" indent="0">
              <a:buNone/>
            </a:pPr>
            <a:r>
              <a:rPr lang="pt-BR" sz="3600" dirty="0"/>
              <a:t>A</a:t>
            </a:r>
            <a:r>
              <a:rPr lang="pt-BR" dirty="0"/>
              <a:t> nuvem facilita a apuração e a analise de dados de um sistema, processo conhecido como data </a:t>
            </a:r>
            <a:r>
              <a:rPr lang="pt-BR" dirty="0" err="1"/>
              <a:t>analytics</a:t>
            </a:r>
            <a:r>
              <a:rPr lang="pt-BR" dirty="0"/>
              <a:t>. Os chefes de tecnologia podem fazer diagnósticos mais precisos e estudar os numeros do negocio, o que melhora a tomada de decisões e oferece insights sobre o futuro da empresa.</a:t>
            </a:r>
            <a:endParaRPr lang="pt-BR" sz="3600" dirty="0"/>
          </a:p>
        </p:txBody>
      </p:sp>
    </p:spTree>
    <p:extLst>
      <p:ext uri="{BB962C8B-B14F-4D97-AF65-F5344CB8AC3E}">
        <p14:creationId xmlns:p14="http://schemas.microsoft.com/office/powerpoint/2010/main" val="600615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8559EEAB-7AA8-4580-8677-753701DE80D4}"/>
              </a:ext>
            </a:extLst>
          </p:cNvPr>
          <p:cNvSpPr>
            <a:spLocks noGrp="1"/>
          </p:cNvSpPr>
          <p:nvPr>
            <p:ph idx="1"/>
          </p:nvPr>
        </p:nvSpPr>
        <p:spPr>
          <a:xfrm>
            <a:off x="655092" y="708166"/>
            <a:ext cx="9931628" cy="5895833"/>
          </a:xfrm>
        </p:spPr>
        <p:txBody>
          <a:bodyPr>
            <a:normAutofit/>
          </a:bodyPr>
          <a:lstStyle/>
          <a:p>
            <a:r>
              <a:rPr lang="pt-BR" sz="3600" b="1" dirty="0"/>
              <a:t>Acesso a inovação:</a:t>
            </a:r>
          </a:p>
          <a:p>
            <a:pPr marL="0" indent="0">
              <a:buNone/>
            </a:pPr>
            <a:r>
              <a:rPr lang="pt-BR" dirty="0"/>
              <a:t> O quinto item mais importante é o acesso a tecnologias inovadoras. Isso porque o cliente nao se preocupa em atualizar seus sistemas, pois isso acontece automaticamente</a:t>
            </a:r>
          </a:p>
        </p:txBody>
      </p:sp>
    </p:spTree>
    <p:extLst>
      <p:ext uri="{BB962C8B-B14F-4D97-AF65-F5344CB8AC3E}">
        <p14:creationId xmlns:p14="http://schemas.microsoft.com/office/powerpoint/2010/main" val="275035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8427894-F0AE-4A42-8C1D-D153D7439EEC}"/>
              </a:ext>
            </a:extLst>
          </p:cNvPr>
          <p:cNvSpPr>
            <a:spLocks noGrp="1"/>
          </p:cNvSpPr>
          <p:nvPr>
            <p:ph idx="1"/>
          </p:nvPr>
        </p:nvSpPr>
        <p:spPr/>
        <p:txBody>
          <a:bodyPr/>
          <a:lstStyle/>
          <a:p>
            <a:r>
              <a:rPr lang="pt-BR" b="1" dirty="0"/>
              <a:t>SaaS – Software as a </a:t>
            </a:r>
            <a:r>
              <a:rPr lang="pt-BR" b="1" dirty="0" err="1"/>
              <a:t>service</a:t>
            </a:r>
            <a:r>
              <a:rPr lang="pt-BR" b="1" dirty="0"/>
              <a:t>:</a:t>
            </a:r>
          </a:p>
          <a:p>
            <a:pPr marL="0" indent="0">
              <a:buNone/>
            </a:pPr>
            <a:r>
              <a:rPr lang="pt-BR" dirty="0"/>
              <a:t>É a disponibilização apenas do software. O cliente “aluga” o software, ou seja, o software é oferecido como um serviço, assim, o usuario não precisa adquirir licença e paga somente o que utiliza ou pelo tempo de utilização, como uma assinatura.</a:t>
            </a:r>
          </a:p>
          <a:p>
            <a:pPr marL="0" indent="0">
              <a:buNone/>
            </a:pPr>
            <a:r>
              <a:rPr lang="pt-BR" dirty="0"/>
              <a:t>Todos os recursos de hardware ficam por conta do fornecedor.</a:t>
            </a:r>
          </a:p>
        </p:txBody>
      </p:sp>
      <p:sp>
        <p:nvSpPr>
          <p:cNvPr id="4" name="Título 1">
            <a:extLst>
              <a:ext uri="{FF2B5EF4-FFF2-40B4-BE49-F238E27FC236}">
                <a16:creationId xmlns:a16="http://schemas.microsoft.com/office/drawing/2014/main" id="{326CD709-47B7-4792-8522-509C7738034E}"/>
              </a:ext>
            </a:extLst>
          </p:cNvPr>
          <p:cNvSpPr>
            <a:spLocks noGrp="1"/>
          </p:cNvSpPr>
          <p:nvPr>
            <p:ph type="title"/>
          </p:nvPr>
        </p:nvSpPr>
        <p:spPr>
          <a:xfrm>
            <a:off x="838200" y="365125"/>
            <a:ext cx="10515600" cy="1325563"/>
          </a:xfrm>
        </p:spPr>
        <p:txBody>
          <a:bodyPr/>
          <a:lstStyle/>
          <a:p>
            <a:r>
              <a:rPr lang="pt-BR" dirty="0"/>
              <a:t>Tipos de computação em nuvem:</a:t>
            </a:r>
          </a:p>
        </p:txBody>
      </p:sp>
    </p:spTree>
    <p:extLst>
      <p:ext uri="{BB962C8B-B14F-4D97-AF65-F5344CB8AC3E}">
        <p14:creationId xmlns:p14="http://schemas.microsoft.com/office/powerpoint/2010/main" val="2823494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8C0BD34-866F-4B2F-9747-3BD6313ABC05}"/>
              </a:ext>
            </a:extLst>
          </p:cNvPr>
          <p:cNvSpPr>
            <a:spLocks noGrp="1"/>
          </p:cNvSpPr>
          <p:nvPr>
            <p:ph idx="1"/>
          </p:nvPr>
        </p:nvSpPr>
        <p:spPr>
          <a:xfrm>
            <a:off x="510363" y="1212111"/>
            <a:ext cx="10843437" cy="4964851"/>
          </a:xfrm>
        </p:spPr>
        <p:txBody>
          <a:bodyPr/>
          <a:lstStyle/>
          <a:p>
            <a:r>
              <a:rPr lang="pt-BR" b="1" dirty="0"/>
              <a:t>IaaS – </a:t>
            </a:r>
            <a:r>
              <a:rPr lang="pt-BR" b="1" dirty="0" err="1"/>
              <a:t>Infrastructure</a:t>
            </a:r>
            <a:r>
              <a:rPr lang="pt-BR" b="1" dirty="0"/>
              <a:t> as a </a:t>
            </a:r>
            <a:r>
              <a:rPr lang="pt-BR" b="1" dirty="0" err="1"/>
              <a:t>service</a:t>
            </a:r>
            <a:r>
              <a:rPr lang="pt-BR" b="1" dirty="0"/>
              <a:t>:</a:t>
            </a:r>
          </a:p>
          <a:p>
            <a:pPr marL="0" indent="0">
              <a:buNone/>
            </a:pPr>
            <a:r>
              <a:rPr lang="pt-BR" dirty="0"/>
              <a:t>É a disponibilização de maquinas virtuais para o cliente, com recursos de processamento, armazenamento de dados, servidores e componentes de rede. </a:t>
            </a:r>
          </a:p>
          <a:p>
            <a:pPr marL="0" indent="0">
              <a:buNone/>
            </a:pPr>
            <a:r>
              <a:rPr lang="pt-BR" dirty="0"/>
              <a:t>O fornecedor “aluga” suas maquinas para o cliente, que paga por utilização ou por tempo de utilização.</a:t>
            </a:r>
          </a:p>
          <a:p>
            <a:endParaRPr lang="pt-BR" b="1" dirty="0"/>
          </a:p>
          <a:p>
            <a:pPr marL="0" indent="0">
              <a:buNone/>
            </a:pPr>
            <a:endParaRPr lang="pt-BR" dirty="0"/>
          </a:p>
        </p:txBody>
      </p:sp>
    </p:spTree>
    <p:extLst>
      <p:ext uri="{BB962C8B-B14F-4D97-AF65-F5344CB8AC3E}">
        <p14:creationId xmlns:p14="http://schemas.microsoft.com/office/powerpoint/2010/main" val="1506720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AFC635E7-4DB3-4DA0-BC6A-848D040A131C}"/>
              </a:ext>
            </a:extLst>
          </p:cNvPr>
          <p:cNvSpPr>
            <a:spLocks noGrp="1"/>
          </p:cNvSpPr>
          <p:nvPr>
            <p:ph idx="1"/>
          </p:nvPr>
        </p:nvSpPr>
        <p:spPr/>
        <p:txBody>
          <a:bodyPr/>
          <a:lstStyle/>
          <a:p>
            <a:r>
              <a:rPr lang="pt-BR" b="1" dirty="0"/>
              <a:t>PaaS – </a:t>
            </a:r>
            <a:r>
              <a:rPr lang="pt-BR" b="1" dirty="0" err="1"/>
              <a:t>Plataform</a:t>
            </a:r>
            <a:r>
              <a:rPr lang="pt-BR" b="1" dirty="0"/>
              <a:t> as a </a:t>
            </a:r>
            <a:r>
              <a:rPr lang="pt-BR" b="1" dirty="0" err="1"/>
              <a:t>service</a:t>
            </a:r>
            <a:r>
              <a:rPr lang="pt-BR" b="1" dirty="0"/>
              <a:t>:</a:t>
            </a:r>
          </a:p>
          <a:p>
            <a:pPr marL="0" indent="0">
              <a:buNone/>
            </a:pPr>
            <a:r>
              <a:rPr lang="pt-BR" dirty="0"/>
              <a:t>Neste conceito, é fornecida toda a plataforma e ambiente de desenvolvimento para o cliente, ou seja, são fornecidos os recursos de codificação, debug, compilação, testes, entre outros, fechando todo o ciclo de desenvolvimento.</a:t>
            </a:r>
          </a:p>
          <a:p>
            <a:pPr marL="0" indent="0">
              <a:buNone/>
            </a:pPr>
            <a:r>
              <a:rPr lang="pt-BR" dirty="0"/>
              <a:t>O cliente paga ou aloca somente s recursos necessários, sem desperdício de seus softwares. São alugados servidores e serviços associados como maquinas virtuais, para executar aplicações existentes o desenvolver e testar novas.</a:t>
            </a:r>
          </a:p>
        </p:txBody>
      </p:sp>
    </p:spTree>
    <p:extLst>
      <p:ext uri="{BB962C8B-B14F-4D97-AF65-F5344CB8AC3E}">
        <p14:creationId xmlns:p14="http://schemas.microsoft.com/office/powerpoint/2010/main" val="82465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232675-ADD7-4D41-A87B-6CCA48D4CC7A}"/>
              </a:ext>
            </a:extLst>
          </p:cNvPr>
          <p:cNvSpPr>
            <a:spLocks noGrp="1"/>
          </p:cNvSpPr>
          <p:nvPr>
            <p:ph type="title"/>
          </p:nvPr>
        </p:nvSpPr>
        <p:spPr/>
        <p:txBody>
          <a:bodyPr/>
          <a:lstStyle/>
          <a:p>
            <a:r>
              <a:rPr lang="pt-BR" dirty="0"/>
              <a:t>Tipos de nuvem:</a:t>
            </a:r>
          </a:p>
        </p:txBody>
      </p:sp>
      <p:sp>
        <p:nvSpPr>
          <p:cNvPr id="3" name="Espaço Reservado para Conteúdo 2">
            <a:extLst>
              <a:ext uri="{FF2B5EF4-FFF2-40B4-BE49-F238E27FC236}">
                <a16:creationId xmlns:a16="http://schemas.microsoft.com/office/drawing/2014/main" id="{752AE1F7-5588-4239-8EE6-46073D735ED6}"/>
              </a:ext>
            </a:extLst>
          </p:cNvPr>
          <p:cNvSpPr>
            <a:spLocks noGrp="1"/>
          </p:cNvSpPr>
          <p:nvPr>
            <p:ph idx="1"/>
          </p:nvPr>
        </p:nvSpPr>
        <p:spPr/>
        <p:txBody>
          <a:bodyPr>
            <a:normAutofit/>
          </a:bodyPr>
          <a:lstStyle/>
          <a:p>
            <a:r>
              <a:rPr lang="pt-BR" sz="3600" b="1" dirty="0"/>
              <a:t>Nuvem pública;</a:t>
            </a:r>
          </a:p>
          <a:p>
            <a:pPr marL="0" indent="0">
              <a:buNone/>
            </a:pPr>
            <a:r>
              <a:rPr lang="pt-BR" dirty="0"/>
              <a:t>É quando os serviços são apresentados por meio de uma rede que é aberta para uso público. Serviços de nuvem pública podem ser livres. Tecnicamente pode haver pouca ou nenhuma diferença entre a arquitetura de nuvem privada e pública, entretanto, considerações de segurança podem ser substancialmente diferentes para os serviços</a:t>
            </a:r>
          </a:p>
        </p:txBody>
      </p:sp>
    </p:spTree>
    <p:extLst>
      <p:ext uri="{BB962C8B-B14F-4D97-AF65-F5344CB8AC3E}">
        <p14:creationId xmlns:p14="http://schemas.microsoft.com/office/powerpoint/2010/main" val="3105825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494B9C76-9D1A-4B11-9FC1-1B675422F8D9}"/>
              </a:ext>
            </a:extLst>
          </p:cNvPr>
          <p:cNvSpPr>
            <a:spLocks noGrp="1"/>
          </p:cNvSpPr>
          <p:nvPr>
            <p:ph idx="1"/>
          </p:nvPr>
        </p:nvSpPr>
        <p:spPr/>
        <p:txBody>
          <a:bodyPr>
            <a:normAutofit/>
          </a:bodyPr>
          <a:lstStyle/>
          <a:p>
            <a:r>
              <a:rPr lang="pt-BR" sz="3600" b="1" dirty="0"/>
              <a:t>Nuvem privada;</a:t>
            </a:r>
          </a:p>
          <a:p>
            <a:pPr marL="0" indent="0">
              <a:buNone/>
              <a:tabLst>
                <a:tab pos="1616075" algn="l"/>
              </a:tabLst>
            </a:pPr>
            <a:r>
              <a:rPr lang="pt-BR" dirty="0"/>
              <a:t>São aquelas construídas exclusivamente para um único usuário (uma empresa, por exemplo). Diferentemente de um data center privado virtual, a infraestrutura utilizada pertence ao usuário, e, portanto, ele possui total controle sobre como as aplicações são implementadas na nuvem. Uma nuvem privada é, em geral, construída sobre um data center privado.</a:t>
            </a:r>
            <a:endParaRPr lang="pt-BR" sz="3200" b="1" dirty="0"/>
          </a:p>
          <a:p>
            <a:endParaRPr lang="pt-BR" dirty="0"/>
          </a:p>
        </p:txBody>
      </p:sp>
    </p:spTree>
    <p:extLst>
      <p:ext uri="{BB962C8B-B14F-4D97-AF65-F5344CB8AC3E}">
        <p14:creationId xmlns:p14="http://schemas.microsoft.com/office/powerpoint/2010/main" val="135954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C7B480-B83E-4429-80F1-3B5B8D7904F0}"/>
              </a:ext>
            </a:extLst>
          </p:cNvPr>
          <p:cNvSpPr>
            <a:spLocks noGrp="1"/>
          </p:cNvSpPr>
          <p:nvPr>
            <p:ph type="title"/>
          </p:nvPr>
        </p:nvSpPr>
        <p:spPr/>
        <p:txBody>
          <a:bodyPr/>
          <a:lstStyle/>
          <a:p>
            <a:r>
              <a:rPr lang="pt-BR" dirty="0"/>
              <a:t>Segurança da informação</a:t>
            </a:r>
          </a:p>
        </p:txBody>
      </p:sp>
      <p:sp>
        <p:nvSpPr>
          <p:cNvPr id="3" name="Espaço Reservado para Conteúdo 2">
            <a:extLst>
              <a:ext uri="{FF2B5EF4-FFF2-40B4-BE49-F238E27FC236}">
                <a16:creationId xmlns:a16="http://schemas.microsoft.com/office/drawing/2014/main" id="{8ABC5DFB-EF03-40F4-B0A2-B022704B13C8}"/>
              </a:ext>
            </a:extLst>
          </p:cNvPr>
          <p:cNvSpPr>
            <a:spLocks noGrp="1"/>
          </p:cNvSpPr>
          <p:nvPr>
            <p:ph idx="1"/>
          </p:nvPr>
        </p:nvSpPr>
        <p:spPr>
          <a:xfrm>
            <a:off x="838200" y="1825624"/>
            <a:ext cx="10515600" cy="4845339"/>
          </a:xfrm>
        </p:spPr>
        <p:txBody>
          <a:bodyPr>
            <a:normAutofit/>
          </a:bodyPr>
          <a:lstStyle/>
          <a:p>
            <a:pPr marL="0" indent="0">
              <a:buNone/>
            </a:pPr>
            <a:r>
              <a:rPr lang="pt-BR" dirty="0"/>
              <a:t>A informação é essencial para os negócios de uma organização e consequentemente necessita ser adequadamente protegida.</a:t>
            </a:r>
          </a:p>
          <a:p>
            <a:pPr marL="0" indent="0">
              <a:spcBef>
                <a:spcPts val="3000"/>
              </a:spcBef>
              <a:buNone/>
            </a:pPr>
            <a:r>
              <a:rPr lang="pt-BR" dirty="0"/>
              <a:t>A informação pode existir em diversas formas:</a:t>
            </a:r>
          </a:p>
          <a:p>
            <a:r>
              <a:rPr lang="pt-BR" dirty="0"/>
              <a:t> impressa ou escrita em papel; </a:t>
            </a:r>
          </a:p>
          <a:p>
            <a:r>
              <a:rPr lang="pt-BR" dirty="0"/>
              <a:t> armazenada eletronicamente;</a:t>
            </a:r>
          </a:p>
          <a:p>
            <a:r>
              <a:rPr lang="pt-BR" dirty="0"/>
              <a:t> transmitida pelo correio; </a:t>
            </a:r>
          </a:p>
          <a:p>
            <a:r>
              <a:rPr lang="pt-BR" dirty="0"/>
              <a:t> por meios eletrônicos; </a:t>
            </a:r>
          </a:p>
          <a:p>
            <a:r>
              <a:rPr lang="pt-BR" dirty="0"/>
              <a:t> apresentada em filmes; </a:t>
            </a:r>
          </a:p>
          <a:p>
            <a:r>
              <a:rPr lang="pt-BR" dirty="0"/>
              <a:t> falada</a:t>
            </a:r>
          </a:p>
        </p:txBody>
      </p:sp>
    </p:spTree>
    <p:extLst>
      <p:ext uri="{BB962C8B-B14F-4D97-AF65-F5344CB8AC3E}">
        <p14:creationId xmlns:p14="http://schemas.microsoft.com/office/powerpoint/2010/main" val="3426190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A184950C-1CD3-422C-A76D-E5D52D0FD880}"/>
              </a:ext>
            </a:extLst>
          </p:cNvPr>
          <p:cNvSpPr>
            <a:spLocks noGrp="1"/>
          </p:cNvSpPr>
          <p:nvPr>
            <p:ph idx="1"/>
          </p:nvPr>
        </p:nvSpPr>
        <p:spPr/>
        <p:txBody>
          <a:bodyPr/>
          <a:lstStyle/>
          <a:p>
            <a:r>
              <a:rPr lang="pt-BR" sz="3600" b="1" dirty="0"/>
              <a:t>Nuvem hibrida</a:t>
            </a:r>
            <a:r>
              <a:rPr lang="pt-BR" sz="3600" dirty="0"/>
              <a:t>.</a:t>
            </a:r>
          </a:p>
          <a:p>
            <a:pPr marL="0" indent="0">
              <a:buNone/>
            </a:pPr>
            <a:r>
              <a:rPr lang="pt-BR" dirty="0"/>
              <a:t>Nas nuvens híbridas temos uma composição dos modelos de nuvens públicas e privadas. Elas permitem que uma nuvem privada possa ter seus recursos ampliados a partir de uma reserva de recursos em uma nuvem pública. Essa característica possui a vantagem de manter os níveis de serviço mesmo que haja flutuações rápidas na necessidade dos recursos. </a:t>
            </a:r>
            <a:endParaRPr lang="pt-BR" sz="3200" b="1" dirty="0"/>
          </a:p>
          <a:p>
            <a:endParaRPr lang="pt-BR" dirty="0"/>
          </a:p>
        </p:txBody>
      </p:sp>
    </p:spTree>
    <p:extLst>
      <p:ext uri="{BB962C8B-B14F-4D97-AF65-F5344CB8AC3E}">
        <p14:creationId xmlns:p14="http://schemas.microsoft.com/office/powerpoint/2010/main" val="783933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53911B-528C-491B-9987-316C06EF6CB1}"/>
              </a:ext>
            </a:extLst>
          </p:cNvPr>
          <p:cNvSpPr>
            <a:spLocks noGrp="1"/>
          </p:cNvSpPr>
          <p:nvPr>
            <p:ph type="title"/>
          </p:nvPr>
        </p:nvSpPr>
        <p:spPr/>
        <p:txBody>
          <a:bodyPr/>
          <a:lstStyle/>
          <a:p>
            <a:r>
              <a:rPr lang="pt-BR" dirty="0" err="1"/>
              <a:t>Caracteristicas</a:t>
            </a:r>
            <a:r>
              <a:rPr lang="pt-BR" dirty="0"/>
              <a:t>:</a:t>
            </a:r>
          </a:p>
        </p:txBody>
      </p:sp>
      <p:sp>
        <p:nvSpPr>
          <p:cNvPr id="3" name="Espaço Reservado para Conteúdo 2">
            <a:extLst>
              <a:ext uri="{FF2B5EF4-FFF2-40B4-BE49-F238E27FC236}">
                <a16:creationId xmlns:a16="http://schemas.microsoft.com/office/drawing/2014/main" id="{8799640B-4AF1-47C2-99E1-3DA424966632}"/>
              </a:ext>
            </a:extLst>
          </p:cNvPr>
          <p:cNvSpPr>
            <a:spLocks noGrp="1"/>
          </p:cNvSpPr>
          <p:nvPr>
            <p:ph idx="1"/>
          </p:nvPr>
        </p:nvSpPr>
        <p:spPr/>
        <p:txBody>
          <a:bodyPr/>
          <a:lstStyle/>
          <a:p>
            <a:r>
              <a:rPr lang="pt-BR" dirty="0"/>
              <a:t>Provisionamento dinâmico de recursos sob demanda, com mínimo de esforço;</a:t>
            </a:r>
          </a:p>
          <a:p>
            <a:r>
              <a:rPr lang="pt-BR" dirty="0"/>
              <a:t>Amplo acesso a rede;</a:t>
            </a:r>
          </a:p>
          <a:p>
            <a:r>
              <a:rPr lang="pt-BR" dirty="0"/>
              <a:t>Pool de recursos;</a:t>
            </a:r>
          </a:p>
          <a:p>
            <a:r>
              <a:rPr lang="pt-BR" dirty="0"/>
              <a:t>Elasticidade;</a:t>
            </a:r>
          </a:p>
          <a:p>
            <a:r>
              <a:rPr lang="pt-BR" dirty="0"/>
              <a:t>Mensurável.</a:t>
            </a:r>
          </a:p>
        </p:txBody>
      </p:sp>
    </p:spTree>
    <p:extLst>
      <p:ext uri="{BB962C8B-B14F-4D97-AF65-F5344CB8AC3E}">
        <p14:creationId xmlns:p14="http://schemas.microsoft.com/office/powerpoint/2010/main" val="1526465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5E8F87-F308-49D2-A4A0-0F363CE2FF3B}"/>
              </a:ext>
            </a:extLst>
          </p:cNvPr>
          <p:cNvSpPr>
            <a:spLocks noGrp="1"/>
          </p:cNvSpPr>
          <p:nvPr>
            <p:ph type="title"/>
          </p:nvPr>
        </p:nvSpPr>
        <p:spPr/>
        <p:txBody>
          <a:bodyPr/>
          <a:lstStyle/>
          <a:p>
            <a:r>
              <a:rPr lang="pt-BR" dirty="0"/>
              <a:t>Por que usar a nuvem?</a:t>
            </a:r>
          </a:p>
        </p:txBody>
      </p:sp>
      <p:sp>
        <p:nvSpPr>
          <p:cNvPr id="3" name="Espaço Reservado para Conteúdo 2">
            <a:extLst>
              <a:ext uri="{FF2B5EF4-FFF2-40B4-BE49-F238E27FC236}">
                <a16:creationId xmlns:a16="http://schemas.microsoft.com/office/drawing/2014/main" id="{B9FC0FC0-0B81-4DB1-BE0A-EE7C1F857406}"/>
              </a:ext>
            </a:extLst>
          </p:cNvPr>
          <p:cNvSpPr>
            <a:spLocks noGrp="1"/>
          </p:cNvSpPr>
          <p:nvPr>
            <p:ph idx="1"/>
          </p:nvPr>
        </p:nvSpPr>
        <p:spPr/>
        <p:txBody>
          <a:bodyPr/>
          <a:lstStyle/>
          <a:p>
            <a:pPr>
              <a:spcAft>
                <a:spcPts val="3000"/>
              </a:spcAft>
            </a:pPr>
            <a:r>
              <a:rPr lang="pt-BR" dirty="0"/>
              <a:t>Na maioria das vezes o usuário não precisa se preocupar com o sistema operacional e hardware que está usando em seu computador pessoal;</a:t>
            </a:r>
          </a:p>
          <a:p>
            <a:r>
              <a:rPr lang="pt-BR" dirty="0"/>
              <a:t>O trabalho corporativo e o compartilhamento de arquivos se tornam mais fáceis, uma vez que todas as informações se encontram no mesmo "lugar“;</a:t>
            </a:r>
          </a:p>
        </p:txBody>
      </p:sp>
    </p:spTree>
    <p:extLst>
      <p:ext uri="{BB962C8B-B14F-4D97-AF65-F5344CB8AC3E}">
        <p14:creationId xmlns:p14="http://schemas.microsoft.com/office/powerpoint/2010/main" val="3920504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51280A1D-3C81-4FDE-91D5-77810EEE31FE}"/>
              </a:ext>
            </a:extLst>
          </p:cNvPr>
          <p:cNvSpPr>
            <a:spLocks noGrp="1"/>
          </p:cNvSpPr>
          <p:nvPr>
            <p:ph idx="1"/>
          </p:nvPr>
        </p:nvSpPr>
        <p:spPr/>
        <p:txBody>
          <a:bodyPr/>
          <a:lstStyle/>
          <a:p>
            <a:pPr>
              <a:spcAft>
                <a:spcPts val="3000"/>
              </a:spcAft>
            </a:pPr>
            <a:r>
              <a:rPr lang="pt-BR" dirty="0"/>
              <a:t>As atualizações dos softwares são feitas de forma automática, sem necessidade de intervenção do usuário;</a:t>
            </a:r>
          </a:p>
          <a:p>
            <a:pPr>
              <a:spcAft>
                <a:spcPts val="3000"/>
              </a:spcAft>
            </a:pPr>
            <a:r>
              <a:rPr lang="pt-BR" dirty="0"/>
              <a:t>O custo de gerenciamento é bem menor do que se utilizar um servidor físico;</a:t>
            </a:r>
          </a:p>
          <a:p>
            <a:r>
              <a:rPr lang="pt-BR" dirty="0"/>
              <a:t>Diminui a necessidade de manutenção da infraestrutura física de redes locais cliente/servidor.</a:t>
            </a:r>
          </a:p>
          <a:p>
            <a:endParaRPr lang="pt-BR" dirty="0"/>
          </a:p>
        </p:txBody>
      </p:sp>
    </p:spTree>
    <p:extLst>
      <p:ext uri="{BB962C8B-B14F-4D97-AF65-F5344CB8AC3E}">
        <p14:creationId xmlns:p14="http://schemas.microsoft.com/office/powerpoint/2010/main" val="209509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D34D29-BEF8-4C00-B127-31612ABB54C2}"/>
              </a:ext>
            </a:extLst>
          </p:cNvPr>
          <p:cNvSpPr>
            <a:spLocks noGrp="1"/>
          </p:cNvSpPr>
          <p:nvPr>
            <p:ph type="title"/>
          </p:nvPr>
        </p:nvSpPr>
        <p:spPr/>
        <p:txBody>
          <a:bodyPr/>
          <a:lstStyle/>
          <a:p>
            <a:r>
              <a:rPr lang="pt-BR" dirty="0"/>
              <a:t>Virtualização</a:t>
            </a:r>
          </a:p>
        </p:txBody>
      </p:sp>
      <p:sp>
        <p:nvSpPr>
          <p:cNvPr id="3" name="Espaço Reservado para Conteúdo 2">
            <a:extLst>
              <a:ext uri="{FF2B5EF4-FFF2-40B4-BE49-F238E27FC236}">
                <a16:creationId xmlns:a16="http://schemas.microsoft.com/office/drawing/2014/main" id="{A59C061A-839D-47E3-BB13-B56E7D7EFD9F}"/>
              </a:ext>
            </a:extLst>
          </p:cNvPr>
          <p:cNvSpPr>
            <a:spLocks noGrp="1"/>
          </p:cNvSpPr>
          <p:nvPr>
            <p:ph idx="1"/>
          </p:nvPr>
        </p:nvSpPr>
        <p:spPr>
          <a:xfrm>
            <a:off x="838200" y="1825624"/>
            <a:ext cx="10515600" cy="4865107"/>
          </a:xfrm>
        </p:spPr>
        <p:txBody>
          <a:bodyPr/>
          <a:lstStyle/>
          <a:p>
            <a:r>
              <a:rPr lang="pt-BR" dirty="0"/>
              <a:t>Teve inicio com mainframes na década de 60</a:t>
            </a:r>
          </a:p>
          <a:p>
            <a:r>
              <a:rPr lang="pt-BR" dirty="0"/>
              <a:t> O conceito era dividir o computador em varias maquinas virtuais</a:t>
            </a:r>
          </a:p>
          <a:p>
            <a:r>
              <a:rPr lang="pt-BR" dirty="0"/>
              <a:t> Nos dias de hoje, os computadores são potentes o suficiente para lidar com múltiplas tarefas</a:t>
            </a:r>
          </a:p>
          <a:p>
            <a:r>
              <a:rPr lang="pt-BR" dirty="0"/>
              <a:t> A VMware é pioneira no desenvolvimento inicial e permanece como líder na tecnologia de maquinas virtuais x86</a:t>
            </a:r>
          </a:p>
        </p:txBody>
      </p:sp>
    </p:spTree>
    <p:extLst>
      <p:ext uri="{BB962C8B-B14F-4D97-AF65-F5344CB8AC3E}">
        <p14:creationId xmlns:p14="http://schemas.microsoft.com/office/powerpoint/2010/main" val="997221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5E789E-8F41-4DFB-A9F8-95907108E24E}"/>
              </a:ext>
            </a:extLst>
          </p:cNvPr>
          <p:cNvSpPr>
            <a:spLocks noGrp="1"/>
          </p:cNvSpPr>
          <p:nvPr>
            <p:ph type="title"/>
          </p:nvPr>
        </p:nvSpPr>
        <p:spPr/>
        <p:txBody>
          <a:bodyPr/>
          <a:lstStyle/>
          <a:p>
            <a:r>
              <a:rPr lang="pt-BR" dirty="0"/>
              <a:t>Explicando a virtualização</a:t>
            </a:r>
          </a:p>
        </p:txBody>
      </p:sp>
      <p:sp>
        <p:nvSpPr>
          <p:cNvPr id="3" name="Espaço Reservado para Conteúdo 2">
            <a:extLst>
              <a:ext uri="{FF2B5EF4-FFF2-40B4-BE49-F238E27FC236}">
                <a16:creationId xmlns:a16="http://schemas.microsoft.com/office/drawing/2014/main" id="{E8FEF9A4-6222-4530-BE47-7F4F75C8FE87}"/>
              </a:ext>
            </a:extLst>
          </p:cNvPr>
          <p:cNvSpPr>
            <a:spLocks noGrp="1"/>
          </p:cNvSpPr>
          <p:nvPr>
            <p:ph idx="1"/>
          </p:nvPr>
        </p:nvSpPr>
        <p:spPr/>
        <p:txBody>
          <a:bodyPr>
            <a:normAutofit/>
          </a:bodyPr>
          <a:lstStyle/>
          <a:p>
            <a:pPr marL="0" indent="0" fontAlgn="base">
              <a:buNone/>
            </a:pPr>
            <a:r>
              <a:rPr lang="pt-BR" dirty="0"/>
              <a:t>Virtualização (em computação) é a criação de uma versão virtual de alguma coisa, como um sistema operacional, um servidor, um dispositivo de armazenamento (</a:t>
            </a:r>
            <a:r>
              <a:rPr lang="pt-BR" i="1" dirty="0" err="1"/>
              <a:t>storage</a:t>
            </a:r>
            <a:r>
              <a:rPr lang="pt-BR" dirty="0"/>
              <a:t>) ou recurso de rede.</a:t>
            </a:r>
          </a:p>
          <a:p>
            <a:pPr marL="0" indent="0" fontAlgn="base">
              <a:buNone/>
            </a:pPr>
            <a:r>
              <a:rPr lang="pt-BR" dirty="0"/>
              <a:t>Funciona dividindo um recurso de hardware físico em partes, que podem ser usadas para fins distintos.</a:t>
            </a:r>
          </a:p>
          <a:p>
            <a:pPr marL="0" indent="0">
              <a:buNone/>
            </a:pPr>
            <a:r>
              <a:rPr lang="pt-BR" dirty="0"/>
              <a:t>.</a:t>
            </a:r>
          </a:p>
          <a:p>
            <a:endParaRPr lang="pt-BR" dirty="0"/>
          </a:p>
        </p:txBody>
      </p:sp>
    </p:spTree>
    <p:extLst>
      <p:ext uri="{BB962C8B-B14F-4D97-AF65-F5344CB8AC3E}">
        <p14:creationId xmlns:p14="http://schemas.microsoft.com/office/powerpoint/2010/main" val="3689686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3D721-A5C4-4821-B9B4-EAADBEFE825C}"/>
              </a:ext>
            </a:extLst>
          </p:cNvPr>
          <p:cNvSpPr>
            <a:spLocks noGrp="1"/>
          </p:cNvSpPr>
          <p:nvPr>
            <p:ph type="title"/>
          </p:nvPr>
        </p:nvSpPr>
        <p:spPr/>
        <p:txBody>
          <a:bodyPr/>
          <a:lstStyle/>
          <a:p>
            <a:r>
              <a:rPr lang="pt-BR" b="1" dirty="0"/>
              <a:t>Tipos de virtualização:</a:t>
            </a:r>
            <a:br>
              <a:rPr lang="pt-BR" b="1" dirty="0"/>
            </a:br>
            <a:endParaRPr lang="pt-BR" dirty="0"/>
          </a:p>
        </p:txBody>
      </p:sp>
      <p:sp>
        <p:nvSpPr>
          <p:cNvPr id="3" name="Espaço Reservado para Conteúdo 2">
            <a:extLst>
              <a:ext uri="{FF2B5EF4-FFF2-40B4-BE49-F238E27FC236}">
                <a16:creationId xmlns:a16="http://schemas.microsoft.com/office/drawing/2014/main" id="{0A508BF8-F2DB-43BE-93B6-1760BD002D74}"/>
              </a:ext>
            </a:extLst>
          </p:cNvPr>
          <p:cNvSpPr>
            <a:spLocks noGrp="1"/>
          </p:cNvSpPr>
          <p:nvPr>
            <p:ph idx="1"/>
          </p:nvPr>
        </p:nvSpPr>
        <p:spPr/>
        <p:txBody>
          <a:bodyPr/>
          <a:lstStyle/>
          <a:p>
            <a:pPr>
              <a:spcBef>
                <a:spcPts val="3000"/>
              </a:spcBef>
              <a:spcAft>
                <a:spcPts val="3000"/>
              </a:spcAft>
            </a:pPr>
            <a:r>
              <a:rPr lang="pt-BR" sz="3200" b="1" dirty="0"/>
              <a:t>A virtualização de aplicação </a:t>
            </a:r>
            <a:r>
              <a:rPr lang="pt-BR" dirty="0"/>
              <a:t>— Na virtualização de aplicação, uma camada de software instalado entre o sistema operacional e a aplicação virtualizada fica responsável pela abstração do sistema operacional, bibliotecas e drivers. O principal uso da virtualização de aplicações é para evitar a necessidade de instalação do aplicativo e a necessidade de validar todas as bibliotecas necessárias para a execução do mesmo.</a:t>
            </a:r>
          </a:p>
          <a:p>
            <a:endParaRPr lang="pt-BR" dirty="0"/>
          </a:p>
        </p:txBody>
      </p:sp>
    </p:spTree>
    <p:extLst>
      <p:ext uri="{BB962C8B-B14F-4D97-AF65-F5344CB8AC3E}">
        <p14:creationId xmlns:p14="http://schemas.microsoft.com/office/powerpoint/2010/main" val="3060389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DA90A5A8-5D94-4606-8768-E3F496938239}"/>
              </a:ext>
            </a:extLst>
          </p:cNvPr>
          <p:cNvSpPr>
            <a:spLocks noGrp="1"/>
          </p:cNvSpPr>
          <p:nvPr>
            <p:ph idx="1"/>
          </p:nvPr>
        </p:nvSpPr>
        <p:spPr>
          <a:xfrm>
            <a:off x="655092" y="379142"/>
            <a:ext cx="9867331" cy="6021658"/>
          </a:xfrm>
        </p:spPr>
        <p:txBody>
          <a:bodyPr/>
          <a:lstStyle/>
          <a:p>
            <a:pPr>
              <a:spcAft>
                <a:spcPts val="3000"/>
              </a:spcAft>
            </a:pPr>
            <a:r>
              <a:rPr lang="pt-BR" dirty="0"/>
              <a:t>.  </a:t>
            </a:r>
            <a:r>
              <a:rPr lang="pt-BR" sz="3200" b="1" dirty="0"/>
              <a:t>Virtualização de Desktop </a:t>
            </a:r>
            <a:r>
              <a:rPr lang="pt-BR" dirty="0"/>
              <a:t>— permite executar diversos sistemas operacionais simultaneamente no mesmo hardware, que são chamados de máquinas virtuais.</a:t>
            </a:r>
          </a:p>
          <a:p>
            <a:pPr>
              <a:spcAft>
                <a:spcPts val="3000"/>
              </a:spcAft>
            </a:pPr>
            <a:r>
              <a:rPr lang="pt-BR" sz="3200" b="1" dirty="0"/>
              <a:t>Virtualização de Apresentação </a:t>
            </a:r>
            <a:r>
              <a:rPr lang="pt-BR" dirty="0"/>
              <a:t>— permite manter o armazenamento das aplicações em servidores centralizados, enquanto provê uma interface familiar para o usuário em sua estação.</a:t>
            </a:r>
          </a:p>
          <a:p>
            <a:r>
              <a:rPr lang="pt-BR" sz="3200" b="1" dirty="0"/>
              <a:t>  Virtualização de perfil </a:t>
            </a:r>
            <a:r>
              <a:rPr lang="pt-BR" dirty="0"/>
              <a:t>— permite que os usuários tenham documentos e perfis centralizados no servidor, o que facilita a movimentação do usuário para novas estações.</a:t>
            </a:r>
          </a:p>
          <a:p>
            <a:endParaRPr lang="pt-BR" dirty="0"/>
          </a:p>
        </p:txBody>
      </p:sp>
    </p:spTree>
    <p:extLst>
      <p:ext uri="{BB962C8B-B14F-4D97-AF65-F5344CB8AC3E}">
        <p14:creationId xmlns:p14="http://schemas.microsoft.com/office/powerpoint/2010/main" val="673856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634F34-1E95-4928-9401-7F83316FCDC0}"/>
              </a:ext>
            </a:extLst>
          </p:cNvPr>
          <p:cNvSpPr>
            <a:spLocks noGrp="1"/>
          </p:cNvSpPr>
          <p:nvPr>
            <p:ph type="title"/>
          </p:nvPr>
        </p:nvSpPr>
        <p:spPr/>
        <p:txBody>
          <a:bodyPr/>
          <a:lstStyle/>
          <a:p>
            <a:r>
              <a:rPr lang="pt-BR" dirty="0"/>
              <a:t>Isolamento</a:t>
            </a:r>
          </a:p>
        </p:txBody>
      </p:sp>
      <p:sp>
        <p:nvSpPr>
          <p:cNvPr id="3" name="Espaço Reservado para Conteúdo 2">
            <a:extLst>
              <a:ext uri="{FF2B5EF4-FFF2-40B4-BE49-F238E27FC236}">
                <a16:creationId xmlns:a16="http://schemas.microsoft.com/office/drawing/2014/main" id="{68F2862D-DDF5-4995-96C6-428F4D3990F1}"/>
              </a:ext>
            </a:extLst>
          </p:cNvPr>
          <p:cNvSpPr>
            <a:spLocks noGrp="1"/>
          </p:cNvSpPr>
          <p:nvPr>
            <p:ph idx="1"/>
          </p:nvPr>
        </p:nvSpPr>
        <p:spPr/>
        <p:txBody>
          <a:bodyPr/>
          <a:lstStyle/>
          <a:p>
            <a:pPr marL="0" indent="0">
              <a:buNone/>
            </a:pPr>
            <a:r>
              <a:rPr lang="pt-BR" dirty="0"/>
              <a:t>O isolamento assegura que as aplicações e serviços que serão executados dentro de uma máquina virtual não poderão interferir no sistema operacional original e nem em outras máquinas virtuais.</a:t>
            </a:r>
          </a:p>
          <a:p>
            <a:pPr marL="0" indent="0">
              <a:buNone/>
            </a:pPr>
            <a:r>
              <a:rPr lang="pt-BR" dirty="0"/>
              <a:t> Então, máquinas virtuais na mesma máquina física são executadas de modo independente, protegidas uma da outra</a:t>
            </a:r>
          </a:p>
          <a:p>
            <a:pPr marL="0" indent="0">
              <a:buNone/>
            </a:pPr>
            <a:endParaRPr lang="pt-BR" dirty="0"/>
          </a:p>
        </p:txBody>
      </p:sp>
    </p:spTree>
    <p:extLst>
      <p:ext uri="{BB962C8B-B14F-4D97-AF65-F5344CB8AC3E}">
        <p14:creationId xmlns:p14="http://schemas.microsoft.com/office/powerpoint/2010/main" val="2528357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CC0EB-A46D-4CE0-AE6F-D82BEF1BAA76}"/>
              </a:ext>
            </a:extLst>
          </p:cNvPr>
          <p:cNvSpPr>
            <a:spLocks noGrp="1"/>
          </p:cNvSpPr>
          <p:nvPr>
            <p:ph type="title"/>
          </p:nvPr>
        </p:nvSpPr>
        <p:spPr>
          <a:xfrm>
            <a:off x="838200" y="500062"/>
            <a:ext cx="10515600" cy="1325563"/>
          </a:xfrm>
        </p:spPr>
        <p:txBody>
          <a:bodyPr/>
          <a:lstStyle/>
          <a:p>
            <a:r>
              <a:rPr lang="pt-BR" dirty="0"/>
              <a:t>Encapsulamento:</a:t>
            </a:r>
          </a:p>
        </p:txBody>
      </p:sp>
      <p:sp>
        <p:nvSpPr>
          <p:cNvPr id="3" name="Espaço Reservado para Conteúdo 2">
            <a:extLst>
              <a:ext uri="{FF2B5EF4-FFF2-40B4-BE49-F238E27FC236}">
                <a16:creationId xmlns:a16="http://schemas.microsoft.com/office/drawing/2014/main" id="{B810D3A1-0ED2-4FF0-BD84-F99C0DD3B5DF}"/>
              </a:ext>
            </a:extLst>
          </p:cNvPr>
          <p:cNvSpPr>
            <a:spLocks noGrp="1"/>
          </p:cNvSpPr>
          <p:nvPr>
            <p:ph idx="1"/>
          </p:nvPr>
        </p:nvSpPr>
        <p:spPr>
          <a:xfrm>
            <a:off x="838200" y="1825625"/>
            <a:ext cx="10515600" cy="4708990"/>
          </a:xfrm>
        </p:spPr>
        <p:txBody>
          <a:bodyPr>
            <a:normAutofit/>
          </a:bodyPr>
          <a:lstStyle/>
          <a:p>
            <a:pPr marL="0" indent="0" fontAlgn="base">
              <a:buNone/>
            </a:pPr>
            <a:r>
              <a:rPr lang="pt-BR" dirty="0"/>
              <a:t>Uma máquina virtual é basicamente um contêiner de software que reúne ou “encapsula” um conjunto completo de recursos virtuais de hardware, um sistema operacional e todos os aplicativos dentro de um pacote de softwares. O encapsulamento torna as máquinas virtuais incrivelmente compactas e fáceis de gerenciar. Você pode, por exemplo, mover e copiar uma máquina virtual de um local para outro como qualquer outro arquivo de software, ou salvar uma máquina virtual em qualquer mídia padrão de armazenamento de dados, seja um cartão de memória flash USB ou uma rede SAN corporativa.</a:t>
            </a:r>
          </a:p>
          <a:p>
            <a:endParaRPr lang="pt-BR" dirty="0"/>
          </a:p>
        </p:txBody>
      </p:sp>
    </p:spTree>
    <p:extLst>
      <p:ext uri="{BB962C8B-B14F-4D97-AF65-F5344CB8AC3E}">
        <p14:creationId xmlns:p14="http://schemas.microsoft.com/office/powerpoint/2010/main" val="289257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C2D921EE-7DC9-450F-826F-6E04FD16EDCD}"/>
              </a:ext>
            </a:extLst>
          </p:cNvPr>
          <p:cNvSpPr>
            <a:spLocks noGrp="1"/>
          </p:cNvSpPr>
          <p:nvPr>
            <p:ph idx="1"/>
          </p:nvPr>
        </p:nvSpPr>
        <p:spPr>
          <a:xfrm>
            <a:off x="655092" y="727364"/>
            <a:ext cx="9867331" cy="5673435"/>
          </a:xfrm>
        </p:spPr>
        <p:txBody>
          <a:bodyPr/>
          <a:lstStyle/>
          <a:p>
            <a:pPr marL="0" indent="0">
              <a:buNone/>
            </a:pPr>
            <a:r>
              <a:rPr lang="pt-BR" dirty="0"/>
              <a:t>Seja qual for a forma apresentada ou o meio através do qual a informação é compartilhada ou armazenada, é recomendado que ela seja sempre protegida adequadamente</a:t>
            </a:r>
          </a:p>
        </p:txBody>
      </p:sp>
    </p:spTree>
    <p:extLst>
      <p:ext uri="{BB962C8B-B14F-4D97-AF65-F5344CB8AC3E}">
        <p14:creationId xmlns:p14="http://schemas.microsoft.com/office/powerpoint/2010/main" val="3823658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96110-263A-4B78-959D-BF1AF866B8E7}"/>
              </a:ext>
            </a:extLst>
          </p:cNvPr>
          <p:cNvSpPr>
            <a:spLocks noGrp="1"/>
          </p:cNvSpPr>
          <p:nvPr>
            <p:ph type="title"/>
          </p:nvPr>
        </p:nvSpPr>
        <p:spPr/>
        <p:txBody>
          <a:bodyPr/>
          <a:lstStyle/>
          <a:p>
            <a:r>
              <a:rPr lang="pt-BR" dirty="0"/>
              <a:t>Independente de hardware </a:t>
            </a:r>
          </a:p>
        </p:txBody>
      </p:sp>
      <p:sp>
        <p:nvSpPr>
          <p:cNvPr id="3" name="Espaço Reservado para Conteúdo 2">
            <a:extLst>
              <a:ext uri="{FF2B5EF4-FFF2-40B4-BE49-F238E27FC236}">
                <a16:creationId xmlns:a16="http://schemas.microsoft.com/office/drawing/2014/main" id="{BFF9E2FD-A1C3-4C75-8220-2669F24E22E3}"/>
              </a:ext>
            </a:extLst>
          </p:cNvPr>
          <p:cNvSpPr>
            <a:spLocks noGrp="1"/>
          </p:cNvSpPr>
          <p:nvPr>
            <p:ph idx="1"/>
          </p:nvPr>
        </p:nvSpPr>
        <p:spPr>
          <a:xfrm>
            <a:off x="838200" y="1825625"/>
            <a:ext cx="10515600" cy="4351338"/>
          </a:xfrm>
        </p:spPr>
        <p:txBody>
          <a:bodyPr/>
          <a:lstStyle/>
          <a:p>
            <a:pPr>
              <a:spcAft>
                <a:spcPts val="3000"/>
              </a:spcAft>
            </a:pPr>
            <a:r>
              <a:rPr lang="pt-BR" dirty="0"/>
              <a:t>Uma máquina virtual sempre vê o mesmo conjunto de hardware, independente do hardware físico;</a:t>
            </a:r>
          </a:p>
          <a:p>
            <a:pPr>
              <a:spcAft>
                <a:spcPts val="3000"/>
              </a:spcAft>
            </a:pPr>
            <a:r>
              <a:rPr lang="pt-BR" dirty="0"/>
              <a:t>Os drivers de hardware são independentes do hardware da maquina em que se localizam;</a:t>
            </a:r>
          </a:p>
          <a:p>
            <a:r>
              <a:rPr lang="pt-BR" dirty="0"/>
              <a:t>Podem ser movidas para um hardware diferente, sem qualquer alteração.</a:t>
            </a:r>
          </a:p>
          <a:p>
            <a:pPr marL="0" indent="0">
              <a:buNone/>
            </a:pPr>
            <a:r>
              <a:rPr lang="pt-BR" dirty="0"/>
              <a:t> </a:t>
            </a:r>
          </a:p>
        </p:txBody>
      </p:sp>
    </p:spTree>
    <p:extLst>
      <p:ext uri="{BB962C8B-B14F-4D97-AF65-F5344CB8AC3E}">
        <p14:creationId xmlns:p14="http://schemas.microsoft.com/office/powerpoint/2010/main" val="397105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75C21-C582-4BFC-9844-4717E09C73C5}"/>
              </a:ext>
            </a:extLst>
          </p:cNvPr>
          <p:cNvSpPr>
            <a:spLocks noGrp="1"/>
          </p:cNvSpPr>
          <p:nvPr>
            <p:ph type="title"/>
          </p:nvPr>
        </p:nvSpPr>
        <p:spPr/>
        <p:txBody>
          <a:bodyPr/>
          <a:lstStyle/>
          <a:p>
            <a:r>
              <a:rPr lang="pt-BR" dirty="0"/>
              <a:t>Provisionamento </a:t>
            </a:r>
          </a:p>
        </p:txBody>
      </p:sp>
      <p:sp>
        <p:nvSpPr>
          <p:cNvPr id="3" name="Espaço Reservado para Conteúdo 2">
            <a:extLst>
              <a:ext uri="{FF2B5EF4-FFF2-40B4-BE49-F238E27FC236}">
                <a16:creationId xmlns:a16="http://schemas.microsoft.com/office/drawing/2014/main" id="{F6C586D4-AD6B-4E68-9F68-C6A9DF31FF50}"/>
              </a:ext>
            </a:extLst>
          </p:cNvPr>
          <p:cNvSpPr>
            <a:spLocks noGrp="1"/>
          </p:cNvSpPr>
          <p:nvPr>
            <p:ph idx="1"/>
          </p:nvPr>
        </p:nvSpPr>
        <p:spPr/>
        <p:txBody>
          <a:bodyPr>
            <a:normAutofit fontScale="92500"/>
          </a:bodyPr>
          <a:lstStyle/>
          <a:p>
            <a:r>
              <a:rPr lang="pt-BR" dirty="0"/>
              <a:t>Os discos de maquinas virtuais consomem somente a quantidade do espaço físico em uso:</a:t>
            </a:r>
          </a:p>
          <a:p>
            <a:pPr lvl="1">
              <a:buFont typeface="Courier New" panose="02070309020205020404" pitchFamily="49" charset="0"/>
              <a:buChar char="o"/>
            </a:pPr>
            <a:r>
              <a:rPr lang="pt-BR" dirty="0"/>
              <a:t>A maquina virtual vê sempre o tamanho total do disco virtual;</a:t>
            </a:r>
          </a:p>
          <a:p>
            <a:pPr lvl="1">
              <a:spcAft>
                <a:spcPts val="2400"/>
              </a:spcAft>
              <a:buFont typeface="Courier New" panose="02070309020205020404" pitchFamily="49" charset="0"/>
              <a:buChar char="o"/>
            </a:pPr>
            <a:r>
              <a:rPr lang="pt-BR" dirty="0"/>
              <a:t>Relatórios e alertas completos na alocação e no consumo.</a:t>
            </a:r>
          </a:p>
          <a:p>
            <a:pPr>
              <a:spcAft>
                <a:spcPts val="2400"/>
              </a:spcAft>
            </a:pPr>
            <a:r>
              <a:rPr lang="pt-BR" dirty="0"/>
              <a:t>Aumenta consideravelmente o uso do armazenamento;</a:t>
            </a:r>
          </a:p>
          <a:p>
            <a:pPr>
              <a:spcAft>
                <a:spcPts val="2400"/>
              </a:spcAft>
            </a:pPr>
            <a:r>
              <a:rPr lang="pt-BR" dirty="0"/>
              <a:t>Elimina a necessidade de provisionar discos virtuais em excesso;</a:t>
            </a:r>
          </a:p>
          <a:p>
            <a:pPr>
              <a:spcAft>
                <a:spcPts val="2400"/>
              </a:spcAft>
            </a:pPr>
            <a:r>
              <a:rPr lang="pt-BR" dirty="0"/>
              <a:t>Reduz os custos de armazenamento em até 50%.</a:t>
            </a:r>
          </a:p>
          <a:p>
            <a:endParaRPr lang="pt-BR" dirty="0"/>
          </a:p>
        </p:txBody>
      </p:sp>
    </p:spTree>
    <p:extLst>
      <p:ext uri="{BB962C8B-B14F-4D97-AF65-F5344CB8AC3E}">
        <p14:creationId xmlns:p14="http://schemas.microsoft.com/office/powerpoint/2010/main" val="213177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60C380-C390-41F8-9322-6800B8032B1D}"/>
              </a:ext>
            </a:extLst>
          </p:cNvPr>
          <p:cNvSpPr>
            <a:spLocks noGrp="1"/>
          </p:cNvSpPr>
          <p:nvPr>
            <p:ph type="title"/>
          </p:nvPr>
        </p:nvSpPr>
        <p:spPr/>
        <p:txBody>
          <a:bodyPr/>
          <a:lstStyle/>
          <a:p>
            <a:r>
              <a:rPr lang="pt-BR" dirty="0"/>
              <a:t>Capacidade sob demanda</a:t>
            </a:r>
          </a:p>
        </p:txBody>
      </p:sp>
      <p:sp>
        <p:nvSpPr>
          <p:cNvPr id="3" name="Espaço Reservado para Conteúdo 2">
            <a:extLst>
              <a:ext uri="{FF2B5EF4-FFF2-40B4-BE49-F238E27FC236}">
                <a16:creationId xmlns:a16="http://schemas.microsoft.com/office/drawing/2014/main" id="{243894EC-8DFA-4985-A0A1-B98EDF325E3B}"/>
              </a:ext>
            </a:extLst>
          </p:cNvPr>
          <p:cNvSpPr>
            <a:spLocks noGrp="1"/>
          </p:cNvSpPr>
          <p:nvPr>
            <p:ph idx="1"/>
          </p:nvPr>
        </p:nvSpPr>
        <p:spPr/>
        <p:txBody>
          <a:bodyPr/>
          <a:lstStyle/>
          <a:p>
            <a:r>
              <a:rPr lang="pt-BR" dirty="0"/>
              <a:t> Redução e expansão de aplicativos com base na demanda e prioridade</a:t>
            </a:r>
          </a:p>
          <a:p>
            <a:r>
              <a:rPr lang="pt-BR" dirty="0"/>
              <a:t>  Balanceamento de carga dinâmico e com capacidade de resposta</a:t>
            </a:r>
          </a:p>
        </p:txBody>
      </p:sp>
    </p:spTree>
    <p:extLst>
      <p:ext uri="{BB962C8B-B14F-4D97-AF65-F5344CB8AC3E}">
        <p14:creationId xmlns:p14="http://schemas.microsoft.com/office/powerpoint/2010/main" val="3809941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361324-DAA6-4DE1-BD47-EE21F10E70BB}"/>
              </a:ext>
            </a:extLst>
          </p:cNvPr>
          <p:cNvSpPr>
            <a:spLocks noGrp="1"/>
          </p:cNvSpPr>
          <p:nvPr>
            <p:ph type="title"/>
          </p:nvPr>
        </p:nvSpPr>
        <p:spPr/>
        <p:txBody>
          <a:bodyPr/>
          <a:lstStyle/>
          <a:p>
            <a:r>
              <a:rPr lang="pt-BR" dirty="0"/>
              <a:t>Segurança e informação</a:t>
            </a:r>
          </a:p>
        </p:txBody>
      </p:sp>
      <p:sp>
        <p:nvSpPr>
          <p:cNvPr id="3" name="Espaço Reservado para Conteúdo 2">
            <a:extLst>
              <a:ext uri="{FF2B5EF4-FFF2-40B4-BE49-F238E27FC236}">
                <a16:creationId xmlns:a16="http://schemas.microsoft.com/office/drawing/2014/main" id="{81C883BC-F513-438B-9BAB-380F1EAD6167}"/>
              </a:ext>
            </a:extLst>
          </p:cNvPr>
          <p:cNvSpPr>
            <a:spLocks noGrp="1"/>
          </p:cNvSpPr>
          <p:nvPr>
            <p:ph idx="1"/>
          </p:nvPr>
        </p:nvSpPr>
        <p:spPr/>
        <p:txBody>
          <a:bodyPr/>
          <a:lstStyle/>
          <a:p>
            <a:pPr marL="0" indent="0">
              <a:buNone/>
            </a:pPr>
            <a:r>
              <a:rPr lang="pt-BR" dirty="0"/>
              <a:t>Segurança da informação é a proteção da informação de vários tipos de ameaça, para garantir a continuidade do negocio, minimizar o risco, maximizar o retorno sobre os rendimentos e as oportunidades.</a:t>
            </a:r>
          </a:p>
          <a:p>
            <a:pPr marL="0" indent="0">
              <a:buNone/>
            </a:pPr>
            <a:r>
              <a:rPr lang="pt-BR" dirty="0"/>
              <a:t>A segurança da informação é obtida a partir da implementação de um conjunto de controles adequados, incluindo politicas, processos, procedimentos, estruturas organizacionais e funções de hardware e software.</a:t>
            </a:r>
          </a:p>
          <a:p>
            <a:endParaRPr lang="pt-BR" dirty="0"/>
          </a:p>
        </p:txBody>
      </p:sp>
    </p:spTree>
    <p:extLst>
      <p:ext uri="{BB962C8B-B14F-4D97-AF65-F5344CB8AC3E}">
        <p14:creationId xmlns:p14="http://schemas.microsoft.com/office/powerpoint/2010/main" val="144182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84A05D-6F9B-4C0A-88CF-2B5546C94394}"/>
              </a:ext>
            </a:extLst>
          </p:cNvPr>
          <p:cNvSpPr>
            <a:spLocks noGrp="1"/>
          </p:cNvSpPr>
          <p:nvPr>
            <p:ph type="title"/>
          </p:nvPr>
        </p:nvSpPr>
        <p:spPr/>
        <p:txBody>
          <a:bodyPr/>
          <a:lstStyle/>
          <a:p>
            <a:r>
              <a:rPr lang="pt-BR" dirty="0"/>
              <a:t>Ponto de partida</a:t>
            </a:r>
          </a:p>
        </p:txBody>
      </p:sp>
      <p:sp>
        <p:nvSpPr>
          <p:cNvPr id="3" name="Espaço Reservado para Conteúdo 2">
            <a:extLst>
              <a:ext uri="{FF2B5EF4-FFF2-40B4-BE49-F238E27FC236}">
                <a16:creationId xmlns:a16="http://schemas.microsoft.com/office/drawing/2014/main" id="{90C93E85-218C-4DC9-92DD-65BCE8B9D66E}"/>
              </a:ext>
            </a:extLst>
          </p:cNvPr>
          <p:cNvSpPr>
            <a:spLocks noGrp="1"/>
          </p:cNvSpPr>
          <p:nvPr>
            <p:ph idx="1"/>
          </p:nvPr>
        </p:nvSpPr>
        <p:spPr/>
        <p:txBody>
          <a:bodyPr/>
          <a:lstStyle/>
          <a:p>
            <a:pPr marL="0" indent="0">
              <a:buNone/>
            </a:pPr>
            <a:r>
              <a:rPr lang="pt-BR" dirty="0"/>
              <a:t>Os controles considerados essenciais para uma organização, sob o ponto de vista legal incluem:</a:t>
            </a:r>
          </a:p>
          <a:p>
            <a:r>
              <a:rPr lang="pt-BR" dirty="0"/>
              <a:t>Proteção de dados e privacidade de informações pessoais;</a:t>
            </a:r>
          </a:p>
          <a:p>
            <a:r>
              <a:rPr lang="pt-BR" dirty="0"/>
              <a:t>Proteção de registros organizacionais;</a:t>
            </a:r>
          </a:p>
          <a:p>
            <a:r>
              <a:rPr lang="pt-BR" dirty="0"/>
              <a:t>Direitos de propriedade intelectual</a:t>
            </a:r>
          </a:p>
          <a:p>
            <a:endParaRPr lang="pt-BR" dirty="0"/>
          </a:p>
        </p:txBody>
      </p:sp>
    </p:spTree>
    <p:extLst>
      <p:ext uri="{BB962C8B-B14F-4D97-AF65-F5344CB8AC3E}">
        <p14:creationId xmlns:p14="http://schemas.microsoft.com/office/powerpoint/2010/main" val="3769351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a:extLst>
              <a:ext uri="{FF2B5EF4-FFF2-40B4-BE49-F238E27FC236}">
                <a16:creationId xmlns:a16="http://schemas.microsoft.com/office/drawing/2014/main" id="{6583479B-5782-4D45-B4B0-712AC861F6F2}"/>
              </a:ext>
            </a:extLst>
          </p:cNvPr>
          <p:cNvSpPr>
            <a:spLocks noGrp="1"/>
          </p:cNvSpPr>
          <p:nvPr>
            <p:ph idx="1"/>
          </p:nvPr>
        </p:nvSpPr>
        <p:spPr/>
        <p:txBody>
          <a:bodyPr/>
          <a:lstStyle/>
          <a:p>
            <a:pPr marL="0" indent="0">
              <a:buNone/>
            </a:pPr>
            <a:r>
              <a:rPr lang="pt-BR" dirty="0"/>
              <a:t>Os controles considerados praticas para a segurança da informação incluem:</a:t>
            </a:r>
          </a:p>
          <a:p>
            <a:r>
              <a:rPr lang="pt-BR" dirty="0"/>
              <a:t>Documento da politica de segurança da informação;</a:t>
            </a:r>
          </a:p>
          <a:p>
            <a:r>
              <a:rPr lang="pt-BR" dirty="0"/>
              <a:t>Atribuição de responsabilidades para a segurança da informação;</a:t>
            </a:r>
          </a:p>
          <a:p>
            <a:r>
              <a:rPr lang="pt-BR" dirty="0"/>
              <a:t>Conscientização, educação e treinamento em segurança da informação;</a:t>
            </a:r>
          </a:p>
          <a:p>
            <a:r>
              <a:rPr lang="pt-BR" dirty="0"/>
              <a:t>Processamento correto das aplicações;</a:t>
            </a:r>
          </a:p>
          <a:p>
            <a:r>
              <a:rPr lang="pt-BR" dirty="0"/>
              <a:t>Gestão de vulnerabilidades técnicas;</a:t>
            </a:r>
          </a:p>
          <a:p>
            <a:r>
              <a:rPr lang="pt-BR" dirty="0"/>
              <a:t>Gestão da continuidade do negocio</a:t>
            </a:r>
          </a:p>
          <a:p>
            <a:r>
              <a:rPr lang="pt-BR" dirty="0"/>
              <a:t>Gestão de incidentes de segurança da informação e melhorias.</a:t>
            </a:r>
          </a:p>
        </p:txBody>
      </p:sp>
    </p:spTree>
    <p:extLst>
      <p:ext uri="{BB962C8B-B14F-4D97-AF65-F5344CB8AC3E}">
        <p14:creationId xmlns:p14="http://schemas.microsoft.com/office/powerpoint/2010/main" val="154067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576F0-AC20-4440-9F0E-EBF8230DC227}"/>
              </a:ext>
            </a:extLst>
          </p:cNvPr>
          <p:cNvSpPr>
            <a:spLocks noGrp="1"/>
          </p:cNvSpPr>
          <p:nvPr>
            <p:ph type="title"/>
          </p:nvPr>
        </p:nvSpPr>
        <p:spPr>
          <a:xfrm>
            <a:off x="838200" y="365125"/>
            <a:ext cx="10515600" cy="5765511"/>
          </a:xfrm>
        </p:spPr>
        <p:txBody>
          <a:bodyPr>
            <a:normAutofit/>
          </a:bodyPr>
          <a:lstStyle/>
          <a:p>
            <a:r>
              <a:rPr lang="pt-BR" dirty="0"/>
              <a:t>Segurança da informação é a preservação da confidencialidade, disponibilidade, integridade.</a:t>
            </a:r>
          </a:p>
        </p:txBody>
      </p:sp>
    </p:spTree>
    <p:extLst>
      <p:ext uri="{BB962C8B-B14F-4D97-AF65-F5344CB8AC3E}">
        <p14:creationId xmlns:p14="http://schemas.microsoft.com/office/powerpoint/2010/main" val="3767382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4F17DB-3AC8-450B-AB74-98D73417225E}"/>
              </a:ext>
            </a:extLst>
          </p:cNvPr>
          <p:cNvSpPr>
            <a:spLocks noGrp="1"/>
          </p:cNvSpPr>
          <p:nvPr>
            <p:ph type="title"/>
          </p:nvPr>
        </p:nvSpPr>
        <p:spPr/>
        <p:txBody>
          <a:bodyPr/>
          <a:lstStyle/>
          <a:p>
            <a:r>
              <a:rPr lang="pt-BR" dirty="0"/>
              <a:t>Confidencialidade (privacidade) :</a:t>
            </a:r>
          </a:p>
        </p:txBody>
      </p:sp>
      <p:sp>
        <p:nvSpPr>
          <p:cNvPr id="3" name="Espaço Reservado para Conteúdo 2">
            <a:extLst>
              <a:ext uri="{FF2B5EF4-FFF2-40B4-BE49-F238E27FC236}">
                <a16:creationId xmlns:a16="http://schemas.microsoft.com/office/drawing/2014/main" id="{9D242713-74F5-4E46-86A7-D1E12317246E}"/>
              </a:ext>
            </a:extLst>
          </p:cNvPr>
          <p:cNvSpPr>
            <a:spLocks noGrp="1"/>
          </p:cNvSpPr>
          <p:nvPr>
            <p:ph idx="1"/>
          </p:nvPr>
        </p:nvSpPr>
        <p:spPr>
          <a:xfrm>
            <a:off x="838200" y="1825625"/>
            <a:ext cx="10515600" cy="4667250"/>
          </a:xfrm>
        </p:spPr>
        <p:txBody>
          <a:bodyPr>
            <a:normAutofit/>
          </a:bodyPr>
          <a:lstStyle/>
          <a:p>
            <a:pPr marL="0" indent="0">
              <a:buNone/>
            </a:pPr>
            <a:r>
              <a:rPr lang="pt-BR" dirty="0"/>
              <a:t>Pode variar de acordo com o nível de sensibilidade da mesma, e do conjunto de elementos (pessoas) que devam conhecê-la.</a:t>
            </a:r>
          </a:p>
          <a:p>
            <a:endParaRPr lang="pt-BR" dirty="0"/>
          </a:p>
          <a:p>
            <a:r>
              <a:rPr lang="pt-BR" dirty="0"/>
              <a:t>Criptografia;</a:t>
            </a:r>
          </a:p>
          <a:p>
            <a:r>
              <a:rPr lang="pt-BR" dirty="0"/>
              <a:t>Controle de acesso;</a:t>
            </a:r>
          </a:p>
          <a:p>
            <a:r>
              <a:rPr lang="pt-BR" dirty="0"/>
              <a:t>Acordo de confidencialidade;</a:t>
            </a:r>
          </a:p>
          <a:p>
            <a:r>
              <a:rPr lang="pt-BR" dirty="0"/>
              <a:t>Treinamentos / conscientização;</a:t>
            </a:r>
          </a:p>
          <a:p>
            <a:r>
              <a:rPr lang="pt-BR" dirty="0"/>
              <a:t>Profissionalmente está ligado a princípios éticos.</a:t>
            </a:r>
          </a:p>
          <a:p>
            <a:endParaRPr lang="pt-BR" dirty="0"/>
          </a:p>
        </p:txBody>
      </p:sp>
    </p:spTree>
    <p:extLst>
      <p:ext uri="{BB962C8B-B14F-4D97-AF65-F5344CB8AC3E}">
        <p14:creationId xmlns:p14="http://schemas.microsoft.com/office/powerpoint/2010/main" val="3732610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B389E4-EC1F-4BEB-8876-6994D0F43097}"/>
              </a:ext>
            </a:extLst>
          </p:cNvPr>
          <p:cNvSpPr>
            <a:spLocks noGrp="1"/>
          </p:cNvSpPr>
          <p:nvPr>
            <p:ph type="title"/>
          </p:nvPr>
        </p:nvSpPr>
        <p:spPr/>
        <p:txBody>
          <a:bodyPr/>
          <a:lstStyle/>
          <a:p>
            <a:r>
              <a:rPr lang="pt-BR" dirty="0"/>
              <a:t>Integridade:</a:t>
            </a:r>
          </a:p>
        </p:txBody>
      </p:sp>
      <p:sp>
        <p:nvSpPr>
          <p:cNvPr id="3" name="Espaço Reservado para Conteúdo 2">
            <a:extLst>
              <a:ext uri="{FF2B5EF4-FFF2-40B4-BE49-F238E27FC236}">
                <a16:creationId xmlns:a16="http://schemas.microsoft.com/office/drawing/2014/main" id="{35C5D060-AE25-4900-954C-04BE0D349C4C}"/>
              </a:ext>
            </a:extLst>
          </p:cNvPr>
          <p:cNvSpPr>
            <a:spLocks noGrp="1"/>
          </p:cNvSpPr>
          <p:nvPr>
            <p:ph idx="1"/>
          </p:nvPr>
        </p:nvSpPr>
        <p:spPr/>
        <p:txBody>
          <a:bodyPr/>
          <a:lstStyle/>
          <a:p>
            <a:pPr marL="0" indent="0">
              <a:buNone/>
            </a:pPr>
            <a:r>
              <a:rPr lang="pt-BR" dirty="0"/>
              <a:t>E uma propriedade que garante que a informação tem as mesmas características que tinha quando foi manipulada legalmente pela última vez.</a:t>
            </a:r>
          </a:p>
          <a:p>
            <a:pPr marL="0" indent="0">
              <a:lnSpc>
                <a:spcPct val="200000"/>
              </a:lnSpc>
              <a:buNone/>
            </a:pPr>
            <a:r>
              <a:rPr lang="pt-BR" dirty="0"/>
              <a:t>Então:</a:t>
            </a:r>
          </a:p>
          <a:p>
            <a:r>
              <a:rPr lang="pt-BR" dirty="0"/>
              <a:t>Atenção ao ciclo de vida da informação;</a:t>
            </a:r>
          </a:p>
          <a:p>
            <a:r>
              <a:rPr lang="pt-BR" dirty="0"/>
              <a:t>Uso de </a:t>
            </a:r>
            <a:r>
              <a:rPr lang="pt-BR" dirty="0" err="1"/>
              <a:t>hash</a:t>
            </a:r>
            <a:r>
              <a:rPr lang="pt-BR" dirty="0"/>
              <a:t>; (garantia de integridade dos dados)</a:t>
            </a:r>
          </a:p>
          <a:p>
            <a:r>
              <a:rPr lang="pt-BR" dirty="0"/>
              <a:t>Assinatura digital;</a:t>
            </a:r>
          </a:p>
          <a:p>
            <a:r>
              <a:rPr lang="pt-BR" dirty="0"/>
              <a:t>Controle de acesso;</a:t>
            </a:r>
          </a:p>
          <a:p>
            <a:endParaRPr lang="pt-BR" dirty="0"/>
          </a:p>
          <a:p>
            <a:endParaRPr lang="pt-BR" dirty="0"/>
          </a:p>
        </p:txBody>
      </p:sp>
    </p:spTree>
    <p:extLst>
      <p:ext uri="{BB962C8B-B14F-4D97-AF65-F5344CB8AC3E}">
        <p14:creationId xmlns:p14="http://schemas.microsoft.com/office/powerpoint/2010/main" val="722941480"/>
      </p:ext>
    </p:extLst>
  </p:cSld>
  <p:clrMapOvr>
    <a:masterClrMapping/>
  </p:clrMapOvr>
</p:sld>
</file>

<file path=ppt/theme/theme1.xml><?xml version="1.0" encoding="utf-8"?>
<a:theme xmlns:a="http://schemas.openxmlformats.org/drawingml/2006/main" name="Tema do Office">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1770</Words>
  <Application>Microsoft Office PowerPoint</Application>
  <PresentationFormat>Widescreen</PresentationFormat>
  <Paragraphs>131</Paragraphs>
  <Slides>32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32</vt:i4>
      </vt:variant>
    </vt:vector>
  </HeadingPairs>
  <TitlesOfParts>
    <vt:vector size="36" baseType="lpstr">
      <vt:lpstr>Arial</vt:lpstr>
      <vt:lpstr>Century Schoolbook</vt:lpstr>
      <vt:lpstr>Courier New</vt:lpstr>
      <vt:lpstr>Tema do Office</vt:lpstr>
      <vt:lpstr>Revisão de arquitetura e organização de computadores</vt:lpstr>
      <vt:lpstr>Segurança da informação</vt:lpstr>
      <vt:lpstr>Apresentação do PowerPoint</vt:lpstr>
      <vt:lpstr>Segurança e informação</vt:lpstr>
      <vt:lpstr>Ponto de partida</vt:lpstr>
      <vt:lpstr>Apresentação do PowerPoint</vt:lpstr>
      <vt:lpstr>Segurança da informação é a preservação da confidencialidade, disponibilidade, integridade.</vt:lpstr>
      <vt:lpstr>Confidencialidade (privacidade) :</vt:lpstr>
      <vt:lpstr>Integridade:</vt:lpstr>
      <vt:lpstr>Disponibilidade: </vt:lpstr>
      <vt:lpstr>Cloud computing</vt:lpstr>
      <vt:lpstr>Apresentação do PowerPoint</vt:lpstr>
      <vt:lpstr>Apresentação do PowerPoint</vt:lpstr>
      <vt:lpstr>Apresentação do PowerPoint</vt:lpstr>
      <vt:lpstr>Tipos de computação em nuvem:</vt:lpstr>
      <vt:lpstr>Apresentação do PowerPoint</vt:lpstr>
      <vt:lpstr>Apresentação do PowerPoint</vt:lpstr>
      <vt:lpstr>Tipos de nuvem:</vt:lpstr>
      <vt:lpstr>Apresentação do PowerPoint</vt:lpstr>
      <vt:lpstr>Apresentação do PowerPoint</vt:lpstr>
      <vt:lpstr>Caracteristicas:</vt:lpstr>
      <vt:lpstr>Por que usar a nuvem?</vt:lpstr>
      <vt:lpstr>Apresentação do PowerPoint</vt:lpstr>
      <vt:lpstr>Virtualização</vt:lpstr>
      <vt:lpstr>Explicando a virtualização</vt:lpstr>
      <vt:lpstr>Tipos de virtualização: </vt:lpstr>
      <vt:lpstr>Apresentação do PowerPoint</vt:lpstr>
      <vt:lpstr>Isolamento</vt:lpstr>
      <vt:lpstr>Encapsulamento:</vt:lpstr>
      <vt:lpstr>Independente de hardware </vt:lpstr>
      <vt:lpstr>Provisionamento </vt:lpstr>
      <vt:lpstr>Capacidade sob demanda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Felipe Soares Casseb dos Santos</dc:creator>
  <cp:lastModifiedBy>danielly garcia jardim</cp:lastModifiedBy>
  <cp:revision>38</cp:revision>
  <dcterms:created xsi:type="dcterms:W3CDTF">2016-04-01T01:07:07Z</dcterms:created>
  <dcterms:modified xsi:type="dcterms:W3CDTF">2018-06-15T16:10:15Z</dcterms:modified>
</cp:coreProperties>
</file>