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7" r:id="rId6"/>
    <p:sldId id="276" r:id="rId7"/>
    <p:sldId id="257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E6D0C"/>
    <a:srgbClr val="F1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67" d="100"/>
          <a:sy n="67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2110-337E-4A4E-801C-86CE88B7C59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DB56-8055-4830-B452-75AA04796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5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5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D300C9-06D8-4EA8-8BBD-035E7982CC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58535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0D8B3E-4577-449C-A063-3C25B1B52F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6176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Quando declaramos uma variável dentro de uma função, nós a chamamos de variavel local, pois ela não é vista fora da função. 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erro ocorre pois como eu disse, a variavel par é local, ou seja, fora dessa função ela não existe.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24055D-CB92-4940-BBDE-6AFF2CA00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4847"/>
              </p:ext>
            </p:extLst>
          </p:nvPr>
        </p:nvGraphicFramePr>
        <p:xfrm>
          <a:off x="378822" y="1586434"/>
          <a:ext cx="9496698" cy="3688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96698">
                  <a:extLst>
                    <a:ext uri="{9D8B030D-6E8A-4147-A177-3AD203B41FA5}">
                      <a16:colId xmlns:a16="http://schemas.microsoft.com/office/drawing/2014/main" val="57608438"/>
                    </a:ext>
                  </a:extLst>
                </a:gridCol>
              </a:tblGrid>
              <a:tr h="3337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solidFill>
                            <a:srgbClr val="F19D4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NameError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name 'par' is not defined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600" dirty="0"/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5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A6C8F8-6D6F-499A-866F-F9C2D4FF91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Então se fizermos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 será o output?		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B925EF-85B5-4278-AC00-265F8686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53109"/>
              </p:ext>
            </p:extLst>
          </p:nvPr>
        </p:nvGraphicFramePr>
        <p:xfrm>
          <a:off x="378821" y="1240171"/>
          <a:ext cx="9439735" cy="402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179143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“???”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8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9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470E5D-2FEE-4A8F-858F-9AD8E9327B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0"/>
            <a:ext cx="10136777" cy="650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 se eu fizer assim...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agora?</a:t>
            </a:r>
          </a:p>
          <a:p>
            <a:pPr marL="0" indent="0">
              <a:buNone/>
            </a:pPr>
            <a:r>
              <a:rPr lang="pt-BR" sz="2000" strike="sngStrike" dirty="0"/>
              <a:t>Tio nadalete ainda não ensinou isso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6581141-BA75-4292-9C16-D3F8E45D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33043"/>
              </p:ext>
            </p:extLst>
          </p:nvPr>
        </p:nvGraphicFramePr>
        <p:xfrm>
          <a:off x="378822" y="1199351"/>
          <a:ext cx="9484706" cy="4053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84706">
                  <a:extLst>
                    <a:ext uri="{9D8B030D-6E8A-4147-A177-3AD203B41FA5}">
                      <a16:colId xmlns:a16="http://schemas.microsoft.com/office/drawing/2014/main" val="159264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*=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‘???’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8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2A39-D0DC-4364-8A01-3561D23D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0EE1F-973D-47A2-A663-0D3205A0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Podemos entender o dicionário como uma lista, onde ao invés de ter um índice fixo, nós a escolhemos.</a:t>
            </a:r>
          </a:p>
          <a:p>
            <a:pPr marL="0" indent="0">
              <a:buNone/>
            </a:pPr>
            <a:r>
              <a:rPr lang="pt-BR" dirty="0"/>
              <a:t>Em uma lista, para acessarmos um determinado elemento, utilizamos os numeros de 0 a N.</a:t>
            </a:r>
          </a:p>
          <a:p>
            <a:pPr marL="0" indent="0">
              <a:buNone/>
            </a:pPr>
            <a:r>
              <a:rPr lang="pt-BR" dirty="0"/>
              <a:t>Já em um dicionário, nós decidimos como iremos acessar seus elementos.</a:t>
            </a:r>
          </a:p>
        </p:txBody>
      </p:sp>
    </p:spTree>
    <p:extLst>
      <p:ext uri="{BB962C8B-B14F-4D97-AF65-F5344CB8AC3E}">
        <p14:creationId xmlns:p14="http://schemas.microsoft.com/office/powerpoint/2010/main" val="17009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ECD60B-236E-467F-AF95-A2D506C3FD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podemos fazer o contrario tambem: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A9E3313-6670-47A6-B9D9-0AAE9B45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66680"/>
              </p:ext>
            </p:extLst>
          </p:nvPr>
        </p:nvGraphicFramePr>
        <p:xfrm>
          <a:off x="378822" y="1050947"/>
          <a:ext cx="9364785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5">
                  <a:extLst>
                    <a:ext uri="{9D8B030D-6E8A-4147-A177-3AD203B41FA5}">
                      <a16:colId xmlns:a16="http://schemas.microsoft.com/office/drawing/2014/main" val="653730010"/>
                    </a:ext>
                  </a:extLst>
                </a:gridCol>
              </a:tblGrid>
              <a:tr h="1543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'março'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'abril’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'janeiro'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2989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B1A4A6-0AC2-47EE-87F1-647EFB9B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2536"/>
              </p:ext>
            </p:extLst>
          </p:nvPr>
        </p:nvGraphicFramePr>
        <p:xfrm>
          <a:off x="378822" y="4284617"/>
          <a:ext cx="9364784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4">
                  <a:extLst>
                    <a:ext uri="{9D8B030D-6E8A-4147-A177-3AD203B41FA5}">
                      <a16:colId xmlns:a16="http://schemas.microsoft.com/office/drawing/2014/main" val="7235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‘março’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‘abril’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3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0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8DAADB-C613-4CD0-8C58-7752E4D0E8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 ser utilizado </a:t>
            </a:r>
            <a:r>
              <a:rPr lang="pt-BR" dirty="0" err="1"/>
              <a:t>strings</a:t>
            </a:r>
            <a:r>
              <a:rPr lang="pt-BR" dirty="0"/>
              <a:t> ou números, varia de acordo com o que você quiser fazer.</a:t>
            </a:r>
          </a:p>
          <a:p>
            <a:pPr marL="0" indent="0">
              <a:buNone/>
            </a:pPr>
            <a:r>
              <a:rPr lang="pt-BR" dirty="0"/>
              <a:t>É possivel tambem criar listas e outros dicionarios dentro</a:t>
            </a:r>
          </a:p>
          <a:p>
            <a:pPr marL="0" indent="0">
              <a:buNone/>
            </a:pPr>
            <a:r>
              <a:rPr lang="pt-BR" dirty="0"/>
              <a:t>do dicionario (</a:t>
            </a:r>
            <a:r>
              <a:rPr lang="pt-BR" dirty="0" err="1"/>
              <a:t>aninhamento</a:t>
            </a:r>
            <a:r>
              <a:rPr lang="pt-BR" dirty="0"/>
              <a:t> de dicionarios):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acessar os elementos desse dicionario, é bem simples. basta continuar com o que estávamos fazendo antes: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11D1AC0-A938-4528-B73E-CEE606F5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08338"/>
              </p:ext>
            </p:extLst>
          </p:nvPr>
        </p:nvGraphicFramePr>
        <p:xfrm>
          <a:off x="404223" y="2298700"/>
          <a:ext cx="10354135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54135">
                  <a:extLst>
                    <a:ext uri="{9D8B030D-6E8A-4147-A177-3AD203B41FA5}">
                      <a16:colId xmlns:a16="http://schemas.microsoft.com/office/drawing/2014/main" val="2565594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dirty="0" err="1"/>
                        <a:t>dic</a:t>
                      </a:r>
                      <a:r>
                        <a:rPr lang="pt-BR" sz="1800" dirty="0"/>
                        <a:t> =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'nome'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1800" dirty="0"/>
                        <a:t>: [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8.0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7.0</a:t>
                      </a:r>
                      <a:r>
                        <a:rPr lang="pt-BR" sz="1800" dirty="0"/>
                        <a:t>]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1800" dirty="0"/>
                        <a:t>: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1800" dirty="0"/>
                        <a:t>:{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3: 3.0</a:t>
                      </a:r>
                      <a:r>
                        <a:rPr lang="pt-BR" sz="1800" dirty="0"/>
                        <a:t>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8095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71F943-A839-4BBC-B19F-A4F717A5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6552"/>
              </p:ext>
            </p:extLst>
          </p:nvPr>
        </p:nvGraphicFramePr>
        <p:xfrm>
          <a:off x="378822" y="3763917"/>
          <a:ext cx="10379536" cy="2529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79536">
                  <a:extLst>
                    <a:ext uri="{9D8B030D-6E8A-4147-A177-3AD203B41FA5}">
                      <a16:colId xmlns:a16="http://schemas.microsoft.com/office/drawing/2014/main" val="2681972540"/>
                    </a:ext>
                  </a:extLst>
                </a:gridCol>
              </a:tblGrid>
              <a:tr h="1602559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'nome’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endParaRPr lang="pt-BR" sz="2000" dirty="0">
                        <a:solidFill>
                          <a:srgbClr val="006600"/>
                        </a:solidFill>
                      </a:endParaRP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8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5DA7EBC-6EC7-4A13-A534-3FD9C1514E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possivel tambem fazer operações matemáticas utilizando dicionarios!!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BBE3699-0B23-43AF-AF33-64E2CF60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64995"/>
              </p:ext>
            </p:extLst>
          </p:nvPr>
        </p:nvGraphicFramePr>
        <p:xfrm>
          <a:off x="378822" y="2179320"/>
          <a:ext cx="93747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74778">
                  <a:extLst>
                    <a:ext uri="{9D8B030D-6E8A-4147-A177-3AD203B41FA5}">
                      <a16:colId xmlns:a16="http://schemas.microsoft.com/office/drawing/2014/main" val="251226640"/>
                    </a:ext>
                  </a:extLst>
                </a:gridCol>
              </a:tblGrid>
              <a:tr h="226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+=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8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5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1EE91B5-FC78-47E0-B028-60C747A9D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adicionar mais um elemento nesse dicionario, basta fazermos o seguinte: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E7F03A-8D55-4544-A92C-BAC5478D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10582"/>
              </p:ext>
            </p:extLst>
          </p:nvPr>
        </p:nvGraphicFramePr>
        <p:xfrm>
          <a:off x="378822" y="1748366"/>
          <a:ext cx="9527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27178">
                  <a:extLst>
                    <a:ext uri="{9D8B030D-6E8A-4147-A177-3AD203B41FA5}">
                      <a16:colId xmlns:a16="http://schemas.microsoft.com/office/drawing/2014/main" val="863915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5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1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4C37CB-9D23-4377-8CBD-FA8BC2F348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visualizar uma todas as chaves do dicionario, utilizamos o seguinte comando: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5696FA1-AF7D-4F06-B69D-6199F40D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93911"/>
              </p:ext>
            </p:extLst>
          </p:nvPr>
        </p:nvGraphicFramePr>
        <p:xfrm>
          <a:off x="498743" y="2028394"/>
          <a:ext cx="9400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00178">
                  <a:extLst>
                    <a:ext uri="{9D8B030D-6E8A-4147-A177-3AD203B41FA5}">
                      <a16:colId xmlns:a16="http://schemas.microsoft.com/office/drawing/2014/main" val="1571410695"/>
                    </a:ext>
                  </a:extLst>
                </a:gridCol>
              </a:tblGrid>
              <a:tr h="201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9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A9CAD06-F5A2-4925-9B6A-55A09F2832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 para visualizar todos os valores: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C17346-53DA-454E-85B8-B5496F52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6023"/>
              </p:ext>
            </p:extLst>
          </p:nvPr>
        </p:nvGraphicFramePr>
        <p:xfrm>
          <a:off x="378821" y="1693114"/>
          <a:ext cx="9439735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33341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1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78F8-5846-431C-8286-35265C4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97C90-60D6-45EF-8351-476BFAA5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502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abrir um arquivo .</a:t>
            </a:r>
            <a:r>
              <a:rPr lang="pt-BR" dirty="0" err="1"/>
              <a:t>txt</a:t>
            </a:r>
            <a:r>
              <a:rPr lang="pt-BR" dirty="0"/>
              <a:t>, fazemos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Outra maneira, que faz praticamente a mesma coisa é: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No lugar do X, nós colocamos </a:t>
            </a:r>
            <a:r>
              <a:rPr lang="pt-BR" dirty="0">
                <a:solidFill>
                  <a:srgbClr val="006600"/>
                </a:solidFill>
              </a:rPr>
              <a:t>'r'</a:t>
            </a:r>
            <a:r>
              <a:rPr lang="pt-BR" dirty="0"/>
              <a:t>,</a:t>
            </a:r>
            <a:r>
              <a:rPr lang="pt-BR" dirty="0">
                <a:solidFill>
                  <a:srgbClr val="006600"/>
                </a:solidFill>
              </a:rPr>
              <a:t> ‘w’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0EF4EDC-2E51-44FD-873B-66124D6F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82939"/>
              </p:ext>
            </p:extLst>
          </p:nvPr>
        </p:nvGraphicFramePr>
        <p:xfrm>
          <a:off x="838200" y="2469702"/>
          <a:ext cx="9085289" cy="49085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85289">
                  <a:extLst>
                    <a:ext uri="{9D8B030D-6E8A-4147-A177-3AD203B41FA5}">
                      <a16:colId xmlns:a16="http://schemas.microsoft.com/office/drawing/2014/main" val="2392824554"/>
                    </a:ext>
                  </a:extLst>
                </a:gridCol>
              </a:tblGrid>
              <a:tr h="490859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variavel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</a:rPr>
                        <a:t> 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'X'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574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09A4E3-0A9B-4237-AC9E-B8AF7EDA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81511"/>
              </p:ext>
            </p:extLst>
          </p:nvPr>
        </p:nvGraphicFramePr>
        <p:xfrm>
          <a:off x="838200" y="4388298"/>
          <a:ext cx="557720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77205">
                  <a:extLst>
                    <a:ext uri="{9D8B030D-6E8A-4147-A177-3AD203B41FA5}">
                      <a16:colId xmlns:a16="http://schemas.microsoft.com/office/drawing/2014/main" val="251100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'nomearquivo.txt'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'X’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variavel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5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7807E-558B-4D70-A39E-CA09E9E1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qual a diferença entre os dois?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6F9F-9780-4CA0-BCE1-C270B3C9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3000"/>
              </a:spcAft>
              <a:buNone/>
            </a:pPr>
            <a:r>
              <a:rPr lang="pt-BR" dirty="0"/>
              <a:t>O </a:t>
            </a:r>
            <a:r>
              <a:rPr lang="pt-BR" dirty="0" err="1">
                <a:solidFill>
                  <a:srgbClr val="CE6D0C"/>
                </a:solidFill>
              </a:rPr>
              <a:t>with</a:t>
            </a:r>
            <a:r>
              <a:rPr lang="pt-BR" dirty="0"/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 garante que você não se esqueça de fechar o arquivo, evitando problemas.</a:t>
            </a:r>
          </a:p>
          <a:p>
            <a:pPr marL="0" indent="0">
              <a:spcAft>
                <a:spcPts val="3000"/>
              </a:spcAft>
              <a:buNone/>
            </a:pPr>
            <a:r>
              <a:rPr lang="pt-BR" dirty="0"/>
              <a:t>Então quando você o utiliza, não é necessário fechar o arquivo, diferente 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().</a:t>
            </a:r>
          </a:p>
          <a:p>
            <a:pPr marL="0" indent="0">
              <a:buNone/>
            </a:pPr>
            <a:r>
              <a:rPr lang="pt-BR" dirty="0"/>
              <a:t>Porém, quando o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BR" dirty="0"/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 é utilizado, todo o código deve ser </a:t>
            </a:r>
            <a:r>
              <a:rPr lang="pt-BR" dirty="0" err="1"/>
              <a:t>identado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0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F6DCC-3BF2-4567-9DA2-19C289FB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modos de abrir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9C9F8-0644-48D8-B1A6-54A1CA09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/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pt-BR" dirty="0"/>
              <a:t>Trocando aquele X por: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r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Quando o arquivo só será lido (na mesma pasta que está o arquivo.py).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w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Para apenas escrever (um arquivo existente com o mesmo nome será apagado).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‘</a:t>
            </a:r>
            <a:r>
              <a:rPr lang="pt-BR" b="1" dirty="0">
                <a:solidFill>
                  <a:srgbClr val="006600"/>
                </a:solidFill>
              </a:rPr>
              <a:t>r+</a:t>
            </a:r>
            <a:r>
              <a:rPr lang="pt-BR" dirty="0">
                <a:solidFill>
                  <a:srgbClr val="006600"/>
                </a:solidFill>
              </a:rPr>
              <a:t>’</a:t>
            </a:r>
            <a:r>
              <a:rPr lang="pt-BR" b="1" dirty="0">
                <a:solidFill>
                  <a:srgbClr val="006600"/>
                </a:solidFill>
              </a:rPr>
              <a:t>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Abre o arquivo para leitura e escrita. Porém, o arquivo já deve existir (na mesma pasta que está o arquivo.py).</a:t>
            </a:r>
            <a:endParaRPr lang="pt-BR" b="1" dirty="0">
              <a:solidFill>
                <a:srgbClr val="006600"/>
              </a:solidFill>
            </a:endParaRP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w+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Abre o arquivo para leitura e escrita. Se o arquivo já existir, ele será deletado.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96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A79-4A72-44B9-8C27-2B41AD3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strip() e split()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74FC01-E9B5-4F69-8FA8-CD057E01C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709947"/>
              </p:ext>
            </p:extLst>
          </p:nvPr>
        </p:nvGraphicFramePr>
        <p:xfrm>
          <a:off x="838200" y="1525822"/>
          <a:ext cx="9190220" cy="3108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90220">
                  <a:extLst>
                    <a:ext uri="{9D8B030D-6E8A-4147-A177-3AD203B41FA5}">
                      <a16:colId xmlns:a16="http://schemas.microsoft.com/office/drawing/2014/main" val="6921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temp</a:t>
                      </a:r>
                      <a:r>
                        <a:rPr lang="pt-BR" dirty="0"/>
                        <a:t> =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“*****EXEMPLO*****”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temp.strip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‘*’</a:t>
                      </a:r>
                      <a:r>
                        <a:rPr lang="pt-BR" dirty="0"/>
                        <a:t>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EXEMPLO</a:t>
                      </a:r>
                    </a:p>
                    <a:p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“*****EXEMPLO*****”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temp.lstrip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‘*’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#ou </a:t>
                      </a:r>
                      <a:r>
                        <a:rPr lang="pt-BR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rstrip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para remover a direita</a:t>
                      </a:r>
                    </a:p>
                    <a:p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 EXEMPLO*****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037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386144A-D224-44CC-B6B0-9B1F9965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85720"/>
              </p:ext>
            </p:extLst>
          </p:nvPr>
        </p:nvGraphicFramePr>
        <p:xfrm>
          <a:off x="838200" y="5029835"/>
          <a:ext cx="9190219" cy="1463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90219">
                  <a:extLst>
                    <a:ext uri="{9D8B030D-6E8A-4147-A177-3AD203B41FA5}">
                      <a16:colId xmlns:a16="http://schemas.microsoft.com/office/drawing/2014/main" val="17213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temp</a:t>
                      </a:r>
                      <a:r>
                        <a:rPr lang="pt-BR" dirty="0"/>
                        <a:t> =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“isto é uma frase”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temp.split</a:t>
                      </a:r>
                      <a:r>
                        <a:rPr lang="pt-BR" dirty="0"/>
                        <a:t>())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dirty="0"/>
                        <a:t>[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‘isto’</a:t>
                      </a:r>
                      <a:r>
                        <a:rPr lang="pt-BR" dirty="0"/>
                        <a:t>,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‘é’</a:t>
                      </a:r>
                      <a:r>
                        <a:rPr lang="pt-BR" dirty="0"/>
                        <a:t>,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‘uma’</a:t>
                      </a:r>
                      <a:r>
                        <a:rPr lang="pt-BR" dirty="0"/>
                        <a:t>,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‘frase’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691A56-84EB-4AE7-B6EE-8C300D0900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Escrevendo no arquivo: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Imprimindo tudo o que está no arquivo: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Imprimindo palavra por palavra: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6B95874-4377-432E-AB47-232FA386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29559"/>
              </p:ext>
            </p:extLst>
          </p:nvPr>
        </p:nvGraphicFramePr>
        <p:xfrm>
          <a:off x="378821" y="1166234"/>
          <a:ext cx="9318071" cy="64130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1">
                  <a:extLst>
                    <a:ext uri="{9D8B030D-6E8A-4147-A177-3AD203B41FA5}">
                      <a16:colId xmlns:a16="http://schemas.microsoft.com/office/drawing/2014/main" val="2262118557"/>
                    </a:ext>
                  </a:extLst>
                </a:gridCol>
              </a:tblGrid>
              <a:tr h="641302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nomearquivo.write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'O que você quiser'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5654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DD810FB-B304-49F0-8161-8A53578C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0967"/>
              </p:ext>
            </p:extLst>
          </p:nvPr>
        </p:nvGraphicFramePr>
        <p:xfrm>
          <a:off x="378820" y="2788920"/>
          <a:ext cx="9318071" cy="1280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1">
                  <a:extLst>
                    <a:ext uri="{9D8B030D-6E8A-4147-A177-3AD203B41FA5}">
                      <a16:colId xmlns:a16="http://schemas.microsoft.com/office/drawing/2014/main" val="1202160861"/>
                    </a:ext>
                  </a:extLst>
                </a:gridCol>
              </a:tblGrid>
              <a:tr h="1112165">
                <a:tc>
                  <a:txBody>
                    <a:bodyPr/>
                    <a:lstStyle/>
                    <a:p>
                      <a:r>
                        <a:rPr lang="pt-BR" sz="2000" b="1" kern="1200" dirty="0" err="1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(linha)</a:t>
                      </a:r>
                    </a:p>
                    <a:p>
                      <a:pPr>
                        <a:tabLst>
                          <a:tab pos="361950" algn="l"/>
                        </a:tabLst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5568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A6C7F93-A1FB-49CB-9D96-9AB26DA5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69145"/>
              </p:ext>
            </p:extLst>
          </p:nvPr>
        </p:nvGraphicFramePr>
        <p:xfrm>
          <a:off x="378821" y="5097406"/>
          <a:ext cx="9318070" cy="152110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0">
                  <a:extLst>
                    <a:ext uri="{9D8B030D-6E8A-4147-A177-3AD203B41FA5}">
                      <a16:colId xmlns:a16="http://schemas.microsoft.com/office/drawing/2014/main" val="1787718682"/>
                    </a:ext>
                  </a:extLst>
                </a:gridCol>
              </a:tblGrid>
              <a:tr h="1521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 err="1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linha.split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(palavra)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B4E9-8E46-4110-98A5-2BB519F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C63A5-C279-47C9-8713-CFC8E97C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Python, para definirmos uma função, utilizamos o def.</a:t>
            </a:r>
          </a:p>
          <a:p>
            <a:pPr marL="0" indent="0">
              <a:buNone/>
            </a:pPr>
            <a:r>
              <a:rPr lang="pt-BR" dirty="0"/>
              <a:t>Funções são rotinas que são capazes de executar instruções e retornar um resultado. Podem existir funções que apenas executam ações e não retornam nenhum resultado.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55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6C180-8731-44EE-B612-0D44DA9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função serve para deixar o codigo mais organizado. Em códigos muito grandes, ela gera uma facilidade, pois se precisamos mudar alguma coisa, basta irmos ate a função e alterar apenas a própria função, sem ter que ficar alterando muita coisa no código inteiro.</a:t>
            </a:r>
          </a:p>
          <a:p>
            <a:pPr marL="0" indent="0">
              <a:buNone/>
            </a:pPr>
            <a:r>
              <a:rPr lang="pt-BR" dirty="0"/>
              <a:t>Ela pode ser chamada N vezes, ou seja, função tambem serve para encurtar um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19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6DC2DA-C83D-4239-8944-D3F19565C0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Python, a sintaxe é a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uma função pode conter outra função dentro dela: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1CCC295-9E16-4CF7-84B0-4EA266017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53290"/>
              </p:ext>
            </p:extLst>
          </p:nvPr>
        </p:nvGraphicFramePr>
        <p:xfrm>
          <a:off x="378822" y="1159017"/>
          <a:ext cx="8128000" cy="975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98973946"/>
                    </a:ext>
                  </a:extLst>
                </a:gridCol>
              </a:tblGrid>
              <a:tr h="5407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&lt;código&gt;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0200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84AC7D8-91F2-4F7F-87A4-9947B2CE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09480"/>
              </p:ext>
            </p:extLst>
          </p:nvPr>
        </p:nvGraphicFramePr>
        <p:xfrm>
          <a:off x="378822" y="3663305"/>
          <a:ext cx="8128000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312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</a:rPr>
                        <a:t>def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nomefuncao2</a:t>
                      </a:r>
                      <a:r>
                        <a:rPr lang="pt-BR" sz="2000" dirty="0"/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	&lt;codigo&gt;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&lt;codigo&gt;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959</Words>
  <Application>Microsoft Office PowerPoint</Application>
  <PresentationFormat>Widescreen</PresentationFormat>
  <Paragraphs>211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Schoolbook</vt:lpstr>
      <vt:lpstr>Tema do Office</vt:lpstr>
      <vt:lpstr>Revisão de Algoritmos</vt:lpstr>
      <vt:lpstr>Interação com arquivos</vt:lpstr>
      <vt:lpstr>Mas qual a diferença entre os dois?</vt:lpstr>
      <vt:lpstr>Alguns modos de abrir arquivos</vt:lpstr>
      <vt:lpstr>strip() e split()</vt:lpstr>
      <vt:lpstr>Apresentação do PowerPoint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Dicionário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52</cp:revision>
  <dcterms:created xsi:type="dcterms:W3CDTF">2016-04-01T01:07:07Z</dcterms:created>
  <dcterms:modified xsi:type="dcterms:W3CDTF">2018-06-14T03:19:45Z</dcterms:modified>
</cp:coreProperties>
</file>