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0" r:id="rId4"/>
    <p:sldId id="273" r:id="rId5"/>
    <p:sldId id="274" r:id="rId6"/>
    <p:sldId id="275" r:id="rId7"/>
    <p:sldId id="277" r:id="rId8"/>
    <p:sldId id="276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E6D0C"/>
    <a:srgbClr val="F1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3907" autoAdjust="0"/>
  </p:normalViewPr>
  <p:slideViewPr>
    <p:cSldViewPr snapToGrid="0">
      <p:cViewPr varScale="1">
        <p:scale>
          <a:sx n="67" d="100"/>
          <a:sy n="67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2110-337E-4A4E-801C-86CE88B7C597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DB56-8055-4830-B452-75AA04796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5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D300C9-06D8-4EA8-8BBD-035E7982CC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58535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sango 5">
            <a:extLst>
              <a:ext uri="{FF2B5EF4-FFF2-40B4-BE49-F238E27FC236}">
                <a16:creationId xmlns:a16="http://schemas.microsoft.com/office/drawing/2014/main" id="{26E39F2C-DF93-4A97-AFD3-2F42FB354493}"/>
              </a:ext>
            </a:extLst>
          </p:cNvPr>
          <p:cNvSpPr/>
          <p:nvPr/>
        </p:nvSpPr>
        <p:spPr>
          <a:xfrm>
            <a:off x="1335315" y="0"/>
            <a:ext cx="9463314" cy="6858000"/>
          </a:xfrm>
          <a:prstGeom prst="diamond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ágrima 4">
            <a:extLst>
              <a:ext uri="{FF2B5EF4-FFF2-40B4-BE49-F238E27FC236}">
                <a16:creationId xmlns:a16="http://schemas.microsoft.com/office/drawing/2014/main" id="{6237B585-AF49-46BD-A4F5-4D474742E312}"/>
              </a:ext>
            </a:extLst>
          </p:cNvPr>
          <p:cNvSpPr/>
          <p:nvPr/>
        </p:nvSpPr>
        <p:spPr>
          <a:xfrm>
            <a:off x="8897257" y="4267200"/>
            <a:ext cx="3294743" cy="2590800"/>
          </a:xfrm>
          <a:prstGeom prst="teardrop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6C180-8731-44EE-B612-0D44DA9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9394371" cy="5913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função serve para executar rotinas que se repetem, além de  deixar o codigo mais organizado.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códigos muito grandes, ela gera uma facilidade, pois se precisamos mudar alguma coisa, basta irmos ate a função e alterar apenas a própria função, sem ter que ficar alterando muita coisa no código inteiro.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Ela pode ser chamada N vezes, ou seja, função tambem serve para encurtar um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19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6DC2DA-C83D-4239-8944-D3F19565C0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0"/>
            <a:ext cx="10136777" cy="65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Python, a sintaxe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uma função pode conter outra função dentro dela: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Vale ressaltar que a função que está dentro não é vista por fora.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1CCC295-9E16-4CF7-84B0-4EA266017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3290"/>
              </p:ext>
            </p:extLst>
          </p:nvPr>
        </p:nvGraphicFramePr>
        <p:xfrm>
          <a:off x="378822" y="1159017"/>
          <a:ext cx="8128000" cy="975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98973946"/>
                    </a:ext>
                  </a:extLst>
                </a:gridCol>
              </a:tblGrid>
              <a:tr h="5407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&lt;código&gt;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0200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84AC7D8-91F2-4F7F-87A4-9947B2CE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480"/>
              </p:ext>
            </p:extLst>
          </p:nvPr>
        </p:nvGraphicFramePr>
        <p:xfrm>
          <a:off x="378822" y="3663305"/>
          <a:ext cx="8128000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312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</a:rPr>
                        <a:t>def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nomefuncao2</a:t>
                      </a:r>
                      <a:r>
                        <a:rPr lang="pt-BR" sz="2000" dirty="0"/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	&lt;codigo&gt;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&lt;codigo&gt;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0D8B3E-4577-449C-A063-3C25B1B52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6176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Quando declaramos uma variável dentro de uma função, nós a chamamos de variavel local, pois ela não é vista fora da função. 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erro ocorre pois, como eu disse, a variavel 'par' é local, ou seja, fora dessa função ela não existe.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24055D-CB92-4940-BBDE-6AFF2CA00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4847"/>
              </p:ext>
            </p:extLst>
          </p:nvPr>
        </p:nvGraphicFramePr>
        <p:xfrm>
          <a:off x="378822" y="1586434"/>
          <a:ext cx="9496698" cy="3688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96698">
                  <a:extLst>
                    <a:ext uri="{9D8B030D-6E8A-4147-A177-3AD203B41FA5}">
                      <a16:colId xmlns:a16="http://schemas.microsoft.com/office/drawing/2014/main" val="57608438"/>
                    </a:ext>
                  </a:extLst>
                </a:gridCol>
              </a:tblGrid>
              <a:tr h="3337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solidFill>
                            <a:srgbClr val="F19D4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NameError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name 'par' is not defined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600" dirty="0"/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A6C8F8-6D6F-499A-866F-F9C2D4FF91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Então se fizermos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será o output?		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B925EF-85B5-4278-AC00-265F8686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53109"/>
              </p:ext>
            </p:extLst>
          </p:nvPr>
        </p:nvGraphicFramePr>
        <p:xfrm>
          <a:off x="378821" y="1240171"/>
          <a:ext cx="9439735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17914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“???”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9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470E5D-2FEE-4A8F-858F-9AD8E9327B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0"/>
            <a:ext cx="10136777" cy="65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se eu fizer assim...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agora?</a:t>
            </a:r>
          </a:p>
          <a:p>
            <a:pPr marL="0" indent="0">
              <a:buNone/>
            </a:pPr>
            <a:r>
              <a:rPr lang="pt-BR" sz="2000" strike="sngStrike" dirty="0"/>
              <a:t>Tio </a:t>
            </a:r>
            <a:r>
              <a:rPr lang="pt-BR" sz="2000" strike="sngStrike" dirty="0" err="1"/>
              <a:t>Nadalete</a:t>
            </a:r>
            <a:r>
              <a:rPr lang="pt-BR" sz="2000" strike="sngStrike" dirty="0"/>
              <a:t> ainda não ensinou isso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581141-BA75-4292-9C16-D3F8E45D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3043"/>
              </p:ext>
            </p:extLst>
          </p:nvPr>
        </p:nvGraphicFramePr>
        <p:xfrm>
          <a:off x="378822" y="1199351"/>
          <a:ext cx="9484706" cy="4053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84706">
                  <a:extLst>
                    <a:ext uri="{9D8B030D-6E8A-4147-A177-3AD203B41FA5}">
                      <a16:colId xmlns:a16="http://schemas.microsoft.com/office/drawing/2014/main" val="159264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*=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‘???’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B1121C60-98AA-449C-8236-AB6F5485DC1A}"/>
              </a:ext>
            </a:extLst>
          </p:cNvPr>
          <p:cNvSpPr/>
          <p:nvPr/>
        </p:nvSpPr>
        <p:spPr>
          <a:xfrm>
            <a:off x="8926286" y="3556000"/>
            <a:ext cx="3265714" cy="3302000"/>
          </a:xfrm>
          <a:prstGeom prst="teardrop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42A39-D0DC-4364-8A01-3561D23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0EE1F-973D-47A2-A663-0D3205A0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8314" cy="48364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Podemos entender o dicionário como uma lista, onde, ao invés de termos um índice fixo, podemos escolher como vamos defini-lo.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uma lista, para acessarmos um determinado elemento, utilizamos os numeros de 0 a N.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Já em um dicionário, nós decidimos como iremos acessar seus elementos.</a:t>
            </a:r>
          </a:p>
        </p:txBody>
      </p:sp>
    </p:spTree>
    <p:extLst>
      <p:ext uri="{BB962C8B-B14F-4D97-AF65-F5344CB8AC3E}">
        <p14:creationId xmlns:p14="http://schemas.microsoft.com/office/powerpoint/2010/main" val="170094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ECD60B-236E-467F-AF95-A2D506C3FD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podemos fazer o contrario tambem: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A9E3313-6670-47A6-B9D9-0AAE9B45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66680"/>
              </p:ext>
            </p:extLst>
          </p:nvPr>
        </p:nvGraphicFramePr>
        <p:xfrm>
          <a:off x="378822" y="1050947"/>
          <a:ext cx="9364785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5">
                  <a:extLst>
                    <a:ext uri="{9D8B030D-6E8A-4147-A177-3AD203B41FA5}">
                      <a16:colId xmlns:a16="http://schemas.microsoft.com/office/drawing/2014/main" val="653730010"/>
                    </a:ext>
                  </a:extLst>
                </a:gridCol>
              </a:tblGrid>
              <a:tr h="1543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'março'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'abril’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'janeiro'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2989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1A4A6-0AC2-47EE-87F1-647EFB9B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2536"/>
              </p:ext>
            </p:extLst>
          </p:nvPr>
        </p:nvGraphicFramePr>
        <p:xfrm>
          <a:off x="378822" y="4284617"/>
          <a:ext cx="9364784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4">
                  <a:extLst>
                    <a:ext uri="{9D8B030D-6E8A-4147-A177-3AD203B41FA5}">
                      <a16:colId xmlns:a16="http://schemas.microsoft.com/office/drawing/2014/main" val="7235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‘março’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‘abril’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3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8DAADB-C613-4CD0-8C58-7752E4D0E8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utilizar </a:t>
            </a:r>
            <a:r>
              <a:rPr lang="pt-BR" dirty="0" err="1"/>
              <a:t>strings</a:t>
            </a:r>
            <a:r>
              <a:rPr lang="pt-BR" dirty="0"/>
              <a:t> ou números.</a:t>
            </a:r>
          </a:p>
          <a:p>
            <a:pPr marL="0" indent="0">
              <a:buNone/>
            </a:pPr>
            <a:r>
              <a:rPr lang="pt-BR" dirty="0"/>
              <a:t>O critério varia de acordo com o que você quiser fazer.</a:t>
            </a:r>
          </a:p>
          <a:p>
            <a:pPr marL="0" indent="0">
              <a:buNone/>
            </a:pPr>
            <a:r>
              <a:rPr lang="pt-BR" dirty="0"/>
              <a:t>É possivel tambem criar listas e outros dicionarios dentro</a:t>
            </a:r>
          </a:p>
          <a:p>
            <a:pPr marL="0" indent="0">
              <a:buNone/>
            </a:pPr>
            <a:r>
              <a:rPr lang="pt-BR" dirty="0"/>
              <a:t>do dicionario (</a:t>
            </a:r>
            <a:r>
              <a:rPr lang="pt-BR" dirty="0" err="1"/>
              <a:t>aninhamento</a:t>
            </a:r>
            <a:r>
              <a:rPr lang="pt-BR" dirty="0"/>
              <a:t> de dicionarios):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 os elementos desse dicionario, é bem simples. basta continuar com o que estávamos fazendo antes: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11D1AC0-A938-4528-B73E-CEE606F5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66964"/>
              </p:ext>
            </p:extLst>
          </p:nvPr>
        </p:nvGraphicFramePr>
        <p:xfrm>
          <a:off x="404223" y="2466860"/>
          <a:ext cx="10354135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54135">
                  <a:extLst>
                    <a:ext uri="{9D8B030D-6E8A-4147-A177-3AD203B41FA5}">
                      <a16:colId xmlns:a16="http://schemas.microsoft.com/office/drawing/2014/main" val="256559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dirty="0" err="1"/>
                        <a:t>dic</a:t>
                      </a:r>
                      <a:r>
                        <a:rPr lang="pt-BR" sz="1800" dirty="0"/>
                        <a:t> =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'nome'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1800" dirty="0"/>
                        <a:t>: [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8.0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7.0</a:t>
                      </a:r>
                      <a:r>
                        <a:rPr lang="pt-BR" sz="1800" dirty="0"/>
                        <a:t>]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1800" dirty="0"/>
                        <a:t>: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1800" dirty="0"/>
                        <a:t>:{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3: 3.0</a:t>
                      </a:r>
                      <a:r>
                        <a:rPr lang="pt-BR" sz="1800" dirty="0"/>
                        <a:t>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809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1F943-A839-4BBC-B19F-A4F717A5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6552"/>
              </p:ext>
            </p:extLst>
          </p:nvPr>
        </p:nvGraphicFramePr>
        <p:xfrm>
          <a:off x="378822" y="3763917"/>
          <a:ext cx="10379536" cy="2529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79536">
                  <a:extLst>
                    <a:ext uri="{9D8B030D-6E8A-4147-A177-3AD203B41FA5}">
                      <a16:colId xmlns:a16="http://schemas.microsoft.com/office/drawing/2014/main" val="2681972540"/>
                    </a:ext>
                  </a:extLst>
                </a:gridCol>
              </a:tblGrid>
              <a:tr h="1602559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'nome’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endParaRPr lang="pt-BR" sz="2000" dirty="0">
                        <a:solidFill>
                          <a:srgbClr val="006600"/>
                        </a:solidFill>
                      </a:endParaRP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8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5DA7EBC-6EC7-4A13-A534-3FD9C1514E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Tambem é possivel fazermos operações matemáticas utilizando dicionarios!!!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BBE3699-0B23-43AF-AF33-64E2CF60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47572"/>
              </p:ext>
            </p:extLst>
          </p:nvPr>
        </p:nvGraphicFramePr>
        <p:xfrm>
          <a:off x="378822" y="1674827"/>
          <a:ext cx="93747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74778">
                  <a:extLst>
                    <a:ext uri="{9D8B030D-6E8A-4147-A177-3AD203B41FA5}">
                      <a16:colId xmlns:a16="http://schemas.microsoft.com/office/drawing/2014/main" val="251226640"/>
                    </a:ext>
                  </a:extLst>
                </a:gridCol>
              </a:tblGrid>
              <a:tr h="226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+=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86515"/>
                  </a:ext>
                </a:extLst>
              </a:tr>
            </a:tbl>
          </a:graphicData>
        </a:graphic>
      </p:graphicFrame>
      <p:sp>
        <p:nvSpPr>
          <p:cNvPr id="4" name="Lágrima 3">
            <a:extLst>
              <a:ext uri="{FF2B5EF4-FFF2-40B4-BE49-F238E27FC236}">
                <a16:creationId xmlns:a16="http://schemas.microsoft.com/office/drawing/2014/main" id="{BF463DE7-2501-4AF4-886C-86835C9FF1DC}"/>
              </a:ext>
            </a:extLst>
          </p:cNvPr>
          <p:cNvSpPr/>
          <p:nvPr/>
        </p:nvSpPr>
        <p:spPr>
          <a:xfrm>
            <a:off x="6662057" y="1674827"/>
            <a:ext cx="5529943" cy="5183173"/>
          </a:xfrm>
          <a:prstGeom prst="teardrop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4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1EE91B5-FC78-47E0-B028-60C747A9D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adicionarmos mais um elemento nesse dicionario, basta fazermos o seguinte: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E7F03A-8D55-4544-A92C-BAC5478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10582"/>
              </p:ext>
            </p:extLst>
          </p:nvPr>
        </p:nvGraphicFramePr>
        <p:xfrm>
          <a:off x="378822" y="1748366"/>
          <a:ext cx="9527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27178">
                  <a:extLst>
                    <a:ext uri="{9D8B030D-6E8A-4147-A177-3AD203B41FA5}">
                      <a16:colId xmlns:a16="http://schemas.microsoft.com/office/drawing/2014/main" val="86391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5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1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A692A-B072-4913-AB77-13718D7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outputs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EB3A1-0E7A-4A17-982C-CCEB4A9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Opção 1: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Opção 2: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Opção 3: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2CB160D-C6CD-4880-BF8E-B75A0F64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78989"/>
              </p:ext>
            </p:extLst>
          </p:nvPr>
        </p:nvGraphicFramePr>
        <p:xfrm>
          <a:off x="838196" y="2357166"/>
          <a:ext cx="9048751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48751">
                  <a:extLst>
                    <a:ext uri="{9D8B030D-6E8A-4147-A177-3AD203B41FA5}">
                      <a16:colId xmlns:a16="http://schemas.microsoft.com/office/drawing/2014/main" val="772136313"/>
                    </a:ext>
                  </a:extLst>
                </a:gridCol>
              </a:tblGrid>
              <a:tr h="392067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(var1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'+'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var2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1823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273086-2CD6-4024-8161-27B5A8414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21611"/>
              </p:ext>
            </p:extLst>
          </p:nvPr>
        </p:nvGraphicFramePr>
        <p:xfrm>
          <a:off x="838196" y="3809729"/>
          <a:ext cx="9048751" cy="45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48751">
                  <a:extLst>
                    <a:ext uri="{9D8B030D-6E8A-4147-A177-3AD203B41FA5}">
                      <a16:colId xmlns:a16="http://schemas.microsoft.com/office/drawing/2014/main" val="204697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4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'{} + {} = {}'</a:t>
                      </a:r>
                      <a:r>
                        <a:rPr lang="pt-BR" sz="24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pt-B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(var1</a:t>
                      </a:r>
                      <a:r>
                        <a:rPr lang="pt-BR" sz="24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var2</a:t>
                      </a:r>
                      <a:r>
                        <a:rPr lang="pt-BR" sz="24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var3))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721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AE61FC9-3EC2-41AE-948E-8DDBC713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26769"/>
              </p:ext>
            </p:extLst>
          </p:nvPr>
        </p:nvGraphicFramePr>
        <p:xfrm>
          <a:off x="838197" y="5414963"/>
          <a:ext cx="9048751" cy="45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48751">
                  <a:extLst>
                    <a:ext uri="{9D8B030D-6E8A-4147-A177-3AD203B41FA5}">
                      <a16:colId xmlns:a16="http://schemas.microsoft.com/office/drawing/2014/main" val="3875813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'{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var1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 + {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var2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 = {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var3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 '</a:t>
                      </a:r>
                      <a:r>
                        <a:rPr lang="pt-BR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08909"/>
                  </a:ext>
                </a:extLst>
              </a:tr>
            </a:tbl>
          </a:graphicData>
        </a:graphic>
      </p:graphicFrame>
      <p:sp>
        <p:nvSpPr>
          <p:cNvPr id="11" name="Lágrima 10">
            <a:extLst>
              <a:ext uri="{FF2B5EF4-FFF2-40B4-BE49-F238E27FC236}">
                <a16:creationId xmlns:a16="http://schemas.microsoft.com/office/drawing/2014/main" id="{CBE9BCC4-2F0C-4CC2-BFED-71429BAC757A}"/>
              </a:ext>
            </a:extLst>
          </p:cNvPr>
          <p:cNvSpPr/>
          <p:nvPr/>
        </p:nvSpPr>
        <p:spPr>
          <a:xfrm>
            <a:off x="8086725" y="3414441"/>
            <a:ext cx="4105275" cy="3429000"/>
          </a:xfrm>
          <a:prstGeom prst="teardrop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3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4C37CB-9D23-4377-8CBD-FA8BC2F348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visualizarmos todas as chaves do dicionario, utilizamos o seguinte comando: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5696FA1-AF7D-4F06-B69D-6199F40D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93911"/>
              </p:ext>
            </p:extLst>
          </p:nvPr>
        </p:nvGraphicFramePr>
        <p:xfrm>
          <a:off x="498743" y="2028394"/>
          <a:ext cx="9400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00178">
                  <a:extLst>
                    <a:ext uri="{9D8B030D-6E8A-4147-A177-3AD203B41FA5}">
                      <a16:colId xmlns:a16="http://schemas.microsoft.com/office/drawing/2014/main" val="157141069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9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9CAD06-F5A2-4925-9B6A-55A09F2832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para visualizar todos os valores: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C17346-53DA-454E-85B8-B5496F52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6023"/>
              </p:ext>
            </p:extLst>
          </p:nvPr>
        </p:nvGraphicFramePr>
        <p:xfrm>
          <a:off x="378821" y="1693114"/>
          <a:ext cx="943973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33341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3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00BAB4-F7A3-4C33-91B2-BF882B02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7" y="4627954"/>
            <a:ext cx="1677026" cy="1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B5EA2CF-09F6-4923-A079-6419301B40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números de ponto flutuante, para delimitar a quantidade de casas depois da vírgula: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pode ser utilizado com mais de um valor: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2D73EC-B1BC-41A9-9DDE-4A67150F0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17444"/>
              </p:ext>
            </p:extLst>
          </p:nvPr>
        </p:nvGraphicFramePr>
        <p:xfrm>
          <a:off x="378822" y="1576916"/>
          <a:ext cx="927952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79528">
                  <a:extLst>
                    <a:ext uri="{9D8B030D-6E8A-4147-A177-3AD203B41FA5}">
                      <a16:colId xmlns:a16="http://schemas.microsoft.com/office/drawing/2014/main" val="268875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'%.2f ' </a:t>
                      </a:r>
                      <a:r>
                        <a:rPr lang="pt-BR" sz="2000" dirty="0"/>
                        <a:t>%var1)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9415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BBF9C6-B735-4DC3-A153-9DCA4FCC6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76901"/>
              </p:ext>
            </p:extLst>
          </p:nvPr>
        </p:nvGraphicFramePr>
        <p:xfrm>
          <a:off x="378822" y="3532746"/>
          <a:ext cx="927952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79528">
                  <a:extLst>
                    <a:ext uri="{9D8B030D-6E8A-4147-A177-3AD203B41FA5}">
                      <a16:colId xmlns:a16="http://schemas.microsoft.com/office/drawing/2014/main" val="3549962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'%.2f  %.3f ' </a:t>
                      </a:r>
                      <a:r>
                        <a:rPr lang="pt-BR" sz="2000" dirty="0"/>
                        <a:t>%(var1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2000" dirty="0"/>
                        <a:t>var1))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7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78F8-5846-431C-8286-35265C4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7C90-60D6-45EF-8351-476BFAA5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50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Para abrir um arquivo .</a:t>
            </a:r>
            <a:r>
              <a:rPr lang="pt-BR" dirty="0" err="1"/>
              <a:t>txt</a:t>
            </a:r>
            <a:r>
              <a:rPr lang="pt-BR" dirty="0"/>
              <a:t>, fazemos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Há também outro modo de fazer praticamente a mesma coisa: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No lugar do 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/>
              <a:t>, nós colocamos </a:t>
            </a:r>
            <a:r>
              <a:rPr lang="pt-BR" dirty="0">
                <a:solidFill>
                  <a:srgbClr val="006600"/>
                </a:solidFill>
              </a:rPr>
              <a:t>'r'</a:t>
            </a:r>
            <a:r>
              <a:rPr lang="pt-BR" dirty="0"/>
              <a:t>,</a:t>
            </a:r>
            <a:r>
              <a:rPr lang="pt-BR" dirty="0">
                <a:solidFill>
                  <a:srgbClr val="006600"/>
                </a:solidFill>
              </a:rPr>
              <a:t> 'w'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0EF4EDC-2E51-44FD-873B-66124D6F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85506"/>
              </p:ext>
            </p:extLst>
          </p:nvPr>
        </p:nvGraphicFramePr>
        <p:xfrm>
          <a:off x="838200" y="2469702"/>
          <a:ext cx="9085289" cy="49085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85289">
                  <a:extLst>
                    <a:ext uri="{9D8B030D-6E8A-4147-A177-3AD203B41FA5}">
                      <a16:colId xmlns:a16="http://schemas.microsoft.com/office/drawing/2014/main" val="2392824554"/>
                    </a:ext>
                  </a:extLst>
                </a:gridCol>
              </a:tblGrid>
              <a:tr h="490859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variavel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'X'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574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09A4E3-0A9B-4237-AC9E-B8AF7EDA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51047"/>
              </p:ext>
            </p:extLst>
          </p:nvPr>
        </p:nvGraphicFramePr>
        <p:xfrm>
          <a:off x="838200" y="4388298"/>
          <a:ext cx="9085289" cy="50235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85289">
                  <a:extLst>
                    <a:ext uri="{9D8B030D-6E8A-4147-A177-3AD203B41FA5}">
                      <a16:colId xmlns:a16="http://schemas.microsoft.com/office/drawing/2014/main" val="2511009862"/>
                    </a:ext>
                  </a:extLst>
                </a:gridCol>
              </a:tblGrid>
              <a:tr h="502357"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5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ágrima 11">
            <a:extLst>
              <a:ext uri="{FF2B5EF4-FFF2-40B4-BE49-F238E27FC236}">
                <a16:creationId xmlns:a16="http://schemas.microsoft.com/office/drawing/2014/main" id="{A7526083-2549-4242-8ECE-71FD840A51AB}"/>
              </a:ext>
            </a:extLst>
          </p:cNvPr>
          <p:cNvSpPr/>
          <p:nvPr/>
        </p:nvSpPr>
        <p:spPr>
          <a:xfrm>
            <a:off x="9244013" y="3875314"/>
            <a:ext cx="2947987" cy="3088709"/>
          </a:xfrm>
          <a:prstGeom prst="teardrop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807E-558B-4D70-A39E-CA09E9E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qual a diferença entre os dois?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6F9F-9780-4CA0-BCE1-C270B3C9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5343" cy="4351338"/>
          </a:xfrm>
        </p:spPr>
        <p:txBody>
          <a:bodyPr/>
          <a:lstStyle/>
          <a:p>
            <a:pPr marL="0" indent="0">
              <a:spcAft>
                <a:spcPts val="3000"/>
              </a:spcAft>
              <a:buNone/>
            </a:pPr>
            <a:r>
              <a:rPr lang="pt-BR" dirty="0"/>
              <a:t>O </a:t>
            </a:r>
            <a:r>
              <a:rPr lang="pt-BR" dirty="0" err="1">
                <a:solidFill>
                  <a:srgbClr val="CE6D0C"/>
                </a:solidFill>
              </a:rPr>
              <a:t>with</a:t>
            </a:r>
            <a:r>
              <a:rPr lang="pt-BR" dirty="0"/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 garante que você não se esqueça de fechar o arquivo, evitando problemas.</a:t>
            </a:r>
          </a:p>
          <a:p>
            <a:pPr marL="0" indent="0">
              <a:spcAft>
                <a:spcPts val="3000"/>
              </a:spcAft>
              <a:buNone/>
            </a:pPr>
            <a:r>
              <a:rPr lang="pt-BR" dirty="0"/>
              <a:t>Portanto, quando você o utiliza, não é necessário fechar o arquivo, diferente 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().</a:t>
            </a:r>
          </a:p>
          <a:p>
            <a:pPr marL="0" indent="0">
              <a:buNone/>
            </a:pPr>
            <a:r>
              <a:rPr lang="pt-BR" dirty="0"/>
              <a:t>Também é necessário lembrar que, quando o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pt-BR" dirty="0"/>
              <a:t>() é utilizado, todo o código deve ser </a:t>
            </a:r>
            <a:r>
              <a:rPr lang="pt-BR" b="1" u="sng" dirty="0" err="1"/>
              <a:t>identado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08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F6DCC-3BF2-4567-9DA2-19C289FB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modos de abrir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9C9F8-0644-48D8-B1A6-54A1CA09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pt-BR" dirty="0"/>
              <a:t>Trocando aquele 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/>
              <a:t> por: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r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Quando o arquivo só será lido (na mesma pasta que está o arquivo.py).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Para apenas escrever (se existir um arquivo com o mesmo nome, será sobrescrito).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‘</a:t>
            </a:r>
            <a:r>
              <a:rPr lang="pt-BR" b="1" dirty="0">
                <a:solidFill>
                  <a:srgbClr val="006600"/>
                </a:solidFill>
              </a:rPr>
              <a:t>r+</a:t>
            </a:r>
            <a:r>
              <a:rPr lang="pt-BR" dirty="0">
                <a:solidFill>
                  <a:srgbClr val="006600"/>
                </a:solidFill>
              </a:rPr>
              <a:t>’</a:t>
            </a:r>
            <a:r>
              <a:rPr lang="pt-BR" b="1" dirty="0">
                <a:solidFill>
                  <a:srgbClr val="006600"/>
                </a:solidFill>
              </a:rPr>
              <a:t>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Abre o arquivo para leitura e escrita, porém o arquivo já deve existir (na mesma pasta que está o arquivo.py).</a:t>
            </a:r>
            <a:endParaRPr lang="pt-BR" b="1" dirty="0">
              <a:solidFill>
                <a:srgbClr val="006600"/>
              </a:solidFill>
            </a:endParaRP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w+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Abre o arquivo para leitura e escrita, porém, se o arquivo já existir, ele será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96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A79-4A72-44B9-8C27-2B41AD3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strip() e split()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74FC01-E9B5-4F69-8FA8-CD057E01C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896772"/>
              </p:ext>
            </p:extLst>
          </p:nvPr>
        </p:nvGraphicFramePr>
        <p:xfrm>
          <a:off x="838200" y="1525822"/>
          <a:ext cx="9190220" cy="310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20">
                  <a:extLst>
                    <a:ext uri="{9D8B030D-6E8A-4147-A177-3AD203B41FA5}">
                      <a16:colId xmlns:a16="http://schemas.microsoft.com/office/drawing/2014/main" val="6921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*****EXEMPLO*****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/>
                        <a:t>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EXEMPLO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*****EXEMPLO*****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temp.lstrip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#ou </a:t>
                      </a:r>
                      <a:r>
                        <a:rPr lang="pt-BR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rstrip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para remover do lado direito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EXEMPLO*****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037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386144A-D224-44CC-B6B0-9B1F9965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63231"/>
              </p:ext>
            </p:extLst>
          </p:nvPr>
        </p:nvGraphicFramePr>
        <p:xfrm>
          <a:off x="838200" y="5029835"/>
          <a:ext cx="9190219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19">
                  <a:extLst>
                    <a:ext uri="{9D8B030D-6E8A-4147-A177-3AD203B41FA5}">
                      <a16:colId xmlns:a16="http://schemas.microsoft.com/office/drawing/2014/main" val="17213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isto é uma frase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temp.split</a:t>
                      </a:r>
                      <a:r>
                        <a:rPr lang="pt-BR" dirty="0"/>
                        <a:t>())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dirty="0"/>
                        <a:t>[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isto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/>
                        <a:t>,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é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/>
                        <a:t>,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uma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/>
                        <a:t>, 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frase</a:t>
                      </a:r>
                      <a:r>
                        <a:rPr lang="pt-BR" sz="18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691A56-84EB-4AE7-B6EE-8C300D0900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Escrevendo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tudo o que está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palavra por palavra: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6B95874-4377-432E-AB47-232FA386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72755"/>
              </p:ext>
            </p:extLst>
          </p:nvPr>
        </p:nvGraphicFramePr>
        <p:xfrm>
          <a:off x="378821" y="1166234"/>
          <a:ext cx="9318071" cy="64130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2262118557"/>
                    </a:ext>
                  </a:extLst>
                </a:gridCol>
              </a:tblGrid>
              <a:tr h="641302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nomearquivo.write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‘o que você quiser'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5654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DD810FB-B304-49F0-8161-8A53578C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0967"/>
              </p:ext>
            </p:extLst>
          </p:nvPr>
        </p:nvGraphicFramePr>
        <p:xfrm>
          <a:off x="378820" y="2788920"/>
          <a:ext cx="9318071" cy="128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1202160861"/>
                    </a:ext>
                  </a:extLst>
                </a:gridCol>
              </a:tblGrid>
              <a:tr h="1112165">
                <a:tc>
                  <a:txBody>
                    <a:bodyPr/>
                    <a:lstStyle/>
                    <a:p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(linha)</a:t>
                      </a:r>
                    </a:p>
                    <a:p>
                      <a:pPr>
                        <a:tabLst>
                          <a:tab pos="361950" algn="l"/>
                        </a:tabLst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5568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A6C7F93-A1FB-49CB-9D96-9AB26DA5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9145"/>
              </p:ext>
            </p:extLst>
          </p:nvPr>
        </p:nvGraphicFramePr>
        <p:xfrm>
          <a:off x="378821" y="5097406"/>
          <a:ext cx="9318070" cy="152110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0">
                  <a:extLst>
                    <a:ext uri="{9D8B030D-6E8A-4147-A177-3AD203B41FA5}">
                      <a16:colId xmlns:a16="http://schemas.microsoft.com/office/drawing/2014/main" val="1787718682"/>
                    </a:ext>
                  </a:extLst>
                </a:gridCol>
              </a:tblGrid>
              <a:tr h="1521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linha.split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(palavra)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B4E9-8E46-4110-98A5-2BB519F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C63A5-C279-47C9-8713-CFC8E97C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são rotinas que são capazes de executar instruções e retornar um resultado.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Podem existir funções que apenas executam ações e não retornam nenhum resultado.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Python, para definirmos uma função, utilizamos o def.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553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1081</Words>
  <Application>Microsoft Office PowerPoint</Application>
  <PresentationFormat>Widescreen</PresentationFormat>
  <Paragraphs>245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Schoolbook</vt:lpstr>
      <vt:lpstr>Tema do Office</vt:lpstr>
      <vt:lpstr>Revisão de Algoritmos</vt:lpstr>
      <vt:lpstr>Formatação de outputs</vt:lpstr>
      <vt:lpstr>Apresentação do PowerPoint</vt:lpstr>
      <vt:lpstr>Interação com arquivos</vt:lpstr>
      <vt:lpstr>Mas qual a diferença entre os dois?</vt:lpstr>
      <vt:lpstr>Alguns modos de abrir arquivos</vt:lpstr>
      <vt:lpstr>strip() e split()</vt:lpstr>
      <vt:lpstr>Apresentação do PowerPoint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Dicionário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68</cp:revision>
  <dcterms:created xsi:type="dcterms:W3CDTF">2016-04-01T01:07:07Z</dcterms:created>
  <dcterms:modified xsi:type="dcterms:W3CDTF">2018-06-25T20:02:34Z</dcterms:modified>
</cp:coreProperties>
</file>