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E6D0C"/>
    <a:srgbClr val="F19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07" autoAdjust="0"/>
  </p:normalViewPr>
  <p:slideViewPr>
    <p:cSldViewPr snapToGrid="0">
      <p:cViewPr>
        <p:scale>
          <a:sx n="75" d="100"/>
          <a:sy n="75" d="100"/>
        </p:scale>
        <p:origin x="-59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E2110-337E-4A4E-801C-86CE88B7C597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7DB56-8055-4830-B452-75AA04796B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97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7DB56-8055-4830-B452-75AA04796B0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25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1D300C9-06D8-4EA8-8BBD-035E7982CC9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8822" y="351291"/>
            <a:ext cx="10136777" cy="585356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E9F6F62-B592-43C1-844A-83797487792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10097"/>
            <a:ext cx="1994555" cy="158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Revisão de Algoritmos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By Danny</a:t>
            </a:r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D8DAADB-C613-4CD0-8C58-7752E4D0E8F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Pode ser utilizado </a:t>
            </a:r>
            <a:r>
              <a:rPr lang="pt-BR" dirty="0" err="1"/>
              <a:t>strings</a:t>
            </a:r>
            <a:r>
              <a:rPr lang="pt-BR" dirty="0"/>
              <a:t> ou números, varia de acordo com o que você quiser fazer.</a:t>
            </a:r>
          </a:p>
          <a:p>
            <a:pPr marL="0" indent="0">
              <a:buNone/>
            </a:pPr>
            <a:r>
              <a:rPr lang="pt-BR" dirty="0"/>
              <a:t>É possivel tambem criar listas e outros dicionarios dentro</a:t>
            </a:r>
          </a:p>
          <a:p>
            <a:pPr marL="0" indent="0">
              <a:buNone/>
            </a:pPr>
            <a:r>
              <a:rPr lang="pt-BR" dirty="0"/>
              <a:t>do dicionario (</a:t>
            </a:r>
            <a:r>
              <a:rPr lang="pt-BR" dirty="0" err="1"/>
              <a:t>aninhamento</a:t>
            </a:r>
            <a:r>
              <a:rPr lang="pt-BR" dirty="0"/>
              <a:t> de dicionarios):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Para acessar os elementos desse dicionario, é bem simples. basta continuar com o que estávamos fazendo antes: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11D1AC0-A938-4528-B73E-CEE606F50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05044"/>
              </p:ext>
            </p:extLst>
          </p:nvPr>
        </p:nvGraphicFramePr>
        <p:xfrm>
          <a:off x="404223" y="2298700"/>
          <a:ext cx="10354135" cy="365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354135">
                  <a:extLst>
                    <a:ext uri="{9D8B030D-6E8A-4147-A177-3AD203B41FA5}">
                      <a16:colId xmlns:a16="http://schemas.microsoft.com/office/drawing/2014/main" val="2565594381"/>
                    </a:ext>
                  </a:extLst>
                </a:gridCol>
              </a:tblGrid>
              <a:tr h="363275">
                <a:tc>
                  <a:txBody>
                    <a:bodyPr/>
                    <a:lstStyle/>
                    <a:p>
                      <a:r>
                        <a:rPr lang="pt-BR" sz="1800" dirty="0" err="1"/>
                        <a:t>dic</a:t>
                      </a:r>
                      <a:r>
                        <a:rPr lang="pt-BR" sz="1800" dirty="0"/>
                        <a:t> = {</a:t>
                      </a:r>
                      <a:r>
                        <a:rPr lang="pt-BR" sz="1800" dirty="0">
                          <a:solidFill>
                            <a:srgbClr val="006600"/>
                          </a:solidFill>
                        </a:rPr>
                        <a:t>'nome'</a:t>
                      </a:r>
                      <a:r>
                        <a:rPr lang="pt-BR" sz="1800" dirty="0"/>
                        <a:t>: </a:t>
                      </a:r>
                      <a:r>
                        <a:rPr lang="pt-BR" sz="1800" dirty="0">
                          <a:solidFill>
                            <a:srgbClr val="006600"/>
                          </a:solidFill>
                        </a:rPr>
                        <a:t>'</a:t>
                      </a:r>
                      <a:r>
                        <a:rPr lang="pt-BR" sz="1800" dirty="0" err="1">
                          <a:solidFill>
                            <a:srgbClr val="006600"/>
                          </a:solidFill>
                        </a:rPr>
                        <a:t>danizera</a:t>
                      </a:r>
                      <a:r>
                        <a:rPr lang="pt-BR" sz="1800" dirty="0">
                          <a:solidFill>
                            <a:srgbClr val="006600"/>
                          </a:solidFill>
                        </a:rPr>
                        <a:t>'</a:t>
                      </a:r>
                      <a:r>
                        <a:rPr lang="pt-BR" sz="1800" dirty="0">
                          <a:solidFill>
                            <a:srgbClr val="CE6D0C"/>
                          </a:solidFill>
                        </a:rPr>
                        <a:t>,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>
                          <a:solidFill>
                            <a:srgbClr val="006600"/>
                          </a:solidFill>
                        </a:rPr>
                        <a:t>'notas'</a:t>
                      </a:r>
                      <a:r>
                        <a:rPr lang="pt-BR" sz="1800" dirty="0"/>
                        <a:t>: [</a:t>
                      </a: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7.5</a:t>
                      </a:r>
                      <a:r>
                        <a:rPr lang="pt-BR" sz="1800" dirty="0">
                          <a:solidFill>
                            <a:srgbClr val="CE6D0C"/>
                          </a:solidFill>
                        </a:rPr>
                        <a:t>,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8.0</a:t>
                      </a:r>
                      <a:r>
                        <a:rPr lang="pt-BR" sz="1800" dirty="0">
                          <a:solidFill>
                            <a:srgbClr val="CE6D0C"/>
                          </a:solidFill>
                        </a:rPr>
                        <a:t>,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7.0</a:t>
                      </a:r>
                      <a:r>
                        <a:rPr lang="pt-BR" sz="1800" dirty="0"/>
                        <a:t>]</a:t>
                      </a:r>
                      <a:r>
                        <a:rPr lang="pt-BR" sz="1800" dirty="0">
                          <a:solidFill>
                            <a:srgbClr val="CE6D0C"/>
                          </a:solidFill>
                        </a:rPr>
                        <a:t>,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>
                          <a:solidFill>
                            <a:srgbClr val="006600"/>
                          </a:solidFill>
                        </a:rPr>
                        <a:t>'atividades'</a:t>
                      </a:r>
                      <a:r>
                        <a:rPr lang="pt-BR" sz="1800" dirty="0"/>
                        <a:t>: {</a:t>
                      </a:r>
                      <a:r>
                        <a:rPr lang="pt-BR" sz="1800" dirty="0">
                          <a:solidFill>
                            <a:srgbClr val="006600"/>
                          </a:solidFill>
                        </a:rPr>
                        <a:t>'lista'</a:t>
                      </a:r>
                      <a:r>
                        <a:rPr lang="pt-BR" sz="1800" dirty="0"/>
                        <a:t>:{</a:t>
                      </a: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pt-BR" sz="1800" dirty="0"/>
                        <a:t>: </a:t>
                      </a: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1.5</a:t>
                      </a:r>
                      <a:r>
                        <a:rPr lang="pt-BR" sz="1800" dirty="0">
                          <a:solidFill>
                            <a:srgbClr val="CE6D0C"/>
                          </a:solidFill>
                        </a:rPr>
                        <a:t>,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pt-BR" sz="1800" dirty="0"/>
                        <a:t>: </a:t>
                      </a: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4.25</a:t>
                      </a:r>
                      <a:r>
                        <a:rPr lang="pt-BR" sz="1800" dirty="0">
                          <a:solidFill>
                            <a:srgbClr val="CE6D0C"/>
                          </a:solidFill>
                        </a:rPr>
                        <a:t>,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3: 3.0</a:t>
                      </a:r>
                      <a:r>
                        <a:rPr lang="pt-BR" sz="1800" dirty="0"/>
                        <a:t>}}}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80954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771F943-A839-4BBC-B19F-A4F717A58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02590"/>
              </p:ext>
            </p:extLst>
          </p:nvPr>
        </p:nvGraphicFramePr>
        <p:xfrm>
          <a:off x="378822" y="3763917"/>
          <a:ext cx="9577977" cy="2529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577977">
                  <a:extLst>
                    <a:ext uri="{9D8B030D-6E8A-4147-A177-3AD203B41FA5}">
                      <a16:colId xmlns:a16="http://schemas.microsoft.com/office/drawing/2014/main" val="2681972540"/>
                    </a:ext>
                  </a:extLst>
                </a:gridCol>
              </a:tblGrid>
              <a:tr h="1602559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pt-BR" sz="2000" dirty="0"/>
                        <a:t>(</a:t>
                      </a:r>
                      <a:r>
                        <a:rPr lang="pt-BR" sz="2000" dirty="0" err="1"/>
                        <a:t>dic</a:t>
                      </a:r>
                      <a:r>
                        <a:rPr lang="pt-BR" sz="2000" dirty="0"/>
                        <a:t>[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'nome’</a:t>
                      </a:r>
                      <a:r>
                        <a:rPr lang="pt-BR" sz="2000" dirty="0"/>
                        <a:t>])</a:t>
                      </a:r>
                    </a:p>
                    <a:p>
                      <a:r>
                        <a:rPr lang="pt-BR" sz="2000" dirty="0">
                          <a:solidFill>
                            <a:srgbClr val="C00000"/>
                          </a:solidFill>
                        </a:rPr>
                        <a:t>&gt;&gt;&gt;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pt-BR" sz="2000" dirty="0" err="1"/>
                        <a:t>danizera</a:t>
                      </a:r>
                      <a:endParaRPr lang="pt-BR" sz="2000" dirty="0"/>
                    </a:p>
                    <a:p>
                      <a:endParaRPr lang="pt-BR" sz="2000" dirty="0"/>
                    </a:p>
                    <a:p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pt-BR" sz="2000" dirty="0"/>
                        <a:t>(</a:t>
                      </a:r>
                      <a:r>
                        <a:rPr lang="pt-BR" sz="2000" dirty="0" err="1"/>
                        <a:t>dic</a:t>
                      </a:r>
                      <a:r>
                        <a:rPr lang="pt-BR" sz="2000" dirty="0"/>
                        <a:t>[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'notas'</a:t>
                      </a:r>
                      <a:r>
                        <a:rPr lang="pt-BR" sz="2000" dirty="0"/>
                        <a:t>][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pt-BR" sz="2000" dirty="0"/>
                        <a:t>])</a:t>
                      </a:r>
                    </a:p>
                    <a:p>
                      <a:r>
                        <a:rPr lang="pt-BR" sz="2000" dirty="0">
                          <a:solidFill>
                            <a:srgbClr val="C00000"/>
                          </a:solidFill>
                        </a:rPr>
                        <a:t>&gt;&gt;&gt;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7.5</a:t>
                      </a:r>
                    </a:p>
                    <a:p>
                      <a:endParaRPr lang="pt-BR" sz="2000" dirty="0"/>
                    </a:p>
                    <a:p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pt-BR" sz="2000" dirty="0"/>
                        <a:t>(</a:t>
                      </a:r>
                      <a:r>
                        <a:rPr lang="pt-BR" sz="2000" dirty="0" err="1"/>
                        <a:t>dic</a:t>
                      </a:r>
                      <a:r>
                        <a:rPr lang="pt-BR" sz="2000" dirty="0"/>
                        <a:t>[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'atividades'</a:t>
                      </a:r>
                      <a:r>
                        <a:rPr lang="pt-BR" sz="2000" dirty="0"/>
                        <a:t>][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'lista'</a:t>
                      </a:r>
                      <a:r>
                        <a:rPr lang="pt-BR" sz="2000" dirty="0"/>
                        <a:t>][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pt-BR" sz="2000" dirty="0"/>
                        <a:t>])</a:t>
                      </a:r>
                    </a:p>
                    <a:p>
                      <a:r>
                        <a:rPr lang="pt-BR" sz="2000" dirty="0">
                          <a:solidFill>
                            <a:srgbClr val="C00000"/>
                          </a:solidFill>
                        </a:rPr>
                        <a:t>&gt;&gt;&gt;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515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383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5DA7EBC-6EC7-4A13-A534-3FD9C1514EB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É possivel tambem fazer operações </a:t>
            </a:r>
            <a:r>
              <a:rPr lang="pt-BR" dirty="0" err="1"/>
              <a:t>matematicas</a:t>
            </a:r>
            <a:r>
              <a:rPr lang="pt-BR" dirty="0"/>
              <a:t> utilizando dicionarios!!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BBE3699-0B23-43AF-AF33-64E2CF606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64995"/>
              </p:ext>
            </p:extLst>
          </p:nvPr>
        </p:nvGraphicFramePr>
        <p:xfrm>
          <a:off x="378822" y="2179320"/>
          <a:ext cx="9374778" cy="2499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74778">
                  <a:extLst>
                    <a:ext uri="{9D8B030D-6E8A-4147-A177-3AD203B41FA5}">
                      <a16:colId xmlns:a16="http://schemas.microsoft.com/office/drawing/2014/main" val="251226640"/>
                    </a:ext>
                  </a:extLst>
                </a:gridCol>
              </a:tblGrid>
              <a:tr h="22690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{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'borracha'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'caneta'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'lapiseira'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'borracha'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+=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{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'borracha'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'caneta'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'lapiseira'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786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54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1EE91B5-FC78-47E0-B028-60C747A9D81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Para adicionar mais um elemento nesse dicionario, basta fazermos o seguinte:</a:t>
            </a:r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FE7F03A-8D55-4544-A92C-BAC5478D7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210582"/>
              </p:ext>
            </p:extLst>
          </p:nvPr>
        </p:nvGraphicFramePr>
        <p:xfrm>
          <a:off x="378822" y="1748366"/>
          <a:ext cx="9527178" cy="2499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527178">
                  <a:extLst>
                    <a:ext uri="{9D8B030D-6E8A-4147-A177-3AD203B41FA5}">
                      <a16:colId xmlns:a16="http://schemas.microsoft.com/office/drawing/2014/main" val="863915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{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'borracha'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'caneta'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'lapiseira'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'apontador'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=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{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'borracha'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'caneta'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'lapiseira'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'apontador'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 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52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11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F4C37CB-9D23-4377-8CBD-FA8BC2F348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Para visualizar uma todas as chaves do dicionario, utilizamos o seguinte comando: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5696FA1-AF7D-4F06-B69D-6199F40D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580545"/>
              </p:ext>
            </p:extLst>
          </p:nvPr>
        </p:nvGraphicFramePr>
        <p:xfrm>
          <a:off x="378822" y="1844040"/>
          <a:ext cx="9400178" cy="15849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400178">
                  <a:extLst>
                    <a:ext uri="{9D8B030D-6E8A-4147-A177-3AD203B41FA5}">
                      <a16:colId xmlns:a16="http://schemas.microsoft.com/office/drawing/2014/main" val="1571410695"/>
                    </a:ext>
                  </a:extLst>
                </a:gridCol>
              </a:tblGrid>
              <a:tr h="201506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dic.keys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())</a:t>
                      </a:r>
                    </a:p>
                    <a:p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 </a:t>
                      </a: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dict_keys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([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'borracha'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'caneta'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'lapiseira'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'apontador'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8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892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A9CAD06-F5A2-4925-9B6A-55A09F2832A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 para visualizar todos os valores: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8C17346-53DA-454E-85B8-B5496F529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087166"/>
              </p:ext>
            </p:extLst>
          </p:nvPr>
        </p:nvGraphicFramePr>
        <p:xfrm>
          <a:off x="378822" y="1693114"/>
          <a:ext cx="8128000" cy="15849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334166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dic.values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())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solidFill>
                          <a:srgbClr val="CE6D0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</a:t>
                      </a: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dict_values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([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19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23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8B4E9-8E46-4110-98A5-2BB519F8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1C63A5-C279-47C9-8713-CFC8E97C1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Em Python, para definirmos uma função, utilizamos o def.</a:t>
            </a:r>
          </a:p>
          <a:p>
            <a:pPr marL="0" indent="0">
              <a:buNone/>
            </a:pPr>
            <a:r>
              <a:rPr lang="pt-BR" dirty="0"/>
              <a:t>Funções são rotinas que são capazes de executar instruções e retornar um resultado. Podem existir funções que apenas executam ações e não retornam nenhum resultado.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55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06C180-8731-44EE-B612-0D44DA96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Uma função serve para deixar o codigo mais organizado. Em códigos muito grandes, ela gera uma facilidade, pois se precisamos mudar alguma coisa, basta irmos ate a função e alterar apenas a própria função, sem ter que ficar alterando muita coisa no código inteiro.</a:t>
            </a:r>
          </a:p>
          <a:p>
            <a:pPr marL="0" indent="0">
              <a:buNone/>
            </a:pPr>
            <a:r>
              <a:rPr lang="pt-BR" dirty="0"/>
              <a:t>Ela pode ser chamada N vezes, ou seja, função tambem serve para encurtar um código.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419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66DC2DA-C83D-4239-8944-D3F19565C0F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Em Python, a sintaxe é a seguinte: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nomefuncao</a:t>
            </a:r>
            <a:r>
              <a:rPr lang="pt-BR" dirty="0"/>
              <a:t>():</a:t>
            </a:r>
          </a:p>
          <a:p>
            <a:pPr marL="0" indent="0">
              <a:buNone/>
            </a:pPr>
            <a:r>
              <a:rPr lang="pt-BR" dirty="0"/>
              <a:t>	&lt;código&gt;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 uma função pode conter outra função dentro dela: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&lt;</a:t>
            </a:r>
            <a:r>
              <a:rPr lang="pt-BR" dirty="0" err="1"/>
              <a:t>nomefuncao</a:t>
            </a:r>
            <a:r>
              <a:rPr lang="pt-BR" dirty="0"/>
              <a:t>():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def</a:t>
            </a:r>
            <a:r>
              <a:rPr lang="pt-BR" dirty="0"/>
              <a:t>&lt;nomefuncao2():</a:t>
            </a:r>
          </a:p>
          <a:p>
            <a:pPr marL="0" indent="0">
              <a:buNone/>
            </a:pPr>
            <a:r>
              <a:rPr lang="pt-BR" dirty="0"/>
              <a:t>		&lt;codigo&gt;</a:t>
            </a:r>
          </a:p>
          <a:p>
            <a:pPr marL="0" indent="0">
              <a:buNone/>
            </a:pPr>
            <a:r>
              <a:rPr lang="pt-BR" dirty="0"/>
              <a:t>	&lt;codigo&gt;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958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E0D8B3E-4577-449C-A063-3C25B1B52F3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8822" y="351291"/>
            <a:ext cx="10136777" cy="61761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Quando declaramos uma variável dentro de uma função, nós a chamamos de variavel local, pois ela não é vista fora da função. Por exemplo: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Esse erro ocorre pois como eu disse, a variavel par é local, ou seja, fora dessa função ela não existe.</a:t>
            </a:r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324055D-CB92-4940-BBDE-6AFF2CA00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359082"/>
              </p:ext>
            </p:extLst>
          </p:nvPr>
        </p:nvGraphicFramePr>
        <p:xfrm>
          <a:off x="378822" y="1586434"/>
          <a:ext cx="9496698" cy="33832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496698">
                  <a:extLst>
                    <a:ext uri="{9D8B030D-6E8A-4147-A177-3AD203B41FA5}">
                      <a16:colId xmlns:a16="http://schemas.microsoft.com/office/drawing/2014/main" val="57608438"/>
                    </a:ext>
                  </a:extLst>
                </a:gridCol>
              </a:tblGrid>
              <a:tr h="333772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</a:t>
                      </a:r>
                      <a:r>
                        <a:rPr lang="pt-BR" sz="2000" dirty="0">
                          <a:solidFill>
                            <a:srgbClr val="F19D4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epar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(x):</a:t>
                      </a:r>
                    </a:p>
                    <a:p>
                      <a:pPr marL="0" indent="0">
                        <a:buNone/>
                        <a:tabLst>
                          <a:tab pos="360363" algn="l"/>
                        </a:tabLst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%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0" indent="0">
                        <a:buNone/>
                        <a:tabLst>
                          <a:tab pos="809625" algn="l"/>
                        </a:tabLst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par = </a:t>
                      </a: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pt-BR" sz="2000" dirty="0">
                        <a:solidFill>
                          <a:srgbClr val="CE6D0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  <a:tabLst>
                          <a:tab pos="360363" algn="l"/>
                        </a:tabLst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else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0" indent="0">
                        <a:buNone/>
                        <a:tabLst>
                          <a:tab pos="809625" algn="l"/>
                        </a:tabLst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par = 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</a:p>
                    <a:p>
                      <a:pPr marL="0" indent="0">
                        <a:buNone/>
                        <a:tabLst>
                          <a:tab pos="360363" algn="l"/>
                        </a:tabLst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parepar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(par)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 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NameError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name 'par' is not defined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600" dirty="0"/>
                    </a:p>
                  </a:txBody>
                  <a:tcPr>
                    <a:solidFill>
                      <a:schemeClr val="accent6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431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65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8A6C8F8-6D6F-499A-866F-F9C2D4FF916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Então se fizermos o seguinte: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Qual será o output?		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7B925EF-85B5-4278-AC00-265F86869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73016"/>
              </p:ext>
            </p:extLst>
          </p:nvPr>
        </p:nvGraphicFramePr>
        <p:xfrm>
          <a:off x="378821" y="1240171"/>
          <a:ext cx="9439735" cy="3718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439735">
                  <a:extLst>
                    <a:ext uri="{9D8B030D-6E8A-4147-A177-3AD203B41FA5}">
                      <a16:colId xmlns:a16="http://schemas.microsoft.com/office/drawing/2014/main" val="1791430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  <a:p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ExemploFuncao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</a:t>
                      </a:r>
                    </a:p>
                    <a:p>
                      <a:pPr marL="0" indent="0">
                        <a:buNone/>
                        <a:tabLst>
                          <a:tab pos="360363" algn="l"/>
                        </a:tabLst>
                      </a:pPr>
                      <a:r>
                        <a:rPr lang="pt-BR" sz="2000" dirty="0"/>
                        <a:t>	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  <a:p>
                      <a:pPr marL="0" indent="0">
                        <a:buNone/>
                        <a:tabLst>
                          <a:tab pos="360363" algn="l"/>
                        </a:tabLst>
                      </a:pPr>
                      <a:r>
                        <a:rPr lang="pt-BR" sz="2000" dirty="0"/>
                        <a:t>	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*=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pPr marL="0" indent="0">
                        <a:buNone/>
                        <a:tabLst>
                          <a:tab pos="360363" algn="l"/>
                        </a:tabLst>
                      </a:pPr>
                      <a:r>
                        <a:rPr lang="pt-BR" sz="2000" dirty="0"/>
                        <a:t>	</a:t>
                      </a: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sla()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“???”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085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49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0470E5D-2FEE-4A8F-858F-9AD8E9327BF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8822" y="351290"/>
            <a:ext cx="10136777" cy="6506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Agora se eu fizer assim...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Como definimos a variável x como global,, ela será visível em qualquer parte do código.</a:t>
            </a:r>
          </a:p>
          <a:p>
            <a:pPr marL="0" indent="0">
              <a:buNone/>
            </a:pPr>
            <a:r>
              <a:rPr lang="pt-BR" dirty="0"/>
              <a:t>		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6581141-BA75-4292-9C16-D3F8E45D6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25728"/>
              </p:ext>
            </p:extLst>
          </p:nvPr>
        </p:nvGraphicFramePr>
        <p:xfrm>
          <a:off x="378822" y="1199351"/>
          <a:ext cx="9484706" cy="402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484706">
                  <a:extLst>
                    <a:ext uri="{9D8B030D-6E8A-4147-A177-3AD203B41FA5}">
                      <a16:colId xmlns:a16="http://schemas.microsoft.com/office/drawing/2014/main" val="159264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</a:t>
                      </a: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  <a:p>
                      <a:endParaRPr lang="pt-BR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b="1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b="1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ExemploFuncao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pt-BR" sz="2000" b="1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x = </a:t>
                      </a: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x *= </a:t>
                      </a: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pt-BR" sz="2000" b="1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sla()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</a:t>
                      </a:r>
                    </a:p>
                    <a:p>
                      <a:pPr marL="0" indent="0">
                        <a:buNone/>
                      </a:pPr>
                      <a:endParaRPr lang="pt-BR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</a:t>
                      </a:r>
                      <a:r>
                        <a:rPr lang="pt-BR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30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284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88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42A39-D0DC-4364-8A01-3561D23D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0EE1F-973D-47A2-A663-0D3205A0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Podemos entender o dicionário como uma lista, onde ao invés de ter uma chave fixa, nós a escolhemos.</a:t>
            </a:r>
          </a:p>
          <a:p>
            <a:pPr marL="0" indent="0">
              <a:buNone/>
            </a:pPr>
            <a:r>
              <a:rPr lang="pt-BR" dirty="0"/>
              <a:t>Em uma lista, para acessarmos um determinado elemento, utilizamos os numeros de 0 a N.</a:t>
            </a:r>
          </a:p>
          <a:p>
            <a:pPr marL="0" indent="0">
              <a:buNone/>
            </a:pPr>
            <a:r>
              <a:rPr lang="pt-BR" dirty="0"/>
              <a:t>Já em um dicionário, nós decidimos como iremos acessar seus elementos.</a:t>
            </a:r>
          </a:p>
        </p:txBody>
      </p:sp>
    </p:spTree>
    <p:extLst>
      <p:ext uri="{BB962C8B-B14F-4D97-AF65-F5344CB8AC3E}">
        <p14:creationId xmlns:p14="http://schemas.microsoft.com/office/powerpoint/2010/main" val="170094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2ECD60B-236E-467F-AF95-A2D506C3FDD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Por exemplo: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 podemos fazer o contrario tambem: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A9E3313-6670-47A6-B9D9-0AAE9B45B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366680"/>
              </p:ext>
            </p:extLst>
          </p:nvPr>
        </p:nvGraphicFramePr>
        <p:xfrm>
          <a:off x="378822" y="1050947"/>
          <a:ext cx="9364785" cy="1920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64785">
                  <a:extLst>
                    <a:ext uri="{9D8B030D-6E8A-4147-A177-3AD203B41FA5}">
                      <a16:colId xmlns:a16="http://schemas.microsoft.com/office/drawing/2014/main" val="653730010"/>
                    </a:ext>
                  </a:extLst>
                </a:gridCol>
              </a:tblGrid>
              <a:tr h="1543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dicionario = {</a:t>
                      </a: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b="1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'janeiro'</a:t>
                      </a:r>
                      <a:r>
                        <a:rPr lang="pt-BR" sz="2000" b="1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b="1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'fevereiro'</a:t>
                      </a:r>
                      <a:r>
                        <a:rPr lang="pt-BR" sz="2000" b="1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b="1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'março'</a:t>
                      </a:r>
                      <a:r>
                        <a:rPr lang="pt-BR" sz="2000" b="1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b="1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'abril’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(dicionario[</a:t>
                      </a: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'janeiro'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29899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EB1A4A6-0AC2-47EE-87F1-647EFB9BD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32536"/>
              </p:ext>
            </p:extLst>
          </p:nvPr>
        </p:nvGraphicFramePr>
        <p:xfrm>
          <a:off x="378822" y="4284617"/>
          <a:ext cx="9364784" cy="1920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64784">
                  <a:extLst>
                    <a:ext uri="{9D8B030D-6E8A-4147-A177-3AD203B41FA5}">
                      <a16:colId xmlns:a16="http://schemas.microsoft.com/office/drawing/2014/main" val="723528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dicionario = {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'janeiro'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'fevereiro’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‘março’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‘abril’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(dicionario[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'janeiro’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332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603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664</Words>
  <Application>Microsoft Office PowerPoint</Application>
  <PresentationFormat>Widescreen</PresentationFormat>
  <Paragraphs>149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Schoolbook</vt:lpstr>
      <vt:lpstr>Tema do Office</vt:lpstr>
      <vt:lpstr>Revisão de Algoritmos</vt:lpstr>
      <vt:lpstr>Funções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Dicionário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danielly garcia jardim</cp:lastModifiedBy>
  <cp:revision>34</cp:revision>
  <dcterms:created xsi:type="dcterms:W3CDTF">2016-04-01T01:07:07Z</dcterms:created>
  <dcterms:modified xsi:type="dcterms:W3CDTF">2018-06-13T18:53:21Z</dcterms:modified>
</cp:coreProperties>
</file>