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48" d="100"/>
          <a:sy n="48" d="100"/>
        </p:scale>
        <p:origin x="78" y="4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C3CF-9CFA-4B8C-9DF6-F57743F6B3BA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148CB-184D-4349-926D-2A849C95C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148CB-184D-4349-926D-2A849C95C1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Matemática Discreta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59A768-ADA9-4B30-934B-C244272DE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291945"/>
              </p:ext>
            </p:extLst>
          </p:nvPr>
        </p:nvGraphicFramePr>
        <p:xfrm>
          <a:off x="975360" y="1463040"/>
          <a:ext cx="9845040" cy="40782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81680">
                  <a:extLst>
                    <a:ext uri="{9D8B030D-6E8A-4147-A177-3AD203B41FA5}">
                      <a16:colId xmlns:a16="http://schemas.microsoft.com/office/drawing/2014/main" val="2224828584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801512446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965265054"/>
                    </a:ext>
                  </a:extLst>
                </a:gridCol>
              </a:tblGrid>
              <a:tr h="69856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P^Q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78042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821248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809113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561908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8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3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906DA-C682-44EE-A953-2E7F91FD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0" y="2658158"/>
            <a:ext cx="10515600" cy="1325563"/>
          </a:xfrm>
        </p:spPr>
        <p:txBody>
          <a:bodyPr>
            <a:normAutofit/>
          </a:bodyPr>
          <a:lstStyle/>
          <a:p>
            <a:r>
              <a:rPr lang="pt-BR" sz="8800" dirty="0"/>
              <a:t>Tipos de relações</a:t>
            </a:r>
          </a:p>
        </p:txBody>
      </p:sp>
    </p:spTree>
    <p:extLst>
      <p:ext uri="{BB962C8B-B14F-4D97-AF65-F5344CB8AC3E}">
        <p14:creationId xmlns:p14="http://schemas.microsoft.com/office/powerpoint/2010/main" val="383533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EFA7-203A-4E59-878C-D7C32590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6480" cy="21415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Funcional: [Relação de um da origem para no máximo um do destino]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F23FE-AB19-498F-A5EC-51F8FFA7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67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R: A → B uma relação. Se R é uma relação funcional então:</a:t>
            </a:r>
          </a:p>
          <a:p>
            <a:pPr marL="0" indent="0">
              <a:buNone/>
            </a:pPr>
            <a:r>
              <a:rPr lang="pt-BR" dirty="0"/>
              <a:t>(∀ a </a:t>
            </a:r>
            <a:r>
              <a:rPr lang="pt-BR" dirty="0" err="1"/>
              <a:t>A</a:t>
            </a:r>
            <a:r>
              <a:rPr lang="pt-BR" dirty="0"/>
              <a:t>) (∀ b1 B) (∀ b2 B) (aRb1 ^ aRb2 → b1=b2)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Portanto, nessa relação R cada elemento de A está relacionada a no máximo um elemento de B. </a:t>
            </a:r>
          </a:p>
          <a:p>
            <a:pPr marL="0" indent="0">
              <a:buNone/>
            </a:pPr>
            <a:r>
              <a:rPr lang="pt-BR" dirty="0"/>
              <a:t>	Na Matriz:	No máximo um valor verdadeiro em cada linha.</a:t>
            </a:r>
          </a:p>
          <a:p>
            <a:pPr marL="0" indent="0">
              <a:buNone/>
            </a:pPr>
            <a:r>
              <a:rPr lang="pt-BR" dirty="0"/>
              <a:t>	No Grafo: Existe no máximo um arco partindo de cada nó.</a:t>
            </a:r>
          </a:p>
        </p:txBody>
      </p:sp>
    </p:spTree>
    <p:extLst>
      <p:ext uri="{BB962C8B-B14F-4D97-AF65-F5344CB8AC3E}">
        <p14:creationId xmlns:p14="http://schemas.microsoft.com/office/powerpoint/2010/main" val="5895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D9F5E-E3FF-4A35-8827-0F07178A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Injetora</a:t>
            </a:r>
            <a:r>
              <a:rPr lang="pt-BR" dirty="0"/>
              <a:t>: [O inverso da Funcional]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5071F-76AE-4911-B431-329BE118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uma relação</a:t>
            </a:r>
          </a:p>
          <a:p>
            <a:pPr marL="0" indent="0">
              <a:buNone/>
            </a:pPr>
            <a:r>
              <a:rPr lang="pt-BR" dirty="0"/>
              <a:t> R: A→B. R é injetora se </a:t>
            </a:r>
          </a:p>
          <a:p>
            <a:pPr marL="457200" lvl="1" indent="0">
              <a:buNone/>
            </a:pPr>
            <a:r>
              <a:rPr lang="pt-BR" sz="2800" dirty="0"/>
              <a:t>	(∀ b B)(∀ a1 A)(∀ a2 A) (a1Rb ^ a2Rb → a1 = a2)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spcAft>
                <a:spcPts val="2400"/>
              </a:spcAft>
              <a:buNone/>
            </a:pPr>
            <a:r>
              <a:rPr lang="pt-BR" dirty="0"/>
              <a:t>Portanto, nessa relação R, cada elemento de B está associado a no máximo um elemento de A.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pt-BR" dirty="0"/>
              <a:t>	</a:t>
            </a:r>
            <a:r>
              <a:rPr lang="pt-BR" b="1" dirty="0"/>
              <a:t>Na Matriz: </a:t>
            </a:r>
            <a:r>
              <a:rPr lang="pt-BR" dirty="0"/>
              <a:t>Há no máximo um valor lógico verdade para cada coluna.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pt-BR" dirty="0"/>
              <a:t>	 </a:t>
            </a:r>
            <a:r>
              <a:rPr lang="pt-BR" b="1" dirty="0"/>
              <a:t>No Grafo: </a:t>
            </a:r>
            <a:r>
              <a:rPr lang="pt-BR" dirty="0"/>
              <a:t>Existe no máximo um arco chegando em cada nó.</a:t>
            </a:r>
          </a:p>
        </p:txBody>
      </p:sp>
    </p:spTree>
    <p:extLst>
      <p:ext uri="{BB962C8B-B14F-4D97-AF65-F5344CB8AC3E}">
        <p14:creationId xmlns:p14="http://schemas.microsoft.com/office/powerpoint/2010/main" val="296412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9372-7148-4574-A0E1-0B794C91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2" y="18255"/>
            <a:ext cx="10515600" cy="1325563"/>
          </a:xfrm>
        </p:spPr>
        <p:txBody>
          <a:bodyPr/>
          <a:lstStyle/>
          <a:p>
            <a:r>
              <a:rPr lang="pt-BR" dirty="0"/>
              <a:t>Relação Total [Todo </a:t>
            </a:r>
            <a:r>
              <a:rPr lang="pt-BR" dirty="0" err="1"/>
              <a:t>a∈A</a:t>
            </a:r>
            <a:r>
              <a:rPr lang="pt-BR" dirty="0"/>
              <a:t> tem um </a:t>
            </a:r>
            <a:r>
              <a:rPr lang="pt-BR" dirty="0" err="1"/>
              <a:t>b∈B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650B9-C37B-4596-8D7D-A8081D0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A→B uma relação. S e R é uma relação total então: </a:t>
            </a:r>
          </a:p>
          <a:p>
            <a:pPr marL="0" indent="0">
              <a:buNone/>
            </a:pPr>
            <a:r>
              <a:rPr lang="pt-BR" dirty="0"/>
              <a:t>	(∀</a:t>
            </a:r>
            <a:r>
              <a:rPr lang="pt-BR" dirty="0" err="1"/>
              <a:t>a∈A</a:t>
            </a:r>
            <a:r>
              <a:rPr lang="pt-BR" dirty="0"/>
              <a:t>) (∃</a:t>
            </a:r>
            <a:r>
              <a:rPr lang="pt-BR" dirty="0" err="1"/>
              <a:t>b∈B</a:t>
            </a:r>
            <a:r>
              <a:rPr lang="pt-BR" dirty="0"/>
              <a:t>) (</a:t>
            </a:r>
            <a:r>
              <a:rPr lang="pt-BR" dirty="0" err="1"/>
              <a:t>aRb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Portanto, nesta relação R, cada elemento da origem A está associado a “pelo menos” um elemento de B.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 Na Matriz</a:t>
            </a:r>
            <a:r>
              <a:rPr lang="pt-BR" dirty="0"/>
              <a:t>: Há pelo menos um valor lógico verdadeiro por linha. </a:t>
            </a:r>
          </a:p>
        </p:txBody>
      </p:sp>
    </p:spTree>
    <p:extLst>
      <p:ext uri="{BB962C8B-B14F-4D97-AF65-F5344CB8AC3E}">
        <p14:creationId xmlns:p14="http://schemas.microsoft.com/office/powerpoint/2010/main" val="46642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43656F-FA8B-4453-A4AB-896F2E190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954823"/>
              </p:ext>
            </p:extLst>
          </p:nvPr>
        </p:nvGraphicFramePr>
        <p:xfrm>
          <a:off x="689317" y="1941341"/>
          <a:ext cx="10523808" cy="379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30952">
                  <a:extLst>
                    <a:ext uri="{9D8B030D-6E8A-4147-A177-3AD203B41FA5}">
                      <a16:colId xmlns:a16="http://schemas.microsoft.com/office/drawing/2014/main" val="3602307719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1251485369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3658692173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2711810711"/>
                    </a:ext>
                  </a:extLst>
                </a:gridCol>
              </a:tblGrid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313161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97646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437981"/>
                  </a:ext>
                </a:extLst>
              </a:tr>
              <a:tr h="84270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869859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9012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A7120682-E14E-47E2-A89C-963FA7B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1638"/>
          </a:xfrm>
        </p:spPr>
        <p:txBody>
          <a:bodyPr>
            <a:normAutofit fontScale="90000"/>
          </a:bodyPr>
          <a:lstStyle/>
          <a:p>
            <a:pPr marL="0" indent="0"/>
            <a:r>
              <a:rPr lang="pt-BR" b="1" dirty="0"/>
              <a:t>Ex.: </a:t>
            </a:r>
            <a:r>
              <a:rPr lang="pt-BR" dirty="0"/>
              <a:t>Seja A = {1,2,3,4} e B = {</a:t>
            </a:r>
            <a:r>
              <a:rPr lang="pt-BR" dirty="0" err="1"/>
              <a:t>A,E,i</a:t>
            </a:r>
            <a:r>
              <a:rPr lang="pt-BR" dirty="0"/>
              <a:t>} e </a:t>
            </a:r>
            <a:br>
              <a:rPr lang="pt-BR" dirty="0"/>
            </a:br>
            <a:r>
              <a:rPr lang="pt-BR" dirty="0"/>
              <a:t>R = {(1;a),(2;e),(3;i);(4;a);(4;e)}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7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7F23-CF6E-4FD1-9B7B-74B291FB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 marL="0" indent="0"/>
            <a:r>
              <a:rPr lang="pt-BR" dirty="0"/>
              <a:t>Relação Sobrejetora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94955-A45D-42D7-B49A-EECD104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dirty="0"/>
              <a:t>Seja R: A → B numa relação. Se R é uma relação </a:t>
            </a:r>
            <a:r>
              <a:rPr lang="pt-BR" dirty="0" err="1"/>
              <a:t>sobrejetora</a:t>
            </a:r>
            <a:r>
              <a:rPr lang="pt-BR" dirty="0"/>
              <a:t> então: (∀ b B)(∃ a A)(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Portanto, nessa relação R, cada elemento do destino B esta associado a pelo menos um elemento na origem A</a:t>
            </a:r>
          </a:p>
          <a:p>
            <a:pPr marL="0" indent="0">
              <a:buNone/>
            </a:pPr>
            <a:r>
              <a:rPr lang="pt-BR" b="1" dirty="0"/>
              <a:t>Na matriz</a:t>
            </a:r>
            <a:r>
              <a:rPr lang="pt-BR" dirty="0"/>
              <a:t>: Há pelo-menos um valor lógico verdadeiro para coluna. </a:t>
            </a:r>
          </a:p>
          <a:p>
            <a:pPr marL="0" indent="0">
              <a:buNone/>
            </a:pPr>
            <a:r>
              <a:rPr lang="pt-BR" dirty="0"/>
              <a:t>Ex.: 1) =: A → A            </a:t>
            </a:r>
          </a:p>
          <a:p>
            <a:pPr marL="0" indent="0">
              <a:buNone/>
            </a:pPr>
            <a:r>
              <a:rPr lang="pt-BR" dirty="0" err="1"/>
              <a:t>AxB</a:t>
            </a:r>
            <a:r>
              <a:rPr lang="pt-BR" dirty="0"/>
              <a:t> : A→B.</a:t>
            </a:r>
          </a:p>
        </p:txBody>
      </p:sp>
    </p:spTree>
    <p:extLst>
      <p:ext uri="{BB962C8B-B14F-4D97-AF65-F5344CB8AC3E}">
        <p14:creationId xmlns:p14="http://schemas.microsoft.com/office/powerpoint/2010/main" val="273569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A0E21-7BF2-4824-B813-BCC02DE1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Monomorfismo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442E5FD-B840-4A1B-B196-AF478A59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A→B uma relação. Para R ser uma </a:t>
            </a:r>
            <a:r>
              <a:rPr lang="pt-BR" dirty="0" err="1"/>
              <a:t>monorelação</a:t>
            </a:r>
            <a:r>
              <a:rPr lang="pt-BR" dirty="0"/>
              <a:t>, é preciso satisfazer simultaneamente:</a:t>
            </a:r>
          </a:p>
          <a:p>
            <a:pPr marL="0" indent="0">
              <a:buNone/>
            </a:pPr>
            <a:r>
              <a:rPr lang="pt-BR" dirty="0"/>
              <a:t> 	→ Total (Pelo menos uma por linha) </a:t>
            </a:r>
          </a:p>
          <a:p>
            <a:pPr marL="0" indent="0">
              <a:buNone/>
            </a:pPr>
            <a:r>
              <a:rPr lang="pt-BR" dirty="0"/>
              <a:t>	→ Injetora (No máximo uma por linha) 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B13FDDE-B8A8-442F-9F3A-46AF3712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0859"/>
              </p:ext>
            </p:extLst>
          </p:nvPr>
        </p:nvGraphicFramePr>
        <p:xfrm>
          <a:off x="1757680" y="3950811"/>
          <a:ext cx="9733280" cy="2542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2394536069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604186564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3501034495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721546797"/>
                    </a:ext>
                  </a:extLst>
                </a:gridCol>
              </a:tblGrid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95755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70703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44621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6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BB277-3C5A-431B-9B6B-9B58C09B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Epimorfismo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88926-22FB-4742-B96C-934D40A2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 : A→B uma relação. Para que R seja uma epirrelação é preciso que seja simultaneamente: </a:t>
            </a:r>
          </a:p>
          <a:p>
            <a:pPr marL="0" indent="0">
              <a:buNone/>
            </a:pPr>
            <a:r>
              <a:rPr lang="pt-BR" dirty="0"/>
              <a:t>	→</a:t>
            </a:r>
            <a:r>
              <a:rPr lang="pt-BR" b="1" dirty="0"/>
              <a:t> Sobrejetora </a:t>
            </a:r>
            <a:r>
              <a:rPr lang="pt-BR" dirty="0"/>
              <a:t>(Pelo menos um valor lógico verdadeiro por coluna) </a:t>
            </a:r>
          </a:p>
          <a:p>
            <a:pPr marL="0" indent="0">
              <a:buNone/>
            </a:pPr>
            <a:r>
              <a:rPr lang="pt-BR" dirty="0"/>
              <a:t>	→</a:t>
            </a:r>
            <a:r>
              <a:rPr lang="pt-BR" b="1" dirty="0"/>
              <a:t> Funcional </a:t>
            </a:r>
            <a:r>
              <a:rPr lang="pt-BR" dirty="0"/>
              <a:t>(Mínimo um valor verdadeiro por linha)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DC118A-8A5A-4211-9733-C0D2BF25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19263"/>
              </p:ext>
            </p:extLst>
          </p:nvPr>
        </p:nvGraphicFramePr>
        <p:xfrm>
          <a:off x="949960" y="4163905"/>
          <a:ext cx="9946640" cy="23289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6660">
                  <a:extLst>
                    <a:ext uri="{9D8B030D-6E8A-4147-A177-3AD203B41FA5}">
                      <a16:colId xmlns:a16="http://schemas.microsoft.com/office/drawing/2014/main" val="358048505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895612811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043833135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201406532"/>
                    </a:ext>
                  </a:extLst>
                </a:gridCol>
              </a:tblGrid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55366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07940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49848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1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9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629D-3EA3-4FB9-AC85-74DD5B4B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Isomorfismo : </a:t>
            </a:r>
            <a:r>
              <a:rPr lang="pt-BR" dirty="0"/>
              <a:t>Top da baile.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E0B34-EDE7-4CDD-A236-B1F7AFBC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Seja R: A → B uma relação Para R ser uma relação isomórfica, é preciso satisfazer:</a:t>
            </a:r>
          </a:p>
          <a:p>
            <a:pPr marL="0" indent="0">
              <a:buNone/>
            </a:pPr>
            <a:r>
              <a:rPr lang="pt-BR" dirty="0"/>
              <a:t> 	→ Total </a:t>
            </a:r>
          </a:p>
          <a:p>
            <a:pPr marL="0" indent="0">
              <a:buNone/>
            </a:pPr>
            <a:r>
              <a:rPr lang="pt-BR" dirty="0"/>
              <a:t>	→ Sobrejetora </a:t>
            </a:r>
          </a:p>
          <a:p>
            <a:pPr marL="0" indent="0">
              <a:buNone/>
            </a:pPr>
            <a:r>
              <a:rPr lang="pt-BR" dirty="0"/>
              <a:t>	→ Funcional </a:t>
            </a:r>
          </a:p>
          <a:p>
            <a:pPr marL="0" indent="0">
              <a:buNone/>
            </a:pPr>
            <a:r>
              <a:rPr lang="pt-BR" dirty="0"/>
              <a:t>	→ Injetora</a:t>
            </a:r>
          </a:p>
        </p:txBody>
      </p:sp>
    </p:spTree>
    <p:extLst>
      <p:ext uri="{BB962C8B-B14F-4D97-AF65-F5344CB8AC3E}">
        <p14:creationId xmlns:p14="http://schemas.microsoft.com/office/powerpoint/2010/main" val="31133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4203-125F-4D63-9AEC-E49E221C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 de matematica discreta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B57CE-D67D-4B27-8340-8B042E81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Definindo conjuntos</a:t>
            </a:r>
          </a:p>
          <a:p>
            <a:r>
              <a:rPr lang="pt-BR" sz="3200" dirty="0"/>
              <a:t>Ideia de agrupamento</a:t>
            </a:r>
          </a:p>
          <a:p>
            <a:r>
              <a:rPr lang="pt-BR" sz="3200" dirty="0"/>
              <a:t>Estrutura que agrupa objetos com base para construir estruturas mais complexas.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57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F5BE-2280-40CF-800A-71C9318C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FE4C9-1EC8-4959-A07A-DDF4C6EA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dirty="0"/>
              <a:t>Uma endorrelação é uma relação binária interna de um conjunto (dança do passarinho). Também pode ser chamada “</a:t>
            </a:r>
            <a:r>
              <a:rPr lang="pt-BR" dirty="0" err="1"/>
              <a:t>autorrelação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/>
              <a:t>Ex. : A = {1,2,3}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571FC7-6321-4415-9FF7-6E13494C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4326"/>
              </p:ext>
            </p:extLst>
          </p:nvPr>
        </p:nvGraphicFramePr>
        <p:xfrm>
          <a:off x="838200" y="4182268"/>
          <a:ext cx="10515600" cy="23106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76886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10261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32633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7881781"/>
                    </a:ext>
                  </a:extLst>
                </a:gridCol>
              </a:tblGrid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A;=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9955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244233"/>
                  </a:ext>
                </a:extLst>
              </a:tr>
              <a:tr h="5716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027883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9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8F48-2D3D-4C5F-B077-ED005378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D1BA8-0A40-44FC-9B0B-F659E737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Reflexiva: </a:t>
            </a:r>
            <a:r>
              <a:rPr lang="pt-BR" dirty="0"/>
              <a:t>É uma propriedade na qual todo elemento do conjunto relaciona-se consigo mesmo, ou seja: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 (a R a) ∀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Na matriz: </a:t>
            </a:r>
            <a:r>
              <a:rPr lang="pt-BR" dirty="0"/>
              <a:t>A diagonal principal só apresenta valores lógicos verdadeiros.</a:t>
            </a:r>
          </a:p>
          <a:p>
            <a:pPr marL="0" indent="0">
              <a:buNone/>
            </a:pPr>
            <a:r>
              <a:rPr lang="pt-BR" b="1" dirty="0"/>
              <a:t>No grafo: </a:t>
            </a:r>
            <a:r>
              <a:rPr lang="pt-BR" dirty="0"/>
              <a:t>Qualquer nodo possui arco (ou aresta) com origem e destino nele mesmo</a:t>
            </a:r>
          </a:p>
          <a:p>
            <a:pPr marL="0" indent="0">
              <a:buNone/>
            </a:pPr>
            <a:r>
              <a:rPr lang="pt-BR" dirty="0"/>
              <a:t> Ex.: (A ; =)</a:t>
            </a:r>
          </a:p>
        </p:txBody>
      </p:sp>
    </p:spTree>
    <p:extLst>
      <p:ext uri="{BB962C8B-B14F-4D97-AF65-F5344CB8AC3E}">
        <p14:creationId xmlns:p14="http://schemas.microsoft.com/office/powerpoint/2010/main" val="3678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C03B9-0833-48CB-A6E0-B99A282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1A865-E84A-43FA-81AF-7F2D95AC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Irreflexiva:</a:t>
            </a:r>
            <a:r>
              <a:rPr lang="pt-BR" dirty="0"/>
              <a:t> (∀ a  </a:t>
            </a:r>
            <a:r>
              <a:rPr lang="pt-BR" dirty="0" err="1"/>
              <a:t>A</a:t>
            </a:r>
            <a:r>
              <a:rPr lang="pt-BR" dirty="0"/>
              <a:t>) ~(</a:t>
            </a:r>
            <a:r>
              <a:rPr lang="pt-BR" dirty="0" err="1"/>
              <a:t>aRa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Na matriz: </a:t>
            </a:r>
            <a:r>
              <a:rPr lang="pt-BR" dirty="0"/>
              <a:t>A diagonal principal da matriz só apresenta valores lógicos falsos </a:t>
            </a:r>
          </a:p>
          <a:p>
            <a:pPr marL="0" indent="0">
              <a:buNone/>
            </a:pPr>
            <a:r>
              <a:rPr lang="pt-BR" b="1" dirty="0"/>
              <a:t>No grafo: </a:t>
            </a:r>
            <a:r>
              <a:rPr lang="pt-BR" dirty="0"/>
              <a:t>Não tem dança do passarinho.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04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B7D74-CF10-4D8D-AF84-8EA596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Simétrica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3F712B-447C-4CFB-A6C6-E3216BA5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A um conjunto e R uma endorrelação em A. R será simétrica se: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A)(∀ b ∈ A) (</a:t>
            </a:r>
            <a:r>
              <a:rPr lang="pt-BR" dirty="0" err="1"/>
              <a:t>aRb</a:t>
            </a:r>
            <a:r>
              <a:rPr lang="pt-BR" dirty="0"/>
              <a:t> ^ 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Matriz: </a:t>
            </a:r>
            <a:r>
              <a:rPr lang="pt-BR" dirty="0"/>
              <a:t>A metade acima da diagonal principal é igual a metade de baixo, célula a célula.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 </a:t>
            </a:r>
            <a:r>
              <a:rPr lang="pt-BR" dirty="0"/>
              <a:t>Entre dois nodos não há nenhuma seta, ou há duas setas que os ligam.</a:t>
            </a:r>
          </a:p>
          <a:p>
            <a:pPr marL="0" indent="0">
              <a:buNone/>
            </a:pPr>
            <a:r>
              <a:rPr lang="pt-BR" dirty="0"/>
              <a:t>Ex.: X;=</a:t>
            </a:r>
          </a:p>
        </p:txBody>
      </p:sp>
    </p:spTree>
    <p:extLst>
      <p:ext uri="{BB962C8B-B14F-4D97-AF65-F5344CB8AC3E}">
        <p14:creationId xmlns:p14="http://schemas.microsoft.com/office/powerpoint/2010/main" val="345308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095A-DAE9-4580-83B2-36DFCE26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Assimétrica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D7809-A32D-495B-9589-6317C62D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A um conjunto e R uma endorrelação em A. R será assimétrica se:</a:t>
            </a:r>
          </a:p>
          <a:p>
            <a:pPr marL="0" indent="0">
              <a:buNone/>
            </a:pPr>
            <a:r>
              <a:rPr lang="pt-BR" dirty="0"/>
              <a:t>(∀ a ∈ A)(∀ b ∈ A) (aRb1 ^ </a:t>
            </a:r>
            <a:r>
              <a:rPr lang="pt-BR" dirty="0" err="1"/>
              <a:t>bRa</a:t>
            </a:r>
            <a:r>
              <a:rPr lang="pt-BR" dirty="0"/>
              <a:t> ¬(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                     ou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A)(∀ b ∈ A) (</a:t>
            </a:r>
            <a:r>
              <a:rPr lang="pt-BR" dirty="0" err="1"/>
              <a:t>aRb</a:t>
            </a:r>
            <a:r>
              <a:rPr lang="pt-BR" dirty="0"/>
              <a:t> ^</a:t>
            </a:r>
            <a:r>
              <a:rPr lang="pt-BR" dirty="0" err="1"/>
              <a:t>bRa</a:t>
            </a:r>
            <a:r>
              <a:rPr lang="pt-BR" dirty="0"/>
              <a:t> → a = b)</a:t>
            </a:r>
          </a:p>
          <a:p>
            <a:pPr marL="0" indent="0">
              <a:buNone/>
            </a:pPr>
            <a:r>
              <a:rPr lang="pt-BR" b="1" dirty="0"/>
              <a:t>Na matriz: </a:t>
            </a:r>
            <a:r>
              <a:rPr lang="pt-BR" dirty="0"/>
              <a:t>A metade acima da diagonal principal é diferente da metade de baixo, célula a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célula.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</a:t>
            </a:r>
            <a:r>
              <a:rPr lang="pt-BR" dirty="0"/>
              <a:t> Entre 2 nodos há no máximo uma seta.</a:t>
            </a:r>
          </a:p>
        </p:txBody>
      </p:sp>
    </p:spTree>
    <p:extLst>
      <p:ext uri="{BB962C8B-B14F-4D97-AF65-F5344CB8AC3E}">
        <p14:creationId xmlns:p14="http://schemas.microsoft.com/office/powerpoint/2010/main" val="54053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182C-CAD2-4636-9844-145C99E1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Transitiva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73646-A8A9-4ED4-B1BA-23C9827D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A um conjunto e R uma endorrelação em A. R será transitiva se: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	(∀ a ∈ A) (∀ b ∈ A) (∀ c ∈ A) (</a:t>
            </a:r>
            <a:r>
              <a:rPr lang="pt-BR" dirty="0" err="1"/>
              <a:t>aRb</a:t>
            </a:r>
            <a:r>
              <a:rPr lang="pt-BR" dirty="0"/>
              <a:t> ^ </a:t>
            </a:r>
            <a:r>
              <a:rPr lang="pt-BR" dirty="0" err="1"/>
              <a:t>bRc</a:t>
            </a:r>
            <a:r>
              <a:rPr lang="pt-BR" dirty="0"/>
              <a:t> → </a:t>
            </a:r>
            <a:r>
              <a:rPr lang="pt-BR" dirty="0" err="1"/>
              <a:t>aRc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 </a:t>
            </a:r>
            <a:r>
              <a:rPr lang="pt-BR" dirty="0"/>
              <a:t>Há a ideia de triangularidade entre 3 nodos, tal qual noção de vetor resultante.</a:t>
            </a:r>
          </a:p>
          <a:p>
            <a:pPr marL="0" indent="0">
              <a:buNone/>
            </a:pPr>
            <a:r>
              <a:rPr lang="pt-BR" b="1" dirty="0"/>
              <a:t>Ex.:</a:t>
            </a:r>
          </a:p>
          <a:p>
            <a:pPr marL="0" indent="0">
              <a:buNone/>
            </a:pPr>
            <a:r>
              <a:rPr lang="pt-BR" dirty="0"/>
              <a:t>A = {1,2,3} R = {(1;2),(1;3),(2;3)}</a:t>
            </a:r>
          </a:p>
        </p:txBody>
      </p:sp>
    </p:spTree>
    <p:extLst>
      <p:ext uri="{BB962C8B-B14F-4D97-AF65-F5344CB8AC3E}">
        <p14:creationId xmlns:p14="http://schemas.microsoft.com/office/powerpoint/2010/main" val="40759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34503-5AD4-407C-B485-FE4B5EB0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 SAP </a:t>
            </a:r>
            <a:r>
              <a:rPr lang="pt-BR" dirty="0" err="1"/>
              <a:t>SAP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C067A-4019-4B7D-8D27-40F06030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400" dirty="0"/>
              <a:t>∈ -</a:t>
            </a:r>
            <a:r>
              <a:rPr lang="pt-BR" dirty="0"/>
              <a:t> Pertence [Relação de </a:t>
            </a:r>
            <a:r>
              <a:rPr lang="pt-BR" dirty="0">
                <a:solidFill>
                  <a:srgbClr val="0070C0"/>
                </a:solidFill>
              </a:rPr>
              <a:t>Elemento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 </a:t>
            </a: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sz="4400" dirty="0"/>
              <a:t>∉ -</a:t>
            </a:r>
            <a:r>
              <a:rPr lang="pt-BR" dirty="0"/>
              <a:t> Não Pertence [Relação de </a:t>
            </a:r>
            <a:r>
              <a:rPr lang="pt-BR" dirty="0">
                <a:solidFill>
                  <a:srgbClr val="0070C0"/>
                </a:solidFill>
              </a:rPr>
              <a:t>Elemento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     </a:t>
            </a:r>
          </a:p>
          <a:p>
            <a:pPr marL="0" indent="0">
              <a:buNone/>
            </a:pPr>
            <a:r>
              <a:rPr lang="pt-BR" sz="4400" dirty="0"/>
              <a:t>⊂ -</a:t>
            </a:r>
            <a:r>
              <a:rPr lang="pt-BR" dirty="0"/>
              <a:t> Está contido [Relação de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</a:t>
            </a:r>
          </a:p>
          <a:p>
            <a:pPr marL="0" indent="0">
              <a:buNone/>
            </a:pPr>
            <a:r>
              <a:rPr lang="pt-BR" sz="4400" dirty="0"/>
              <a:t>⊄ -</a:t>
            </a:r>
            <a:r>
              <a:rPr lang="pt-BR" dirty="0"/>
              <a:t> Não está contido [Relação de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</a:t>
            </a:r>
          </a:p>
          <a:p>
            <a:pPr marL="0" indent="0">
              <a:buNone/>
            </a:pPr>
            <a:r>
              <a:rPr lang="pt-BR" sz="4400" dirty="0"/>
              <a:t>⊃ -</a:t>
            </a:r>
            <a:r>
              <a:rPr lang="pt-BR" dirty="0"/>
              <a:t> Contém [Relação de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sz="4400" dirty="0"/>
              <a:t>⊅</a:t>
            </a:r>
            <a:r>
              <a:rPr lang="pt-BR" dirty="0"/>
              <a:t> - Não Contém [Relação de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6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53262-1442-459B-AFF7-93A28C6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28B56-6725-4A96-8CCB-1945FA46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/>
              <a:t>Seja S um conjunto e a um elemento de S. </a:t>
            </a:r>
          </a:p>
          <a:p>
            <a:pPr marL="0" indent="0">
              <a:buNone/>
            </a:pPr>
            <a:r>
              <a:rPr lang="pt-BR" sz="3600" dirty="0"/>
              <a:t>a  S ∈ : a pertence a S </a:t>
            </a:r>
          </a:p>
          <a:p>
            <a:pPr marL="0" indent="0">
              <a:buNone/>
            </a:pPr>
            <a:r>
              <a:rPr lang="pt-BR" sz="3600" dirty="0"/>
              <a:t>a ∉ S : a não pertence a S</a:t>
            </a:r>
          </a:p>
        </p:txBody>
      </p:sp>
    </p:spTree>
    <p:extLst>
      <p:ext uri="{BB962C8B-B14F-4D97-AF65-F5344CB8AC3E}">
        <p14:creationId xmlns:p14="http://schemas.microsoft.com/office/powerpoint/2010/main" val="337352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1F194-46CD-4DC8-A138-E7C9F521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6470"/>
            <a:ext cx="12192000" cy="648031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Está Contido:</a:t>
            </a:r>
          </a:p>
          <a:p>
            <a:r>
              <a:rPr lang="pt-BR" dirty="0"/>
              <a:t> {</a:t>
            </a:r>
            <a:r>
              <a:rPr lang="pt-BR" sz="2400" dirty="0"/>
              <a:t>1,2,3} ⊂ {1,2,3,4} : {1,2,3} é um subconjunto de {1,2,3,4} →  </a:t>
            </a:r>
            <a:r>
              <a:rPr lang="pt-BR" sz="2400" dirty="0">
                <a:solidFill>
                  <a:srgbClr val="0070C0"/>
                </a:solidFill>
              </a:rPr>
              <a:t>Correto</a:t>
            </a:r>
            <a:r>
              <a:rPr lang="pt-BR" sz="2400" dirty="0"/>
              <a:t> </a:t>
            </a:r>
          </a:p>
          <a:p>
            <a:r>
              <a:rPr lang="pt-BR" dirty="0"/>
              <a:t>{1,3} ⊂ {1,2,3,4} : {1,3} é um subconjunto de {1,2,3,4} →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{1} ⊂ {1,2,3,4} : {1,3} é um subconjunto de {1,2,3,4} → 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{} ⊂ {1,2,3,4} : {} é um subconjunto de {1,2,3,4} → 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{1,2,3,4} ⊂ {}  : {1,2,3,4} contém  {} →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</a:p>
          <a:p>
            <a:r>
              <a:rPr lang="pt-BR" dirty="0"/>
              <a:t> {Ø} ⊂ {1,2,3,4} : { Ø} é um subconjunto de {1,2,3,4} → </a:t>
            </a:r>
            <a:r>
              <a:rPr lang="pt-BR" dirty="0">
                <a:solidFill>
                  <a:srgbClr val="C00000"/>
                </a:solidFill>
              </a:rPr>
              <a:t>Errado</a:t>
            </a:r>
          </a:p>
          <a:p>
            <a:pPr marL="0" indent="0">
              <a:lnSpc>
                <a:spcPct val="150000"/>
              </a:lnSpc>
              <a:buNone/>
            </a:pPr>
            <a:endParaRPr lang="pt-BR" sz="3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C00000"/>
                </a:solidFill>
              </a:rPr>
              <a:t>{Ø}  → Conjunto unitário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/>
              <a:t>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{} ou  Ø → Conjunto sem elementos [Vazio]</a:t>
            </a:r>
          </a:p>
        </p:txBody>
      </p:sp>
    </p:spTree>
    <p:extLst>
      <p:ext uri="{BB962C8B-B14F-4D97-AF65-F5344CB8AC3E}">
        <p14:creationId xmlns:p14="http://schemas.microsoft.com/office/powerpoint/2010/main" val="311413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EA509-59A2-45B4-9DC1-B14E828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217B2-05AE-4C01-AFEF-97A1AEDC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Uniao (∪) : </a:t>
            </a:r>
            <a:r>
              <a:rPr lang="pt-BR" dirty="0"/>
              <a:t>A união dos elementos de dois conjuntos. 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dirty="0"/>
              <a:t>Ex.: A =  {1,2,3,u,o}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dirty="0"/>
              <a:t> B = {1,h,i,u,j}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dirty="0"/>
              <a:t> A  B = {1,2,3,u,o,h,i,j}</a:t>
            </a:r>
          </a:p>
          <a:p>
            <a:pPr marL="0" indent="0">
              <a:buNone/>
            </a:pPr>
            <a:r>
              <a:rPr lang="pt-BR" b="1" dirty="0"/>
              <a:t>Intersecção(∩) </a:t>
            </a:r>
            <a:r>
              <a:rPr lang="pt-BR" dirty="0"/>
              <a:t>: Os elementos </a:t>
            </a:r>
            <a:r>
              <a:rPr lang="pt-BR" u="sng" dirty="0"/>
              <a:t>obrigatoriamente</a:t>
            </a:r>
            <a:r>
              <a:rPr lang="pt-BR" dirty="0"/>
              <a:t> precisam estar em todos os conjuntos da intersecção.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dirty="0"/>
              <a:t> Ex.: A =  {1,2,3,u,o}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dirty="0"/>
              <a:t> B = {1,h,i,u,j}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dirty="0"/>
              <a:t> A ∩ B = {1,u}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b="1" dirty="0"/>
              <a:t>Diferença (-) </a:t>
            </a:r>
            <a:r>
              <a:rPr lang="pt-BR" dirty="0"/>
              <a:t>:  Retira-se de determinado conjunto a intersecção.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4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2DF95-4CC7-4BF1-808C-8B1A0B7C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26" y="360020"/>
            <a:ext cx="10636348" cy="146560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¡WARNING! 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A ORDEM IMPORTA PORRA!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D7653-613E-4FC6-8121-4AC9AB3C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6" y="1575582"/>
            <a:ext cx="10926494" cy="528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2400" dirty="0"/>
              <a:t>A =  {1,2,3,u,o}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sz="2400" dirty="0"/>
              <a:t> B = {1},h,i,u,j}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sz="2400" dirty="0"/>
              <a:t> A – B = {2,3,o} e B – A = {</a:t>
            </a:r>
            <a:r>
              <a:rPr lang="pt-BR" sz="2400" dirty="0" err="1"/>
              <a:t>h,i,j</a:t>
            </a:r>
            <a:r>
              <a:rPr lang="pt-BR" sz="2400" dirty="0"/>
              <a:t>}</a:t>
            </a:r>
          </a:p>
          <a:p>
            <a:pPr marL="0" indent="0">
              <a:buNone/>
            </a:pPr>
            <a:r>
              <a:rPr lang="pt-BR" sz="2400" b="1" dirty="0"/>
              <a:t>Conjunto Complementar (C) : </a:t>
            </a:r>
            <a:r>
              <a:rPr lang="pt-BR" sz="2400" dirty="0"/>
              <a:t>É preciso da existência de um conjunto universo (U) o qual contém todos os elementos. </a:t>
            </a:r>
          </a:p>
          <a:p>
            <a:pPr marL="0" indent="0">
              <a:buNone/>
            </a:pPr>
            <a:r>
              <a:rPr lang="pt-BR" sz="2400" dirty="0"/>
              <a:t>Ex.: Seja U = {1, ….. , 20}        </a:t>
            </a:r>
          </a:p>
          <a:p>
            <a:pPr marL="0" indent="0">
              <a:buNone/>
            </a:pPr>
            <a:r>
              <a:rPr lang="pt-BR" sz="2400" dirty="0"/>
              <a:t>        A = {2,4,6,8, …… , 20}        </a:t>
            </a:r>
          </a:p>
          <a:p>
            <a:pPr marL="0" indent="0">
              <a:buNone/>
            </a:pPr>
            <a:r>
              <a:rPr lang="pt-BR" sz="2400" dirty="0"/>
              <a:t>        C(a) = {1,3,5,7, ….. ,19} </a:t>
            </a:r>
          </a:p>
          <a:p>
            <a:pPr marL="0" indent="0">
              <a:buNone/>
            </a:pPr>
            <a:r>
              <a:rPr lang="pt-BR" sz="2400" dirty="0"/>
              <a:t>U :  ______________________________                                           </a:t>
            </a:r>
          </a:p>
          <a:p>
            <a:pPr marL="0" indent="0">
              <a:buNone/>
            </a:pPr>
            <a:r>
              <a:rPr lang="pt-BR" sz="2400" dirty="0"/>
              <a:t>A </a:t>
            </a:r>
            <a:r>
              <a:rPr lang="pt-BR" sz="2400"/>
              <a:t>:                      ___________________                               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C(a) : __________</a:t>
            </a:r>
          </a:p>
          <a:p>
            <a:pPr marL="0" indent="0">
              <a:buNone/>
            </a:pPr>
            <a:r>
              <a:rPr lang="pt-BR" sz="24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15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12389-D370-49D1-8D03-3FE0B109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576775"/>
            <a:ext cx="10819228" cy="560018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Conjunto das Partes (P(x)) : </a:t>
            </a:r>
            <a:r>
              <a:rPr lang="pt-BR" dirty="0"/>
              <a:t>Dado um conjunto gerador, o conjunto das partes é gerado por este, analisando as composições dos elementos que o </a:t>
            </a:r>
            <a:r>
              <a:rPr lang="pt-BR" dirty="0" err="1"/>
              <a:t>compoem</a:t>
            </a:r>
            <a:r>
              <a:rPr lang="pt-BR" dirty="0"/>
              <a:t>, sejam individuais, duplas, trios, </a:t>
            </a:r>
            <a:r>
              <a:rPr lang="pt-BR" dirty="0" err="1"/>
              <a:t>etc</a:t>
            </a:r>
            <a:r>
              <a:rPr lang="pt-BR" dirty="0"/>
              <a:t>, até chegar no próprio conjunto gerador.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Seja A conjunto gerador A = {1,2,3}</a:t>
            </a:r>
          </a:p>
          <a:p>
            <a:pPr marL="0" indent="0">
              <a:buNone/>
            </a:pPr>
            <a:r>
              <a:rPr lang="pt-BR" dirty="0"/>
              <a:t>	P(a) = [{},{1},{2}{3,},{1,2},{1,3},{2,3},{1,2,3}]</a:t>
            </a:r>
          </a:p>
        </p:txBody>
      </p:sp>
    </p:spTree>
    <p:extLst>
      <p:ext uri="{BB962C8B-B14F-4D97-AF65-F5344CB8AC3E}">
        <p14:creationId xmlns:p14="http://schemas.microsoft.com/office/powerpoint/2010/main" val="31592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4EB6D-CA02-4A73-ACA4-829801DC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lógica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C0D7F-A260-4176-8054-151F54E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Proposição: É uma construção (sentença, frase) a qual cabe um juízo de valor.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 err="1"/>
              <a:t>Ex</a:t>
            </a:r>
            <a:r>
              <a:rPr lang="pt-BR" b="1" dirty="0"/>
              <a:t>: </a:t>
            </a:r>
            <a:r>
              <a:rPr lang="pt-BR" dirty="0"/>
              <a:t>1) 3+4 &lt; 2 → Falso 2) 3+4 &gt; 2  → Verdadeiro </a:t>
            </a:r>
          </a:p>
          <a:p>
            <a:pPr marL="0" indent="0">
              <a:buNone/>
            </a:pPr>
            <a:r>
              <a:rPr lang="pt-BR" dirty="0"/>
              <a:t>Tecla SAP </a:t>
            </a:r>
            <a:r>
              <a:rPr lang="pt-BR" dirty="0" err="1"/>
              <a:t>SAP</a:t>
            </a:r>
            <a:r>
              <a:rPr lang="pt-BR" dirty="0"/>
              <a:t> ~ (¬) - Negação   # Modificação do valor </a:t>
            </a:r>
          </a:p>
          <a:p>
            <a:pPr marL="0" indent="0">
              <a:buNone/>
            </a:pPr>
            <a:r>
              <a:rPr lang="pt-BR" dirty="0"/>
              <a:t>	e (^) - Conjunção </a:t>
            </a:r>
          </a:p>
          <a:p>
            <a:pPr marL="0" indent="0">
              <a:buNone/>
            </a:pPr>
            <a:r>
              <a:rPr lang="pt-BR" dirty="0"/>
              <a:t>	ou (v) – Disjunção </a:t>
            </a:r>
          </a:p>
          <a:p>
            <a:pPr marL="0" indent="0">
              <a:buNone/>
            </a:pPr>
            <a:r>
              <a:rPr lang="pt-BR" dirty="0"/>
              <a:t>	→ - Condicional (se) </a:t>
            </a:r>
          </a:p>
          <a:p>
            <a:pPr marL="0" indent="0">
              <a:buNone/>
            </a:pPr>
            <a:r>
              <a:rPr lang="pt-BR" dirty="0"/>
              <a:t>	↔ - </a:t>
            </a:r>
            <a:r>
              <a:rPr lang="pt-BR" dirty="0" err="1"/>
              <a:t>Bicondicional</a:t>
            </a:r>
            <a:r>
              <a:rPr lang="pt-BR" dirty="0"/>
              <a:t> (Se e somente se)</a:t>
            </a:r>
          </a:p>
        </p:txBody>
      </p:sp>
    </p:spTree>
    <p:extLst>
      <p:ext uri="{BB962C8B-B14F-4D97-AF65-F5344CB8AC3E}">
        <p14:creationId xmlns:p14="http://schemas.microsoft.com/office/powerpoint/2010/main" val="3535318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1307</Words>
  <Application>Microsoft Office PowerPoint</Application>
  <PresentationFormat>Widescreen</PresentationFormat>
  <Paragraphs>217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Schoolbook</vt:lpstr>
      <vt:lpstr>Tema do Office</vt:lpstr>
      <vt:lpstr>Revisão de Matemática Discreta</vt:lpstr>
      <vt:lpstr>Conceitos básicos de matematica discreta</vt:lpstr>
      <vt:lpstr>Tecla SAP SAP</vt:lpstr>
      <vt:lpstr>Exemplos </vt:lpstr>
      <vt:lpstr>Apresentação do PowerPoint</vt:lpstr>
      <vt:lpstr>Relação entre conjuntos</vt:lpstr>
      <vt:lpstr>¡WARNING!  A ORDEM IMPORTA PORRA! </vt:lpstr>
      <vt:lpstr>Apresentação do PowerPoint</vt:lpstr>
      <vt:lpstr>Noções de lógica </vt:lpstr>
      <vt:lpstr>Apresentação do PowerPoint</vt:lpstr>
      <vt:lpstr>Tipos de relações</vt:lpstr>
      <vt:lpstr>Funcional: [Relação de um da origem para no máximo um do destino] </vt:lpstr>
      <vt:lpstr>Injetora: [O inverso da Funcional]</vt:lpstr>
      <vt:lpstr>Relação Total [Todo a∈A tem um b∈B</vt:lpstr>
      <vt:lpstr>Ex.: Seja A = {1,2,3,4} e B = {A,E,i} e  R = {(1;a),(2;e),(3;i);(4;a);(4;e)} </vt:lpstr>
      <vt:lpstr>Relação Sobrejetora  </vt:lpstr>
      <vt:lpstr>Monomorfismo</vt:lpstr>
      <vt:lpstr>Epimorfismo</vt:lpstr>
      <vt:lpstr>Isomorfismo : Top da baile.</vt:lpstr>
      <vt:lpstr>Endorrelação</vt:lpstr>
      <vt:lpstr>Propriedades da Endorrelação</vt:lpstr>
      <vt:lpstr>Propriedades da Endorrelação</vt:lpstr>
      <vt:lpstr>Relação Simétrica</vt:lpstr>
      <vt:lpstr>Relação Assimétrica</vt:lpstr>
      <vt:lpstr>Relação Transitiva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63</cp:revision>
  <dcterms:created xsi:type="dcterms:W3CDTF">2016-04-01T01:07:07Z</dcterms:created>
  <dcterms:modified xsi:type="dcterms:W3CDTF">2018-04-16T05:54:48Z</dcterms:modified>
</cp:coreProperties>
</file>