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3" autoAdjust="0"/>
    <p:restoredTop sz="93907" autoAdjust="0"/>
  </p:normalViewPr>
  <p:slideViewPr>
    <p:cSldViewPr snapToGrid="0">
      <p:cViewPr varScale="1">
        <p:scale>
          <a:sx n="50" d="100"/>
          <a:sy n="50" d="100"/>
        </p:scale>
        <p:origin x="72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2CD4-DE62-46FD-8A64-7113577F1E1E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14BED-BF51-44FC-8848-CE193A05D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2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4BED-BF51-44FC-8848-CE193A05D95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11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Revisão de Arquitetura e organização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64CD4-73F2-4834-8E77-93E4D184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7498C-D3B3-4AA9-903A-D16B674B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maior o registrador e maior sua quantidade em uma CPU, mais flexibilidade terão os programadores, e maior capacidade de processamento;</a:t>
            </a:r>
          </a:p>
          <a:p>
            <a:r>
              <a:rPr lang="pt-BR" dirty="0"/>
              <a:t>Processador de 32 ou 64 bits indica que o tamanho dos registradores é de 32 ou 64 bits</a:t>
            </a:r>
          </a:p>
        </p:txBody>
      </p:sp>
    </p:spTree>
    <p:extLst>
      <p:ext uri="{BB962C8B-B14F-4D97-AF65-F5344CB8AC3E}">
        <p14:creationId xmlns:p14="http://schemas.microsoft.com/office/powerpoint/2010/main" val="197288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93454-33A4-44B2-AA2B-5747FF83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3131C-E568-4CE9-B6CA-51F32BE5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dispositivos eletrônicos, magnéticos ou </a:t>
            </a:r>
            <a:r>
              <a:rPr lang="pt-BR" dirty="0" err="1"/>
              <a:t>opticos</a:t>
            </a:r>
            <a:r>
              <a:rPr lang="pt-BR" dirty="0"/>
              <a:t>, capazes de armazenar dados em forma digital ou binaria;</a:t>
            </a:r>
          </a:p>
          <a:p>
            <a:r>
              <a:rPr lang="pt-BR" dirty="0"/>
              <a:t>Os programas e dados para serem executados pelo processador, devem estar armazenados na memoria;</a:t>
            </a:r>
          </a:p>
          <a:p>
            <a:pPr marL="0" indent="0">
              <a:buNone/>
            </a:pPr>
            <a:r>
              <a:rPr lang="pt-BR" dirty="0"/>
              <a:t>Memorias são basicamente:</a:t>
            </a:r>
          </a:p>
          <a:p>
            <a:pPr lvl="1"/>
            <a:r>
              <a:rPr lang="pt-BR" dirty="0"/>
              <a:t>Registradores</a:t>
            </a:r>
          </a:p>
          <a:p>
            <a:pPr lvl="1"/>
            <a:r>
              <a:rPr lang="pt-BR" dirty="0"/>
              <a:t>Cache </a:t>
            </a:r>
          </a:p>
          <a:p>
            <a:pPr lvl="1"/>
            <a:r>
              <a:rPr lang="pt-BR" dirty="0"/>
              <a:t>Memoria principal</a:t>
            </a:r>
          </a:p>
          <a:p>
            <a:pPr lvl="1"/>
            <a:r>
              <a:rPr lang="pt-BR" dirty="0"/>
              <a:t>Memoria secundaria ou auxiliar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0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4E49-2AD8-490B-B113-A007338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2681C-1A36-4388-B25C-4D00C23B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memoria principal ou memoria central, composta por RAM (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acess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 e ROM (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)~são dispositivos eletrônicos para armazenamento temporário de informações</a:t>
            </a:r>
          </a:p>
          <a:p>
            <a:r>
              <a:rPr lang="pt-BR" dirty="0"/>
              <a:t>Todas informações acessadas e processadas pelo processador, devem estar na memoria principal</a:t>
            </a:r>
          </a:p>
        </p:txBody>
      </p:sp>
    </p:spTree>
    <p:extLst>
      <p:ext uri="{BB962C8B-B14F-4D97-AF65-F5344CB8AC3E}">
        <p14:creationId xmlns:p14="http://schemas.microsoft.com/office/powerpoint/2010/main" val="124657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29859-90A1-4DE4-B3A4-5F14A1BE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E74463-AF49-41B4-A8CC-0AB08D70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operações tanto de leitura como gravação de dados (0 e 1)</a:t>
            </a:r>
          </a:p>
          <a:p>
            <a:r>
              <a:rPr lang="pt-BR" dirty="0"/>
              <a:t>Necessita de energia elétrica para manter as informações armazenadas</a:t>
            </a:r>
          </a:p>
          <a:p>
            <a:r>
              <a:rPr lang="pt-BR" dirty="0"/>
              <a:t>Possui alta velocidade</a:t>
            </a:r>
          </a:p>
          <a:p>
            <a:r>
              <a:rPr lang="pt-BR" dirty="0"/>
              <a:t>Organizada por posições numeradas, formadas por grupos de 8, 16, 32, ou 64 bits</a:t>
            </a:r>
          </a:p>
        </p:txBody>
      </p:sp>
    </p:spTree>
    <p:extLst>
      <p:ext uri="{BB962C8B-B14F-4D97-AF65-F5344CB8AC3E}">
        <p14:creationId xmlns:p14="http://schemas.microsoft.com/office/powerpoint/2010/main" val="42031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3C282-1CED-45D6-B28B-567ADA5E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E7013-FBA4-41BE-ACAB-103B7424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computador possuir pouca memoria rem e o usuario abrir vários programas ao mesmo tempo, ou utilizar programas pesados, é possivel que o desempenho do computador fique prejudicado, o processador terá que usar a memoria auxiliar(disco rígido ou HD) para guardar os dados e programas que deveriam ser armazenados na memoria principal, tornando o sistema lento.</a:t>
            </a:r>
          </a:p>
        </p:txBody>
      </p:sp>
    </p:spTree>
    <p:extLst>
      <p:ext uri="{BB962C8B-B14F-4D97-AF65-F5344CB8AC3E}">
        <p14:creationId xmlns:p14="http://schemas.microsoft.com/office/powerpoint/2010/main" val="253775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164A0-D4CB-489F-87B6-789AF2F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ROM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28031-67A0-4C00-90F9-9385AC37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Memoria apenas para leitura</a:t>
            </a:r>
          </a:p>
          <a:p>
            <a:r>
              <a:rPr lang="pt-BR" dirty="0"/>
              <a:t>Menor e mais lenta que a RAM</a:t>
            </a:r>
          </a:p>
          <a:p>
            <a:r>
              <a:rPr lang="pt-BR" dirty="0"/>
              <a:t>Gravada de forma permanente pelo fabricante</a:t>
            </a:r>
          </a:p>
          <a:p>
            <a:r>
              <a:rPr lang="pt-BR" dirty="0"/>
              <a:t>Não precisa de energia para ser preservada</a:t>
            </a:r>
          </a:p>
          <a:p>
            <a:r>
              <a:rPr lang="pt-BR" dirty="0"/>
              <a:t>Lida pela CPU para fins específicos </a:t>
            </a:r>
          </a:p>
        </p:txBody>
      </p:sp>
    </p:spTree>
    <p:extLst>
      <p:ext uri="{BB962C8B-B14F-4D97-AF65-F5344CB8AC3E}">
        <p14:creationId xmlns:p14="http://schemas.microsoft.com/office/powerpoint/2010/main" val="408293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BF897-27BB-445F-977B-E269744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71E0E-B69F-4D92-82C7-6392FB2B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Memoria volátil de alta velocidade e pequena capacidade de armazenamento, localizada dentro do processador ou próximo;</a:t>
            </a:r>
          </a:p>
          <a:p>
            <a:r>
              <a:rPr lang="pt-BR" dirty="0"/>
              <a:t>Utilizada para melhorar a performance do sistema quando da execução possui alto custo;</a:t>
            </a:r>
          </a:p>
          <a:p>
            <a:pPr marL="0" indent="0">
              <a:buNone/>
            </a:pPr>
            <a:r>
              <a:rPr lang="pt-BR" b="1" dirty="0"/>
              <a:t>Cache hit: </a:t>
            </a:r>
            <a:r>
              <a:rPr lang="pt-BR" dirty="0"/>
              <a:t>quando solicitado, esta na memoria cache</a:t>
            </a:r>
          </a:p>
          <a:p>
            <a:pPr marL="0" indent="0">
              <a:buNone/>
            </a:pPr>
            <a:r>
              <a:rPr lang="pt-BR" b="1" dirty="0"/>
              <a:t>Cache miss ou </a:t>
            </a:r>
            <a:r>
              <a:rPr lang="pt-BR" b="1" dirty="0" err="1"/>
              <a:t>fault</a:t>
            </a:r>
            <a:r>
              <a:rPr lang="pt-BR" b="1" dirty="0"/>
              <a:t>: </a:t>
            </a:r>
            <a:r>
              <a:rPr lang="pt-BR" dirty="0"/>
              <a:t>quando o dado não esta na memoria cache</a:t>
            </a:r>
          </a:p>
        </p:txBody>
      </p:sp>
    </p:spTree>
    <p:extLst>
      <p:ext uri="{BB962C8B-B14F-4D97-AF65-F5344CB8AC3E}">
        <p14:creationId xmlns:p14="http://schemas.microsoft.com/office/powerpoint/2010/main" val="205691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98D83-283F-41EF-AB7F-C053603C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5310" cy="1325563"/>
          </a:xfrm>
        </p:spPr>
        <p:txBody>
          <a:bodyPr/>
          <a:lstStyle/>
          <a:p>
            <a:r>
              <a:rPr lang="pt-BR" dirty="0"/>
              <a:t>Memoria secundaria, auxiliar ou de massa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CB462-69CF-44F1-90E1-8B66343F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Capacidade para armazenar grandes quantidades de informações;</a:t>
            </a:r>
          </a:p>
          <a:p>
            <a:r>
              <a:rPr lang="pt-BR" dirty="0"/>
              <a:t>Não volátil (o dado não e perdido ao desligar);</a:t>
            </a:r>
          </a:p>
          <a:p>
            <a:r>
              <a:rPr lang="pt-BR" dirty="0"/>
              <a:t>Possui velocidade de processamento inferior a memoria principal;</a:t>
            </a:r>
          </a:p>
          <a:p>
            <a:r>
              <a:rPr lang="pt-BR" dirty="0"/>
              <a:t>Custo relativamente mais baixo do que a memoria principal;</a:t>
            </a:r>
          </a:p>
          <a:p>
            <a:pPr marL="0" indent="0">
              <a:buNone/>
            </a:pPr>
            <a:r>
              <a:rPr lang="pt-BR" dirty="0"/>
              <a:t>Exemplos: discos rígidos(HD), fitas magnéticas(DAT, DLT) e </a:t>
            </a:r>
            <a:r>
              <a:rPr lang="pt-BR" dirty="0" err="1"/>
              <a:t>compact</a:t>
            </a:r>
            <a:r>
              <a:rPr lang="pt-BR" dirty="0"/>
              <a:t> </a:t>
            </a:r>
            <a:r>
              <a:rPr lang="pt-BR" dirty="0" err="1"/>
              <a:t>discs</a:t>
            </a:r>
            <a:r>
              <a:rPr lang="pt-BR" dirty="0"/>
              <a:t>(CD) DVD, Blu-ray, Flash, etc.</a:t>
            </a:r>
          </a:p>
        </p:txBody>
      </p:sp>
    </p:spTree>
    <p:extLst>
      <p:ext uri="{BB962C8B-B14F-4D97-AF65-F5344CB8AC3E}">
        <p14:creationId xmlns:p14="http://schemas.microsoft.com/office/powerpoint/2010/main" val="351007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AB3E-82A0-42AA-B6DF-66B3026D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Memoria virtual e de paginação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30273-170F-4253-BB17-6E263BAF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Os sistemas operacionais atuais (incluindo o Windows) utilizam o disco rígido para gravar dados ou programas caso a memoria RAM se esgote.</a:t>
            </a:r>
          </a:p>
          <a:p>
            <a:pPr marL="0" indent="0">
              <a:buNone/>
            </a:pPr>
            <a:r>
              <a:rPr lang="pt-BR" dirty="0"/>
              <a:t>Utilizando este recurso, mesmo que a memoria RAM esteja completamente ocupada, o programa sera executado, porem mais lentamente devido a baixa velocidade de acesso ao disco rígido.</a:t>
            </a:r>
          </a:p>
          <a:p>
            <a:pPr marL="0" indent="0">
              <a:buNone/>
            </a:pPr>
            <a:r>
              <a:rPr lang="pt-BR" dirty="0"/>
              <a:t>Essa utilização de memoria de massa (principalmente HD) para guardar temporariamente informações que não cabem na RAM e depois recupera-las e chamada de paginação ou swap de disco</a:t>
            </a:r>
          </a:p>
        </p:txBody>
      </p:sp>
    </p:spTree>
    <p:extLst>
      <p:ext uri="{BB962C8B-B14F-4D97-AF65-F5344CB8AC3E}">
        <p14:creationId xmlns:p14="http://schemas.microsoft.com/office/powerpoint/2010/main" val="179503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F08370-211B-417A-9D07-369C70EAB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9397"/>
            <a:ext cx="9829800" cy="5968603"/>
          </a:xfrm>
        </p:spPr>
      </p:pic>
    </p:spTree>
    <p:extLst>
      <p:ext uri="{BB962C8B-B14F-4D97-AF65-F5344CB8AC3E}">
        <p14:creationId xmlns:p14="http://schemas.microsoft.com/office/powerpoint/2010/main" val="300662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B616C-D04A-4749-ABC3-D193C1FA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5" y="466531"/>
            <a:ext cx="9703837" cy="57104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 computador, é uma maquina que recebe dados através de um meio de entrada, processa-os através de um programa, e retorna uma saída.</a:t>
            </a:r>
          </a:p>
          <a:p>
            <a:pPr marL="0" indent="0">
              <a:buNone/>
            </a:pPr>
            <a:r>
              <a:rPr lang="pt-BR" dirty="0"/>
              <a:t>A representação das informações são por:</a:t>
            </a:r>
          </a:p>
          <a:p>
            <a:r>
              <a:rPr lang="pt-BR" dirty="0"/>
              <a:t>Bit</a:t>
            </a:r>
          </a:p>
          <a:p>
            <a:r>
              <a:rPr lang="pt-BR" dirty="0"/>
              <a:t>Caractere</a:t>
            </a:r>
          </a:p>
          <a:p>
            <a:r>
              <a:rPr lang="pt-BR" dirty="0"/>
              <a:t>Byte</a:t>
            </a:r>
          </a:p>
          <a:p>
            <a:r>
              <a:rPr lang="pt-BR" dirty="0"/>
              <a:t>palavra</a:t>
            </a:r>
          </a:p>
        </p:txBody>
      </p:sp>
    </p:spTree>
    <p:extLst>
      <p:ext uri="{BB962C8B-B14F-4D97-AF65-F5344CB8AC3E}">
        <p14:creationId xmlns:p14="http://schemas.microsoft.com/office/powerpoint/2010/main" val="410252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02B4C-6212-470D-8B21-02BACE32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numeração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8B08E-B9BD-405A-85E6-7C36131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 = base 2</a:t>
            </a:r>
          </a:p>
          <a:p>
            <a:r>
              <a:rPr lang="pt-BR" dirty="0"/>
              <a:t>Decimal =  base 10</a:t>
            </a:r>
          </a:p>
          <a:p>
            <a:r>
              <a:rPr lang="pt-BR" dirty="0"/>
              <a:t>Octal = base 8</a:t>
            </a:r>
          </a:p>
          <a:p>
            <a:r>
              <a:rPr lang="pt-BR" dirty="0"/>
              <a:t>Hexadecimal = base 16</a:t>
            </a:r>
          </a:p>
        </p:txBody>
      </p:sp>
    </p:spTree>
    <p:extLst>
      <p:ext uri="{BB962C8B-B14F-4D97-AF65-F5344CB8AC3E}">
        <p14:creationId xmlns:p14="http://schemas.microsoft.com/office/powerpoint/2010/main" val="43812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9F00061-E067-42E8-ACC6-760FC6425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87427"/>
              </p:ext>
            </p:extLst>
          </p:nvPr>
        </p:nvGraphicFramePr>
        <p:xfrm>
          <a:off x="472440" y="182878"/>
          <a:ext cx="9177996" cy="6217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94499">
                  <a:extLst>
                    <a:ext uri="{9D8B030D-6E8A-4147-A177-3AD203B41FA5}">
                      <a16:colId xmlns:a16="http://schemas.microsoft.com/office/drawing/2014/main" val="2054026853"/>
                    </a:ext>
                  </a:extLst>
                </a:gridCol>
                <a:gridCol w="2294499">
                  <a:extLst>
                    <a:ext uri="{9D8B030D-6E8A-4147-A177-3AD203B41FA5}">
                      <a16:colId xmlns:a16="http://schemas.microsoft.com/office/drawing/2014/main" val="1410007473"/>
                    </a:ext>
                  </a:extLst>
                </a:gridCol>
                <a:gridCol w="2294499">
                  <a:extLst>
                    <a:ext uri="{9D8B030D-6E8A-4147-A177-3AD203B41FA5}">
                      <a16:colId xmlns:a16="http://schemas.microsoft.com/office/drawing/2014/main" val="3697213196"/>
                    </a:ext>
                  </a:extLst>
                </a:gridCol>
                <a:gridCol w="2294499">
                  <a:extLst>
                    <a:ext uri="{9D8B030D-6E8A-4147-A177-3AD203B41FA5}">
                      <a16:colId xmlns:a16="http://schemas.microsoft.com/office/drawing/2014/main" val="1591059536"/>
                    </a:ext>
                  </a:extLst>
                </a:gridCol>
              </a:tblGrid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HEXADECIMAL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OCTAL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BINÁRIO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6077877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43994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641245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854815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819103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151721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637239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050171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650059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085190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491097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7512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77983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18864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51721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694608"/>
                  </a:ext>
                </a:extLst>
              </a:tr>
              <a:tr h="29128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5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71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F4607-C1AF-4367-AC14-25FA36D9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numérica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C84A1-5CE0-42D9-97AC-ABE01451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converter binário para octal, basta separar os numeros de 3 em 3 e olhar na tabela qual ele representa em octal.</a:t>
            </a:r>
          </a:p>
          <a:p>
            <a:r>
              <a:rPr lang="pt-BR" dirty="0"/>
              <a:t>Binário para hexadecimal, separa os numeros e 4 em 4 e olhar na tabela, qual ele representa em hexadecimal.</a:t>
            </a:r>
          </a:p>
          <a:p>
            <a:r>
              <a:rPr lang="pt-BR" dirty="0"/>
              <a:t>Octal ou hexadecimal para binário: conversão inversa de octal ou hexadecimal para binário deve ser feita a partir da representação binaria de cada algarismo do numero, seja octal ou hexadecimal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7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45D-EA1C-489F-B593-B6DC17E1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numérica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6C523-F93D-4813-B273-39B63374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Octal para hexadecimal :  para realizar essa conversão, deve-se , antes de converter o numero octal(base 8)  para binário(base 2) , e entao para hexadecimal(base16).</a:t>
            </a:r>
          </a:p>
        </p:txBody>
      </p:sp>
    </p:spTree>
    <p:extLst>
      <p:ext uri="{BB962C8B-B14F-4D97-AF65-F5344CB8AC3E}">
        <p14:creationId xmlns:p14="http://schemas.microsoft.com/office/powerpoint/2010/main" val="118633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8ECA2-5555-432B-B034-CE279A7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D2B17-C216-4456-A96C-CA69A080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É um conjunto de palavras e regras gramaticais que servem para construir programas que instruirão o sistema de computação a realizar tarefas. cada linguagem tem seu conjunto de palavras-chave e sua sintaxe.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95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4DED-9135-458D-8E20-2D5EBC0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programa?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87E7C-734D-4A3D-806D-D7AE8084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802187"/>
          </a:xfrm>
        </p:spPr>
        <p:txBody>
          <a:bodyPr>
            <a:normAutofit fontScale="92500"/>
          </a:bodyPr>
          <a:lstStyle/>
          <a:p>
            <a:r>
              <a:rPr lang="pt-BR" dirty="0"/>
              <a:t>De uma forma simples e sem preocupação, o processo de criar programas deve seguir alguns passos:</a:t>
            </a:r>
          </a:p>
          <a:p>
            <a:r>
              <a:rPr lang="pt-BR" dirty="0"/>
              <a:t>Entender o problema e pensar em uma solução adequada</a:t>
            </a:r>
          </a:p>
          <a:p>
            <a:r>
              <a:rPr lang="pt-BR" dirty="0"/>
              <a:t>Em seguida, criar a logica de funcionamento da solução passo a passo</a:t>
            </a:r>
          </a:p>
          <a:p>
            <a:r>
              <a:rPr lang="pt-BR" dirty="0"/>
              <a:t>Escrever de forma organizada em pseudocodigo</a:t>
            </a:r>
          </a:p>
          <a:p>
            <a:r>
              <a:rPr lang="pt-BR" dirty="0"/>
              <a:t>Passar a limpo em uma linguagem de programação, gerando o código-fonte</a:t>
            </a:r>
          </a:p>
          <a:p>
            <a:r>
              <a:rPr lang="pt-BR" dirty="0"/>
              <a:t>O codigo fonte, é constituído, via de regra, de comandos em linguagem humana, e deve ser traduzido pelo compilador ou interpretador para uma linguagem compreensível pela </a:t>
            </a:r>
            <a:r>
              <a:rPr lang="pt-BR" dirty="0" err="1"/>
              <a:t>cpu</a:t>
            </a:r>
            <a:r>
              <a:rPr lang="pt-BR" dirty="0"/>
              <a:t>, gerando um codigo em binário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5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CE98-49C3-4B8F-9E24-E5914AA9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e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A967C-69F4-4EC9-B849-37070FDA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b="1" dirty="0"/>
              <a:t>Compilador - </a:t>
            </a:r>
            <a:r>
              <a:rPr lang="pt-BR" dirty="0"/>
              <a:t>lê o código inteiro antes de executar. se não tiver nenhum erro, gera um executavel e roda o programa.</a:t>
            </a:r>
          </a:p>
          <a:p>
            <a:r>
              <a:rPr lang="pt-BR" b="1" dirty="0"/>
              <a:t>Interpretador - </a:t>
            </a:r>
            <a:r>
              <a:rPr lang="pt-BR" dirty="0"/>
              <a:t>executa o codigo enquanto o lê. se tiver um erro na ultima linha, ele só para de executar na ultima linha (a não ser que seja erro de sintaxe).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7449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C43C4-99D3-4D4B-8153-29BA2E0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gerar um programa compilado: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3E97D-B710-4B25-A7B1-CB8AB612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79975"/>
          </a:xfrm>
        </p:spPr>
        <p:txBody>
          <a:bodyPr>
            <a:normAutofit/>
          </a:bodyPr>
          <a:lstStyle/>
          <a:p>
            <a:pPr marL="1588" indent="-1588" algn="just">
              <a:buClr>
                <a:srgbClr val="F3F832"/>
              </a:buClr>
              <a:buSzPct val="90000"/>
              <a:buNone/>
              <a:tabLst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</a:tabLst>
              <a:defRPr/>
            </a:pPr>
            <a:r>
              <a:rPr lang="pt-PT" dirty="0"/>
              <a:t>Durante a compilação a LP realiza alguns check ins para detectar se os comandos escritos pelo programador utilizaram as palavras-chave válidas e se essas palavras estão dispostas na ordem correta e desse modo, garantir que o programador atendeu as regras da LP. Para isso realiza as análises:</a:t>
            </a:r>
          </a:p>
          <a:p>
            <a:pPr marL="268288" indent="-268288" algn="just">
              <a:buSzPct val="90000"/>
              <a:tabLst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</a:tabLst>
              <a:defRPr/>
            </a:pPr>
            <a:r>
              <a:rPr lang="pt-PT" dirty="0"/>
              <a:t>Léxica (letras – Read x Raed); </a:t>
            </a:r>
          </a:p>
          <a:p>
            <a:pPr marL="268288" indent="-268288" algn="just">
              <a:buSzPct val="90000"/>
              <a:tabLst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</a:tabLst>
              <a:defRPr/>
            </a:pPr>
            <a:r>
              <a:rPr lang="pt-PT" dirty="0"/>
              <a:t>Sintática (organização da palavras – Read (A) x (A) Read); e</a:t>
            </a:r>
          </a:p>
          <a:p>
            <a:pPr marL="268288" indent="-268288" algn="just">
              <a:buSzPct val="90000"/>
              <a:tabLst>
                <a:tab pos="465138" algn="l"/>
                <a:tab pos="914400" algn="l"/>
                <a:tab pos="1363663" algn="l"/>
                <a:tab pos="1812925" algn="l"/>
                <a:tab pos="2262188" algn="l"/>
                <a:tab pos="2711450" algn="l"/>
                <a:tab pos="3160713" algn="l"/>
                <a:tab pos="3609975" algn="l"/>
                <a:tab pos="4059238" algn="l"/>
                <a:tab pos="4508500" algn="l"/>
                <a:tab pos="4957763" algn="l"/>
                <a:tab pos="5407025" algn="l"/>
                <a:tab pos="5856288" algn="l"/>
                <a:tab pos="6305550" algn="l"/>
                <a:tab pos="6754813" algn="l"/>
                <a:tab pos="7204075" algn="l"/>
                <a:tab pos="7653338" algn="l"/>
                <a:tab pos="8102600" algn="l"/>
                <a:tab pos="8551863" algn="l"/>
                <a:tab pos="9001125" algn="l"/>
              </a:tabLst>
              <a:defRPr/>
            </a:pPr>
            <a:r>
              <a:rPr lang="pt-PT" dirty="0"/>
              <a:t>Semântica (coerência de tipos de dados, multiplicar A por 5!!).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342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FD971-11EB-4913-845B-6AC2484C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escolher uma LP: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83C50-30E7-40AB-B24F-E0201EC9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escolha de uma linguagem de programação depende de vários fatores:</a:t>
            </a:r>
          </a:p>
          <a:p>
            <a:r>
              <a:rPr lang="pt-BR" dirty="0"/>
              <a:t>Área de aplicação do programa</a:t>
            </a:r>
          </a:p>
          <a:p>
            <a:r>
              <a:rPr lang="pt-BR" dirty="0"/>
              <a:t>Complexidade do programa</a:t>
            </a:r>
          </a:p>
          <a:p>
            <a:r>
              <a:rPr lang="pt-BR" dirty="0"/>
              <a:t>Tipo de sistema no qual o programa será executado</a:t>
            </a:r>
          </a:p>
          <a:p>
            <a:r>
              <a:rPr lang="pt-BR" dirty="0"/>
              <a:t>Desempenho</a:t>
            </a:r>
          </a:p>
          <a:p>
            <a:r>
              <a:rPr lang="pt-BR" dirty="0"/>
              <a:t>Conhecimento da equipe de programadores</a:t>
            </a:r>
          </a:p>
          <a:p>
            <a:r>
              <a:rPr lang="pt-BR" dirty="0"/>
              <a:t>Disponibilidade da LP</a:t>
            </a:r>
          </a:p>
        </p:txBody>
      </p:sp>
    </p:spTree>
    <p:extLst>
      <p:ext uri="{BB962C8B-B14F-4D97-AF65-F5344CB8AC3E}">
        <p14:creationId xmlns:p14="http://schemas.microsoft.com/office/powerpoint/2010/main" val="90820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8CF11-2798-493F-80C2-7BC7170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Gerações de </a:t>
            </a:r>
            <a:r>
              <a:rPr lang="pt-BR" dirty="0" err="1"/>
              <a:t>LP’s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4D3B3-6F47-422F-B95C-E6713D5E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existem varias classificações de lp's e uma bastante aceita é:</a:t>
            </a:r>
          </a:p>
          <a:p>
            <a:pPr marL="0" indent="0">
              <a:buNone/>
            </a:pPr>
            <a:r>
              <a:rPr lang="pt-BR" b="1" dirty="0"/>
              <a:t>linguagens de 1ª geração</a:t>
            </a:r>
          </a:p>
          <a:p>
            <a:r>
              <a:rPr lang="pt-BR" dirty="0"/>
              <a:t>linguagem de mais baixo nível, praticamente no nível da maquina. é usada quando outras linguagens nao conseguem cumprir os requisitos de velocidade de execução ou utilização de memoria</a:t>
            </a:r>
          </a:p>
          <a:p>
            <a:pPr marL="0" indent="0">
              <a:buNone/>
            </a:pPr>
            <a:r>
              <a:rPr lang="pt-BR" b="1" dirty="0"/>
              <a:t>linguagens de 2ª geração</a:t>
            </a:r>
          </a:p>
          <a:p>
            <a:r>
              <a:rPr lang="pt-BR" dirty="0"/>
              <a:t>apresenta um avanço em relação ao assembly. comandos feitos com palavras utilizadas no dia a dia (inglês)</a:t>
            </a:r>
          </a:p>
        </p:txBody>
      </p:sp>
    </p:spTree>
    <p:extLst>
      <p:ext uri="{BB962C8B-B14F-4D97-AF65-F5344CB8AC3E}">
        <p14:creationId xmlns:p14="http://schemas.microsoft.com/office/powerpoint/2010/main" val="16972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0C7C4-3F00-4160-B82E-4B4441D8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205273"/>
            <a:ext cx="10849947" cy="597169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Bit:</a:t>
            </a:r>
          </a:p>
          <a:p>
            <a:r>
              <a:rPr lang="pt-BR" dirty="0"/>
              <a:t>Menor unidade de medida de uma informação</a:t>
            </a:r>
          </a:p>
          <a:p>
            <a:r>
              <a:rPr lang="pt-BR" dirty="0"/>
              <a:t>É um dado binário, ou seja, 0 ou 1</a:t>
            </a:r>
          </a:p>
          <a:p>
            <a:r>
              <a:rPr lang="pt-BR" dirty="0"/>
              <a:t>Cada sistema define como cada conjunto de BITS ira representar um determinado caractere</a:t>
            </a:r>
          </a:p>
          <a:p>
            <a:pPr marL="0" indent="0">
              <a:buNone/>
            </a:pPr>
            <a:r>
              <a:rPr lang="pt-BR" dirty="0"/>
              <a:t>Byte:</a:t>
            </a:r>
          </a:p>
          <a:p>
            <a:r>
              <a:rPr lang="pt-BR" dirty="0"/>
              <a:t>Primeira definição formal atribuída a um grupo ordenado de bits. São 8 bits tratados de forma individual</a:t>
            </a:r>
          </a:p>
          <a:p>
            <a:pPr marL="0" indent="0">
              <a:buNone/>
            </a:pPr>
            <a:r>
              <a:rPr lang="pt-BR" dirty="0"/>
              <a:t>Caractere e palavra:</a:t>
            </a:r>
          </a:p>
          <a:p>
            <a:r>
              <a:rPr lang="pt-BR" dirty="0"/>
              <a:t>Menor elemento disponível em linguagem humana (‘a’, ‘b’, ‘c’)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4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588A-E6D1-43BE-A2CC-911327C8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Gerações de </a:t>
            </a:r>
            <a:r>
              <a:rPr lang="pt-BR" dirty="0" err="1"/>
              <a:t>LP’s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1AFDD-F4C8-4147-8612-4E3D9EB9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linguagens de 3ª geração </a:t>
            </a:r>
            <a:r>
              <a:rPr lang="pt-BR" dirty="0"/>
              <a:t>(Estruturadas)</a:t>
            </a:r>
          </a:p>
          <a:p>
            <a:r>
              <a:rPr lang="pt-BR" dirty="0"/>
              <a:t>Elas seguem de alguma forma, </a:t>
            </a:r>
            <a:r>
              <a:rPr lang="pt-BR" dirty="0" err="1"/>
              <a:t>tecnicas</a:t>
            </a:r>
            <a:r>
              <a:rPr lang="pt-BR" dirty="0"/>
              <a:t> de programação estruturada, e dividem-se em:</a:t>
            </a:r>
          </a:p>
          <a:p>
            <a:r>
              <a:rPr lang="pt-BR" dirty="0"/>
              <a:t>Linguagem de alto </a:t>
            </a:r>
            <a:r>
              <a:rPr lang="pt-BR" dirty="0" err="1"/>
              <a:t>nivel</a:t>
            </a:r>
            <a:r>
              <a:rPr lang="pt-BR" dirty="0"/>
              <a:t> de uso geral;</a:t>
            </a:r>
          </a:p>
          <a:p>
            <a:r>
              <a:rPr lang="pt-BR" dirty="0" err="1"/>
              <a:t>Lingugagens</a:t>
            </a:r>
            <a:r>
              <a:rPr lang="pt-BR" dirty="0"/>
              <a:t> orientadas a objeto;</a:t>
            </a:r>
          </a:p>
          <a:p>
            <a:r>
              <a:rPr lang="pt-BR" dirty="0"/>
              <a:t>Linguagens especializadas</a:t>
            </a:r>
          </a:p>
        </p:txBody>
      </p:sp>
    </p:spTree>
    <p:extLst>
      <p:ext uri="{BB962C8B-B14F-4D97-AF65-F5344CB8AC3E}">
        <p14:creationId xmlns:p14="http://schemas.microsoft.com/office/powerpoint/2010/main" val="2955117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A5DC3-AEFB-4EFE-B752-E5007D58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Gerações de </a:t>
            </a:r>
            <a:r>
              <a:rPr lang="pt-BR" dirty="0" err="1"/>
              <a:t>LP’s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25E01-F5D5-4B43-A247-5F85660A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linguagens de 4ª geração</a:t>
            </a:r>
          </a:p>
          <a:p>
            <a:r>
              <a:rPr lang="pt-BR" dirty="0"/>
              <a:t>São as </a:t>
            </a:r>
            <a:r>
              <a:rPr lang="pt-BR" dirty="0" err="1"/>
              <a:t>lps</a:t>
            </a:r>
            <a:r>
              <a:rPr lang="pt-BR" dirty="0"/>
              <a:t> que apresentam mais alto </a:t>
            </a:r>
            <a:r>
              <a:rPr lang="pt-BR" dirty="0" err="1"/>
              <a:t>nivel</a:t>
            </a:r>
            <a:r>
              <a:rPr lang="pt-BR" dirty="0"/>
              <a:t> de abstração.</a:t>
            </a:r>
          </a:p>
          <a:p>
            <a:r>
              <a:rPr lang="pt-BR" dirty="0"/>
              <a:t>Classificam-se em três categorias:</a:t>
            </a:r>
          </a:p>
          <a:p>
            <a:r>
              <a:rPr lang="pt-BR" dirty="0"/>
              <a:t>Linguagem de consulta;</a:t>
            </a:r>
          </a:p>
          <a:p>
            <a:pPr marL="0" indent="0">
              <a:buNone/>
            </a:pPr>
            <a:r>
              <a:rPr lang="pt-BR" dirty="0"/>
              <a:t>	-Criadas para trabalhar em conjunto com banco de dados</a:t>
            </a:r>
          </a:p>
          <a:p>
            <a:r>
              <a:rPr lang="pt-BR" dirty="0"/>
              <a:t>Linguagens geradoras de programa;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-</a:t>
            </a:r>
            <a:r>
              <a:rPr lang="pt-BR" dirty="0"/>
              <a:t>Permitem que os programadores criem programas inteiros, usando apenas declarações baseadas nos modelos gerados na fase de projeto do sistema.</a:t>
            </a:r>
          </a:p>
          <a:p>
            <a:r>
              <a:rPr lang="pt-BR" dirty="0"/>
              <a:t>Linguagem de prototipação.</a:t>
            </a:r>
          </a:p>
          <a:p>
            <a:r>
              <a:rPr lang="pt-BR" dirty="0"/>
              <a:t> 	- Facilitam a criação da interface com o usuario, conhecidas como linguagens visuais.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70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A270E-59D6-4195-8C37-CB963D00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Grandezas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EE577-9307-4292-895C-CB724ED6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825625"/>
            <a:ext cx="10756641" cy="4667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1K = 1024</a:t>
            </a:r>
          </a:p>
          <a:p>
            <a:r>
              <a:rPr lang="pt-BR" dirty="0"/>
              <a:t>1M = 1024k = 1024 x 1024 = 1.048.576</a:t>
            </a:r>
          </a:p>
          <a:p>
            <a:r>
              <a:rPr lang="pt-BR" dirty="0"/>
              <a:t>1G = 1024 = 10.048.576 x 1024 = 1.073.741.824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256k = 256 x 1024 = 262.144</a:t>
            </a:r>
          </a:p>
          <a:p>
            <a:pPr marL="0" indent="0">
              <a:buNone/>
            </a:pPr>
            <a:r>
              <a:rPr lang="pt-BR" dirty="0"/>
              <a:t>64M = 64 x 1024k  x 1024k = 67.108.864</a:t>
            </a:r>
          </a:p>
          <a:p>
            <a:pPr marL="0" indent="0">
              <a:buNone/>
            </a:pPr>
            <a:r>
              <a:rPr lang="pt-BR" dirty="0"/>
              <a:t>16G =</a:t>
            </a:r>
          </a:p>
          <a:p>
            <a:pPr marL="0" indent="0">
              <a:buNone/>
            </a:pPr>
            <a:r>
              <a:rPr lang="pt-BR" dirty="0"/>
              <a:t>16 x 1024 = 16.384M</a:t>
            </a:r>
          </a:p>
          <a:p>
            <a:pPr marL="0" indent="0">
              <a:buNone/>
            </a:pPr>
            <a:r>
              <a:rPr lang="pt-BR" dirty="0"/>
              <a:t>16.384M x 1024 = 16.777.216K</a:t>
            </a:r>
          </a:p>
          <a:p>
            <a:pPr marL="0" indent="0">
              <a:buNone/>
            </a:pPr>
            <a:r>
              <a:rPr lang="pt-BR" dirty="0"/>
              <a:t>16.777.216K x 1024 = 17.179.869.184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28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CC4D-BB47-452D-9FC1-81DC596B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 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B4D1F-1860-4439-A235-86A63646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Hardware:</a:t>
            </a:r>
          </a:p>
          <a:p>
            <a:r>
              <a:rPr lang="pt-BR" dirty="0"/>
              <a:t>Parte física do computador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b="1" dirty="0"/>
              <a:t>Software:</a:t>
            </a:r>
          </a:p>
          <a:p>
            <a:r>
              <a:rPr lang="pt-BR" dirty="0"/>
              <a:t>São os programas que são necessários para o funcionamento do hardware</a:t>
            </a:r>
          </a:p>
        </p:txBody>
      </p:sp>
    </p:spTree>
    <p:extLst>
      <p:ext uri="{BB962C8B-B14F-4D97-AF65-F5344CB8AC3E}">
        <p14:creationId xmlns:p14="http://schemas.microsoft.com/office/powerpoint/2010/main" val="112491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11DF5-CE59-4BEC-8D49-E6DB685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UCP – Unidade Central de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27001-AF71-46FC-BA70-A0548FBA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conhecida como CPU, é o cérebro do computador;</a:t>
            </a:r>
          </a:p>
          <a:p>
            <a:r>
              <a:rPr lang="pt-BR" dirty="0"/>
              <a:t>É a responsável pelo processamento e execução dos programas;</a:t>
            </a:r>
          </a:p>
          <a:p>
            <a:r>
              <a:rPr lang="pt-BR" dirty="0"/>
              <a:t>A CPU gerencia todos os recursos disponíveis ao processamento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36972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B8231-839F-4DE9-A0A6-E135A63E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Constituição da CPU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E8572-92AD-44C5-8856-121931AE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UC – unidade de controle &gt; </a:t>
            </a:r>
            <a:r>
              <a:rPr lang="pt-BR" dirty="0"/>
              <a:t>tem por funções busca, interpretação e controle de execução das instruções, e o controle dos demais componentes do computador;</a:t>
            </a:r>
          </a:p>
          <a:p>
            <a:r>
              <a:rPr lang="pt-BR" b="1" dirty="0"/>
              <a:t>ULA – unidade logica aritmética </a:t>
            </a:r>
            <a:r>
              <a:rPr lang="pt-BR" dirty="0"/>
              <a:t>&gt; tem por função efetiva a execução das instruções;</a:t>
            </a:r>
          </a:p>
          <a:p>
            <a:r>
              <a:rPr lang="pt-BR" b="1" dirty="0"/>
              <a:t>CI – contador de instruções &gt;</a:t>
            </a:r>
            <a:r>
              <a:rPr lang="pt-BR" dirty="0"/>
              <a:t> armazena o endereço da próxima instrução a ser executada;</a:t>
            </a:r>
          </a:p>
          <a:p>
            <a:r>
              <a:rPr lang="pt-BR" b="1" dirty="0"/>
              <a:t>RI – registrador de instrução &gt; </a:t>
            </a:r>
            <a:r>
              <a:rPr lang="pt-BR" dirty="0"/>
              <a:t>armazena a instrução a ser executada;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2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8625-A0E3-4FCD-9C95-7CFA7FA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Constituição da CPU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8136D-E435-49FC-B2D5-FA498738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b="1" dirty="0"/>
              <a:t>ACC – acumulador &gt; </a:t>
            </a:r>
            <a:r>
              <a:rPr lang="pt-BR" dirty="0"/>
              <a:t>armazena os dados para as operações da ULA, o acumulador é um dos principais elementos que definem o tamanho da palavra no computador – o tamanho da palavra é igual ao tamanho do acumulador.</a:t>
            </a:r>
          </a:p>
          <a:p>
            <a:pPr marL="0" indent="0">
              <a:buNone/>
            </a:pPr>
            <a:r>
              <a:rPr lang="pt-BR" sz="3600" dirty="0"/>
              <a:t>A CPU tem a logica e os circuitos para fazer o computador funcionar, mas não possui o espaço par armazenar programas e dados.</a:t>
            </a:r>
          </a:p>
        </p:txBody>
      </p:sp>
    </p:spTree>
    <p:extLst>
      <p:ext uri="{BB962C8B-B14F-4D97-AF65-F5344CB8AC3E}">
        <p14:creationId xmlns:p14="http://schemas.microsoft.com/office/powerpoint/2010/main" val="20978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6C624-40A1-4D0A-AA4A-569FD0A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8A65A-F621-41CF-A861-4DC3C354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825625"/>
            <a:ext cx="10793963" cy="4667250"/>
          </a:xfrm>
        </p:spPr>
        <p:txBody>
          <a:bodyPr/>
          <a:lstStyle/>
          <a:p>
            <a:r>
              <a:rPr lang="pt-BR" dirty="0"/>
              <a:t>Para auxiliar a UC e a ULA no processamento das instruções, a CPU possui internamente REGISTRADORES, que são as memorias mais rápidas e mais rápidas do computador;</a:t>
            </a:r>
          </a:p>
          <a:p>
            <a:r>
              <a:rPr lang="pt-BR" dirty="0"/>
              <a:t>Os registradores são utilizados par armazenamento temporário dos dados;</a:t>
            </a:r>
          </a:p>
          <a:p>
            <a:r>
              <a:rPr lang="pt-BR" dirty="0"/>
              <a:t>A maioria das operações é realizada nos registradores;</a:t>
            </a:r>
          </a:p>
          <a:p>
            <a:r>
              <a:rPr lang="pt-BR" dirty="0"/>
              <a:t>O tamanho dos registradores da CPU determina a quantidade de dados que ela pode processar ao mesmo tempo, e a velocidade que realiza as operações;</a:t>
            </a:r>
          </a:p>
        </p:txBody>
      </p:sp>
    </p:spTree>
    <p:extLst>
      <p:ext uri="{BB962C8B-B14F-4D97-AF65-F5344CB8AC3E}">
        <p14:creationId xmlns:p14="http://schemas.microsoft.com/office/powerpoint/2010/main" val="2629912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1635</Words>
  <Application>Microsoft Office PowerPoint</Application>
  <PresentationFormat>Widescreen</PresentationFormat>
  <Paragraphs>218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Schoolbook</vt:lpstr>
      <vt:lpstr>Tema do Office</vt:lpstr>
      <vt:lpstr>Revisão de Arquitetura e organização de computadores</vt:lpstr>
      <vt:lpstr>Apresentação do PowerPoint</vt:lpstr>
      <vt:lpstr>Apresentação do PowerPoint</vt:lpstr>
      <vt:lpstr>Grandezas </vt:lpstr>
      <vt:lpstr>Hardware e software</vt:lpstr>
      <vt:lpstr>UCP – Unidade Central de Processamento</vt:lpstr>
      <vt:lpstr>Constituição da CPU</vt:lpstr>
      <vt:lpstr>Constituição da CPU</vt:lpstr>
      <vt:lpstr>Registradores </vt:lpstr>
      <vt:lpstr>Registradores </vt:lpstr>
      <vt:lpstr>Memoria </vt:lpstr>
      <vt:lpstr>Memoria </vt:lpstr>
      <vt:lpstr>Memoria RAM</vt:lpstr>
      <vt:lpstr>Memoria RAM</vt:lpstr>
      <vt:lpstr>Memoria ROM</vt:lpstr>
      <vt:lpstr>Memoria cache</vt:lpstr>
      <vt:lpstr>Memoria secundaria, auxiliar ou de massa</vt:lpstr>
      <vt:lpstr>Memoria virtual e de paginação</vt:lpstr>
      <vt:lpstr>Apresentação do PowerPoint</vt:lpstr>
      <vt:lpstr>Sistemas de numeração</vt:lpstr>
      <vt:lpstr>Apresentação do PowerPoint</vt:lpstr>
      <vt:lpstr>Conversão numérica </vt:lpstr>
      <vt:lpstr>Conversão numérica </vt:lpstr>
      <vt:lpstr>Linguagens de programação</vt:lpstr>
      <vt:lpstr>Como criar um programa?</vt:lpstr>
      <vt:lpstr>Compilação e interpretação</vt:lpstr>
      <vt:lpstr>passos para gerar um programa compilado:</vt:lpstr>
      <vt:lpstr>Como escolher uma LP:</vt:lpstr>
      <vt:lpstr>Gerações de LP’s</vt:lpstr>
      <vt:lpstr>Gerações de LP’s</vt:lpstr>
      <vt:lpstr>Gerações de LP’s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39</cp:revision>
  <dcterms:created xsi:type="dcterms:W3CDTF">2016-04-01T01:07:07Z</dcterms:created>
  <dcterms:modified xsi:type="dcterms:W3CDTF">2018-04-16T05:52:35Z</dcterms:modified>
</cp:coreProperties>
</file>