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99630" y="461054"/>
            <a:ext cx="13861491" cy="5511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6" y="726851"/>
            <a:ext cx="1873502" cy="123674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135905" y="4614728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318978" y="4343130"/>
            <a:ext cx="316618" cy="123634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662250" y="4241286"/>
            <a:ext cx="2435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Adduct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40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009360"/>
            <a:ext cx="2151398" cy="151037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3740124" y="2595455"/>
            <a:ext cx="235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671812" y="677196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In-house library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Search &amp; plot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597192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61135" y="3321461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913209" y="2598949"/>
            <a:ext cx="1910203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Merged spectral library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7150129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868311" y="1093155"/>
            <a:ext cx="1776387" cy="150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66597" y="3652589"/>
            <a:ext cx="24084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CSI_FingerID_writer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MSFinder_writer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MetFrag_writer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DDFE1-8F93-4C3D-8D2D-4C7F8B15EA75}"/>
              </a:ext>
            </a:extLst>
          </p:cNvPr>
          <p:cNvSpPr/>
          <p:nvPr/>
        </p:nvSpPr>
        <p:spPr>
          <a:xfrm>
            <a:off x="3490380" y="3680436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490380" y="1698063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AAE3A4-5412-42E1-840A-CD53447501B5}"/>
              </a:ext>
            </a:extLst>
          </p:cNvPr>
          <p:cNvSpPr txBox="1"/>
          <p:nvPr/>
        </p:nvSpPr>
        <p:spPr>
          <a:xfrm>
            <a:off x="6276760" y="461054"/>
            <a:ext cx="21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process_library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37D30B9-AFB0-4599-80B3-3C0A20800A6F}"/>
              </a:ext>
            </a:extLst>
          </p:cNvPr>
          <p:cNvSpPr/>
          <p:nvPr/>
        </p:nvSpPr>
        <p:spPr>
          <a:xfrm rot="14245797">
            <a:off x="4129812" y="429010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AD6E33B-2FDB-40A7-A1B3-586F903A4A8A}"/>
              </a:ext>
            </a:extLst>
          </p:cNvPr>
          <p:cNvCxnSpPr>
            <a:cxnSpLocks/>
          </p:cNvCxnSpPr>
          <p:nvPr/>
        </p:nvCxnSpPr>
        <p:spPr>
          <a:xfrm>
            <a:off x="8868310" y="3379831"/>
            <a:ext cx="5347" cy="1554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DBCD95AE-A119-40B6-BCD1-336406727360}"/>
              </a:ext>
            </a:extLst>
          </p:cNvPr>
          <p:cNvSpPr/>
          <p:nvPr/>
        </p:nvSpPr>
        <p:spPr>
          <a:xfrm>
            <a:off x="7896832" y="4922574"/>
            <a:ext cx="2109276" cy="578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Adapted formats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A16BB92-C2E2-4028-A29F-7A95244ED932}"/>
              </a:ext>
            </a:extLst>
          </p:cNvPr>
          <p:cNvSpPr/>
          <p:nvPr/>
        </p:nvSpPr>
        <p:spPr>
          <a:xfrm>
            <a:off x="10671812" y="4759182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Smart algorithms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Batch processing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2EEDD52-7689-4229-A5B2-0159DAE77980}"/>
              </a:ext>
            </a:extLst>
          </p:cNvPr>
          <p:cNvCxnSpPr>
            <a:cxnSpLocks/>
          </p:cNvCxnSpPr>
          <p:nvPr/>
        </p:nvCxnSpPr>
        <p:spPr>
          <a:xfrm>
            <a:off x="10006108" y="5211877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787455" y="-729813"/>
            <a:ext cx="3318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unknown. Important if isomers are present in the same sample.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2029788" y="633051"/>
            <a:ext cx="465635" cy="454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3406A81-9E7C-434C-B47E-98F1D751956B}"/>
              </a:ext>
            </a:extLst>
          </p:cNvPr>
          <p:cNvSpPr/>
          <p:nvPr/>
        </p:nvSpPr>
        <p:spPr>
          <a:xfrm>
            <a:off x="472272" y="5419"/>
            <a:ext cx="10335279" cy="6852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0569A8FB-C979-47B4-8A67-8499D0F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77" y="3004988"/>
            <a:ext cx="5105123" cy="2487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1B122-5C80-4158-AB15-A34346CA7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" r="3361" b="9244"/>
          <a:stretch/>
        </p:blipFill>
        <p:spPr>
          <a:xfrm>
            <a:off x="1256198" y="174113"/>
            <a:ext cx="5260480" cy="2289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13EC17-F8C4-4085-9A1C-E31AC58D9D20}"/>
              </a:ext>
            </a:extLst>
          </p:cNvPr>
          <p:cNvSpPr txBox="1"/>
          <p:nvPr/>
        </p:nvSpPr>
        <p:spPr>
          <a:xfrm>
            <a:off x="4903650" y="2775850"/>
            <a:ext cx="6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CA22D0-0131-4E86-A2BD-0E378D3E3DD0}"/>
              </a:ext>
            </a:extLst>
          </p:cNvPr>
          <p:cNvSpPr txBox="1"/>
          <p:nvPr/>
        </p:nvSpPr>
        <p:spPr>
          <a:xfrm>
            <a:off x="4735168" y="3933107"/>
            <a:ext cx="94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5560581" y="5498507"/>
            <a:ext cx="3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ollowing metadata columns are added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5795B6-F2ED-4924-A5EF-B2BE173A6655}"/>
              </a:ext>
            </a:extLst>
          </p:cNvPr>
          <p:cNvSpPr txBox="1"/>
          <p:nvPr/>
        </p:nvSpPr>
        <p:spPr>
          <a:xfrm>
            <a:off x="652187" y="2492600"/>
            <a:ext cx="135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Meta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2077556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E012CF8E-8D48-4C4A-8CA0-1986C609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47" y="3003114"/>
            <a:ext cx="3771787" cy="2492166"/>
          </a:xfrm>
          <a:prstGeom prst="rect">
            <a:avLst/>
          </a:prstGeom>
        </p:spPr>
      </p:pic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85736300-E6E6-4539-813C-418D7BB194CA}"/>
              </a:ext>
            </a:extLst>
          </p:cNvPr>
          <p:cNvSpPr/>
          <p:nvPr/>
        </p:nvSpPr>
        <p:spPr>
          <a:xfrm>
            <a:off x="546575" y="1922101"/>
            <a:ext cx="1147432" cy="1367803"/>
          </a:xfrm>
          <a:custGeom>
            <a:avLst/>
            <a:gdLst>
              <a:gd name="connsiteX0" fmla="*/ 1086082 w 1086082"/>
              <a:gd name="connsiteY0" fmla="*/ 0 h 1395167"/>
              <a:gd name="connsiteX1" fmla="*/ 2000 w 1086082"/>
              <a:gd name="connsiteY1" fmla="*/ 735291 h 1395167"/>
              <a:gd name="connsiteX2" fmla="*/ 822132 w 1086082"/>
              <a:gd name="connsiteY2" fmla="*/ 1395167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82" h="1395167">
                <a:moveTo>
                  <a:pt x="1086082" y="0"/>
                </a:moveTo>
                <a:cubicBezTo>
                  <a:pt x="566037" y="251381"/>
                  <a:pt x="45992" y="502763"/>
                  <a:pt x="2000" y="735291"/>
                </a:cubicBezTo>
                <a:cubicBezTo>
                  <a:pt x="-41992" y="967819"/>
                  <a:pt x="652450" y="1271048"/>
                  <a:pt x="822132" y="13951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B181BFD-CF84-4A54-A0F3-2AFCB1C5CFE2}"/>
              </a:ext>
            </a:extLst>
          </p:cNvPr>
          <p:cNvSpPr/>
          <p:nvPr/>
        </p:nvSpPr>
        <p:spPr>
          <a:xfrm>
            <a:off x="4161368" y="4919275"/>
            <a:ext cx="2056110" cy="3529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7860E08-9A61-42C9-B1CF-C9E07D79939B}"/>
              </a:ext>
            </a:extLst>
          </p:cNvPr>
          <p:cNvSpPr/>
          <p:nvPr/>
        </p:nvSpPr>
        <p:spPr>
          <a:xfrm>
            <a:off x="1188145" y="4386995"/>
            <a:ext cx="9369343" cy="20815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3235040" y="1313607"/>
            <a:ext cx="3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 spectral library file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3533E91-5E66-46B5-9748-247863DD420B}"/>
              </a:ext>
            </a:extLst>
          </p:cNvPr>
          <p:cNvCxnSpPr>
            <a:cxnSpLocks/>
          </p:cNvCxnSpPr>
          <p:nvPr/>
        </p:nvCxnSpPr>
        <p:spPr>
          <a:xfrm flipH="1">
            <a:off x="4410776" y="5287930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47737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1056999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1DA18EC-3F80-4A32-9AD9-E042EC55B4E1}"/>
              </a:ext>
            </a:extLst>
          </p:cNvPr>
          <p:cNvSpPr txBox="1"/>
          <p:nvPr/>
        </p:nvSpPr>
        <p:spPr>
          <a:xfrm>
            <a:off x="3569998" y="5580856"/>
            <a:ext cx="192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MS1 and MS2 scans are both detected for feature ID=8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" r="24557"/>
          <a:stretch/>
        </p:blipFill>
        <p:spPr>
          <a:xfrm>
            <a:off x="6916706" y="140798"/>
            <a:ext cx="1999774" cy="2616802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1682939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140798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77909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1786718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7862706" y="2692946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AC4EC9-FEFF-4C8C-98F5-70C52E54F6EA}"/>
              </a:ext>
            </a:extLst>
          </p:cNvPr>
          <p:cNvCxnSpPr>
            <a:cxnSpLocks/>
          </p:cNvCxnSpPr>
          <p:nvPr/>
        </p:nvCxnSpPr>
        <p:spPr>
          <a:xfrm flipV="1">
            <a:off x="7612117" y="2446888"/>
            <a:ext cx="501178" cy="19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EC410BC-D7CC-4A14-88D2-7579993863BC}"/>
              </a:ext>
            </a:extLst>
          </p:cNvPr>
          <p:cNvCxnSpPr>
            <a:cxnSpLocks/>
          </p:cNvCxnSpPr>
          <p:nvPr/>
        </p:nvCxnSpPr>
        <p:spPr>
          <a:xfrm flipH="1">
            <a:off x="1384449" y="5346098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4554E80-BA56-46D8-8856-EEBF32D6AA1A}"/>
              </a:ext>
            </a:extLst>
          </p:cNvPr>
          <p:cNvCxnSpPr>
            <a:cxnSpLocks/>
          </p:cNvCxnSpPr>
          <p:nvPr/>
        </p:nvCxnSpPr>
        <p:spPr>
          <a:xfrm flipH="1">
            <a:off x="2316426" y="5326389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72205A-D639-41F9-A077-C13C200812A2}"/>
              </a:ext>
            </a:extLst>
          </p:cNvPr>
          <p:cNvSpPr/>
          <p:nvPr/>
        </p:nvSpPr>
        <p:spPr>
          <a:xfrm>
            <a:off x="903918" y="5633739"/>
            <a:ext cx="212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Actual precursor m/z and RT detected </a:t>
            </a:r>
            <a:endParaRPr lang="en-US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A67A2E-45B3-46DF-997C-8966C6E39396}"/>
              </a:ext>
            </a:extLst>
          </p:cNvPr>
          <p:cNvCxnSpPr>
            <a:cxnSpLocks/>
          </p:cNvCxnSpPr>
          <p:nvPr/>
        </p:nvCxnSpPr>
        <p:spPr>
          <a:xfrm flipH="1">
            <a:off x="10115589" y="5374811"/>
            <a:ext cx="234549" cy="5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4864F-589C-4147-8613-82D426846E27}"/>
              </a:ext>
            </a:extLst>
          </p:cNvPr>
          <p:cNvSpPr/>
          <p:nvPr/>
        </p:nvSpPr>
        <p:spPr>
          <a:xfrm>
            <a:off x="8439961" y="5849182"/>
            <a:ext cx="2087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Unique identifier for scans</a:t>
            </a:r>
            <a:endParaRPr lang="en-US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3F65DBA-5478-415D-B276-68098B27D55C}"/>
              </a:ext>
            </a:extLst>
          </p:cNvPr>
          <p:cNvSpPr txBox="1"/>
          <p:nvPr/>
        </p:nvSpPr>
        <p:spPr>
          <a:xfrm>
            <a:off x="972384" y="6246024"/>
            <a:ext cx="97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FILENAME</a:t>
            </a:r>
            <a:r>
              <a:rPr lang="en-US" sz="1400" i="1" dirty="0"/>
              <a:t> from which file the metabolic feature is detected; </a:t>
            </a:r>
            <a:r>
              <a:rPr lang="en-US" sz="1400" i="1" u="sng" dirty="0"/>
              <a:t>PEPMASS_DEV </a:t>
            </a:r>
            <a:r>
              <a:rPr lang="en-US" sz="1400" i="1" dirty="0"/>
              <a:t>Mass deviation (ppm) of precursor m/z to what is in user-provided targeted m/z; </a:t>
            </a:r>
            <a:r>
              <a:rPr lang="en-US" sz="1400" i="1" u="sng" dirty="0"/>
              <a:t>SCAN_NUMBER</a:t>
            </a:r>
            <a:r>
              <a:rPr lang="en-US" sz="1400" dirty="0"/>
              <a:t> </a:t>
            </a:r>
            <a:r>
              <a:rPr lang="en-US" sz="1400" i="1" dirty="0"/>
              <a:t>scan number in original LC-MS/MS chromatogram</a:t>
            </a:r>
          </a:p>
        </p:txBody>
      </p:sp>
    </p:spTree>
    <p:extLst>
      <p:ext uri="{BB962C8B-B14F-4D97-AF65-F5344CB8AC3E}">
        <p14:creationId xmlns:p14="http://schemas.microsoft.com/office/powerpoint/2010/main" val="17765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-499516"/>
            <a:ext cx="7925393" cy="8243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185356" y="4960460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124338" y="5028391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124338" y="2175697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185356" y="2175697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711708" y="2339048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425380" y="5122470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493404" y="5122469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779732" y="2339047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6DB5B5-172D-42E7-BA5D-0C05854EA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65" r="6001" b="4161"/>
          <a:stretch/>
        </p:blipFill>
        <p:spPr>
          <a:xfrm>
            <a:off x="1124338" y="-430244"/>
            <a:ext cx="3715518" cy="27000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8FBF4A-6C3B-47AC-8DF6-2BE24A31EFE4}"/>
              </a:ext>
            </a:extLst>
          </p:cNvPr>
          <p:cNvSpPr txBox="1"/>
          <p:nvPr/>
        </p:nvSpPr>
        <p:spPr>
          <a:xfrm>
            <a:off x="5780580" y="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= 28</a:t>
            </a:r>
          </a:p>
          <a:p>
            <a:r>
              <a:rPr lang="en-US" dirty="0"/>
              <a:t>MS1 scan is the same in library2, library2_2 or library2_3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0EF1A-A687-406F-84C2-7118F3750FC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04435" y="600164"/>
            <a:ext cx="137614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48D92B-6A99-487D-A9B8-3A137E3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49" y="850496"/>
            <a:ext cx="4839119" cy="399322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C4EBA06-2290-4667-B749-2CCAAAE1225A}"/>
              </a:ext>
            </a:extLst>
          </p:cNvPr>
          <p:cNvCxnSpPr>
            <a:cxnSpLocks/>
          </p:cNvCxnSpPr>
          <p:nvPr/>
        </p:nvCxnSpPr>
        <p:spPr>
          <a:xfrm flipH="1" flipV="1">
            <a:off x="5430979" y="2253673"/>
            <a:ext cx="480292" cy="38099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BF6AD5-AE32-42A8-8E8A-F1596D31EDBF}"/>
              </a:ext>
            </a:extLst>
          </p:cNvPr>
          <p:cNvSpPr txBox="1"/>
          <p:nvPr/>
        </p:nvSpPr>
        <p:spPr>
          <a:xfrm>
            <a:off x="4063999" y="1468554"/>
            <a:ext cx="1801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Blue points: m/z and intensity of matched query fragments </a:t>
            </a:r>
          </a:p>
        </p:txBody>
      </p:sp>
    </p:spTree>
    <p:extLst>
      <p:ext uri="{BB962C8B-B14F-4D97-AF65-F5344CB8AC3E}">
        <p14:creationId xmlns:p14="http://schemas.microsoft.com/office/powerpoint/2010/main" val="2483153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421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53</cp:revision>
  <dcterms:created xsi:type="dcterms:W3CDTF">2018-08-06T13:39:37Z</dcterms:created>
  <dcterms:modified xsi:type="dcterms:W3CDTF">2018-08-16T13:13:09Z</dcterms:modified>
</cp:coreProperties>
</file>