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6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E3C10340-A6C1-4530-9C6B-9EA3188D2A4D}"/>
              </a:ext>
            </a:extLst>
          </p:cNvPr>
          <p:cNvSpPr/>
          <p:nvPr/>
        </p:nvSpPr>
        <p:spPr>
          <a:xfrm>
            <a:off x="-899630" y="461054"/>
            <a:ext cx="13861491" cy="5511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A377297-B428-423B-8E8C-745269AA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96" y="726851"/>
            <a:ext cx="1873502" cy="123674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-870457" y="21442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1537533" y="2169225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1678042" y="2197450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928976" y="2176302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1673961" y="22948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1826361" y="24472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077D527-F005-479A-92DC-2CEC9E6A3565}"/>
              </a:ext>
            </a:extLst>
          </p:cNvPr>
          <p:cNvCxnSpPr>
            <a:cxnSpLocks/>
          </p:cNvCxnSpPr>
          <p:nvPr/>
        </p:nvCxnSpPr>
        <p:spPr>
          <a:xfrm flipV="1">
            <a:off x="3671178" y="1998526"/>
            <a:ext cx="915146" cy="564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37BBD-B06A-4E0C-9DF6-6E5C8291612B}"/>
              </a:ext>
            </a:extLst>
          </p:cNvPr>
          <p:cNvCxnSpPr>
            <a:cxnSpLocks/>
          </p:cNvCxnSpPr>
          <p:nvPr/>
        </p:nvCxnSpPr>
        <p:spPr>
          <a:xfrm>
            <a:off x="3686941" y="3131048"/>
            <a:ext cx="879422" cy="59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-135905" y="4614728"/>
            <a:ext cx="1392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1318978" y="4343130"/>
            <a:ext cx="316618" cy="1236344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1662250" y="4241286"/>
            <a:ext cx="2435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exact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retention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Adduct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12F0D45-638E-41E9-AF83-C03C8020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540" y="861164"/>
            <a:ext cx="2103153" cy="1468581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C9E1DE31-DF15-4B98-BA7C-5CC48787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53" y="3009360"/>
            <a:ext cx="2151398" cy="1510376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3740124" y="2595455"/>
            <a:ext cx="2355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library_generator</a:t>
            </a:r>
            <a:r>
              <a:rPr lang="en-US" sz="2000" i="1" dirty="0">
                <a:solidFill>
                  <a:srgbClr val="FF0000"/>
                </a:solidFill>
              </a:rPr>
              <a:t>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10671812" y="677196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In-house library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Search &amp; plot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4597192" y="4750291"/>
            <a:ext cx="2447972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(Previous library .</a:t>
            </a:r>
            <a:r>
              <a:rPr lang="en-US" b="1" dirty="0" err="1">
                <a:solidFill>
                  <a:schemeClr val="tx1"/>
                </a:solidFill>
              </a:rPr>
              <a:t>mgf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445834" y="1928901"/>
            <a:ext cx="979052" cy="128272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-61135" y="3321461"/>
            <a:ext cx="1980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MSConvertGUI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or vendor software</a:t>
            </a:r>
            <a:endParaRPr lang="en-US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1D7B3C8-DF9E-4C53-AC4B-2BEDBEE893DB}"/>
              </a:ext>
            </a:extLst>
          </p:cNvPr>
          <p:cNvSpPr/>
          <p:nvPr/>
        </p:nvSpPr>
        <p:spPr>
          <a:xfrm>
            <a:off x="7913209" y="2598949"/>
            <a:ext cx="1910203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Merged spectral library</a:t>
            </a:r>
          </a:p>
        </p:txBody>
      </p:sp>
      <p:sp>
        <p:nvSpPr>
          <p:cNvPr id="70" name="Accolade fermante 69">
            <a:extLst>
              <a:ext uri="{FF2B5EF4-FFF2-40B4-BE49-F238E27FC236}">
                <a16:creationId xmlns:a16="http://schemas.microsoft.com/office/drawing/2014/main" id="{4CAA33B9-6C32-4AB6-855E-E8EBA9E3AD66}"/>
              </a:ext>
            </a:extLst>
          </p:cNvPr>
          <p:cNvSpPr/>
          <p:nvPr/>
        </p:nvSpPr>
        <p:spPr>
          <a:xfrm>
            <a:off x="7150129" y="949130"/>
            <a:ext cx="679267" cy="4019541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B41DC72-A584-4A44-8196-194AC991F75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868311" y="1093155"/>
            <a:ext cx="1776387" cy="150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F8CD7CC-A396-4C32-9A9E-D9DF4E873528}"/>
              </a:ext>
            </a:extLst>
          </p:cNvPr>
          <p:cNvSpPr/>
          <p:nvPr/>
        </p:nvSpPr>
        <p:spPr>
          <a:xfrm>
            <a:off x="8966597" y="3652589"/>
            <a:ext cx="24084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CSI_FingerID_writer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MSFinder_writer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MetFrag_writer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DDFE1-8F93-4C3D-8D2D-4C7F8B15EA75}"/>
              </a:ext>
            </a:extLst>
          </p:cNvPr>
          <p:cNvSpPr/>
          <p:nvPr/>
        </p:nvSpPr>
        <p:spPr>
          <a:xfrm>
            <a:off x="3490380" y="3680436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AF68C0-A521-4599-9FE0-4F7090D80718}"/>
              </a:ext>
            </a:extLst>
          </p:cNvPr>
          <p:cNvSpPr/>
          <p:nvPr/>
        </p:nvSpPr>
        <p:spPr>
          <a:xfrm>
            <a:off x="3490380" y="1698063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AAE3A4-5412-42E1-840A-CD53447501B5}"/>
              </a:ext>
            </a:extLst>
          </p:cNvPr>
          <p:cNvSpPr txBox="1"/>
          <p:nvPr/>
        </p:nvSpPr>
        <p:spPr>
          <a:xfrm>
            <a:off x="6276760" y="461054"/>
            <a:ext cx="21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FF0000"/>
                </a:solidFill>
              </a:rPr>
              <a:t>process_library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6" name="Flèche : bas 45">
            <a:extLst>
              <a:ext uri="{FF2B5EF4-FFF2-40B4-BE49-F238E27FC236}">
                <a16:creationId xmlns:a16="http://schemas.microsoft.com/office/drawing/2014/main" id="{237D30B9-AFB0-4599-80B3-3C0A20800A6F}"/>
              </a:ext>
            </a:extLst>
          </p:cNvPr>
          <p:cNvSpPr/>
          <p:nvPr/>
        </p:nvSpPr>
        <p:spPr>
          <a:xfrm rot="14245797">
            <a:off x="4129812" y="4290102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AD6E33B-2FDB-40A7-A1B3-586F903A4A8A}"/>
              </a:ext>
            </a:extLst>
          </p:cNvPr>
          <p:cNvCxnSpPr>
            <a:cxnSpLocks/>
          </p:cNvCxnSpPr>
          <p:nvPr/>
        </p:nvCxnSpPr>
        <p:spPr>
          <a:xfrm>
            <a:off x="8868310" y="3379831"/>
            <a:ext cx="5347" cy="1554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DBCD95AE-A119-40B6-BCD1-336406727360}"/>
              </a:ext>
            </a:extLst>
          </p:cNvPr>
          <p:cNvSpPr/>
          <p:nvPr/>
        </p:nvSpPr>
        <p:spPr>
          <a:xfrm>
            <a:off x="7896832" y="4922574"/>
            <a:ext cx="2109276" cy="578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Adapted formats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A16BB92-C2E2-4028-A29F-7A95244ED932}"/>
              </a:ext>
            </a:extLst>
          </p:cNvPr>
          <p:cNvSpPr/>
          <p:nvPr/>
        </p:nvSpPr>
        <p:spPr>
          <a:xfrm>
            <a:off x="10671812" y="4759182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Smart algorithms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Batch processing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2EEDD52-7689-4229-A5B2-0159DAE77980}"/>
              </a:ext>
            </a:extLst>
          </p:cNvPr>
          <p:cNvCxnSpPr>
            <a:cxnSpLocks/>
          </p:cNvCxnSpPr>
          <p:nvPr/>
        </p:nvCxnSpPr>
        <p:spPr>
          <a:xfrm>
            <a:off x="10006108" y="5211877"/>
            <a:ext cx="64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F3BB3CF9-79E4-43D5-9CE3-B0936F526C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84" r="-2014"/>
          <a:stretch/>
        </p:blipFill>
        <p:spPr>
          <a:xfrm>
            <a:off x="10765286" y="1634395"/>
            <a:ext cx="2001315" cy="13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529788" y="2208912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2937778" y="2233880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3078287" y="2262105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2329221" y="2240957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3074206" y="2359542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3226606" y="2511942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</a:t>
            </a:r>
            <a:r>
              <a:rPr lang="en-US" sz="2000" b="1" dirty="0">
                <a:solidFill>
                  <a:schemeClr val="tx1"/>
                </a:solidFill>
              </a:rPr>
              <a:t>(X)ML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526977" y="4359613"/>
            <a:ext cx="13926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1883896" y="4081433"/>
            <a:ext cx="110980" cy="1257954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2001621" y="4009223"/>
            <a:ext cx="15358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D-NUM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JNJ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4876271" y="1808885"/>
            <a:ext cx="134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library_</a:t>
            </a:r>
          </a:p>
          <a:p>
            <a:pPr algn="ctr"/>
            <a:r>
              <a:rPr lang="en-US" b="1" i="1" dirty="0">
                <a:solidFill>
                  <a:srgbClr val="00B050"/>
                </a:solidFill>
              </a:rPr>
              <a:t>generator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9856396" y="1780372"/>
            <a:ext cx="2152211" cy="14959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Library_visualizer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US" i="1" dirty="0">
              <a:solidFill>
                <a:srgbClr val="FF0000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6117520" y="2062050"/>
            <a:ext cx="1156087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Previous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1846079" y="2359542"/>
            <a:ext cx="979052" cy="707885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1259498" y="1785052"/>
            <a:ext cx="2152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MSConvert</a:t>
            </a:r>
            <a:r>
              <a:rPr lang="en-US" b="1" i="1" dirty="0">
                <a:solidFill>
                  <a:srgbClr val="FF0000"/>
                </a:solidFill>
              </a:rPr>
              <a:t> ()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Docker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(Ronald)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F3BB3CF9-79E4-43D5-9CE3-B0936F526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84" r="-2014"/>
          <a:stretch/>
        </p:blipFill>
        <p:spPr>
          <a:xfrm>
            <a:off x="10363973" y="2336407"/>
            <a:ext cx="1137055" cy="78747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1879905-A5DD-4022-98ED-5890315F95ED}"/>
              </a:ext>
            </a:extLst>
          </p:cNvPr>
          <p:cNvSpPr txBox="1"/>
          <p:nvPr/>
        </p:nvSpPr>
        <p:spPr>
          <a:xfrm>
            <a:off x="6812249" y="5396418"/>
            <a:ext cx="504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Under-development (by first release of web app)</a:t>
            </a:r>
          </a:p>
          <a:p>
            <a:r>
              <a:rPr lang="en-US" dirty="0">
                <a:solidFill>
                  <a:srgbClr val="00B050"/>
                </a:solidFill>
              </a:rPr>
              <a:t>* Developed – stable until first release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CAB3A3CB-AE41-4C0F-AB98-B6CE321EA53D}"/>
              </a:ext>
            </a:extLst>
          </p:cNvPr>
          <p:cNvCxnSpPr>
            <a:cxnSpLocks/>
          </p:cNvCxnSpPr>
          <p:nvPr/>
        </p:nvCxnSpPr>
        <p:spPr>
          <a:xfrm flipV="1">
            <a:off x="3488505" y="3559135"/>
            <a:ext cx="1564094" cy="727261"/>
          </a:xfrm>
          <a:prstGeom prst="straightConnector1">
            <a:avLst/>
          </a:prstGeom>
          <a:ln w="127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12555E8-1159-4720-BB85-4E739B7CB25A}"/>
              </a:ext>
            </a:extLst>
          </p:cNvPr>
          <p:cNvCxnSpPr>
            <a:cxnSpLocks/>
          </p:cNvCxnSpPr>
          <p:nvPr/>
        </p:nvCxnSpPr>
        <p:spPr>
          <a:xfrm rot="-5400000">
            <a:off x="5544248" y="2262557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732907F6-7693-4B8E-B5B6-A42B8A5BC633}"/>
              </a:ext>
            </a:extLst>
          </p:cNvPr>
          <p:cNvSpPr/>
          <p:nvPr/>
        </p:nvSpPr>
        <p:spPr>
          <a:xfrm>
            <a:off x="5052599" y="2416949"/>
            <a:ext cx="979052" cy="1217412"/>
          </a:xfrm>
          <a:prstGeom prst="round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CA70F-28A6-4A5D-A76C-54D5FB79A138}"/>
              </a:ext>
            </a:extLst>
          </p:cNvPr>
          <p:cNvSpPr/>
          <p:nvPr/>
        </p:nvSpPr>
        <p:spPr>
          <a:xfrm>
            <a:off x="6071323" y="2600659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MS1+MS2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971909E-65F6-40C5-AD69-51EABB874044}"/>
              </a:ext>
            </a:extLst>
          </p:cNvPr>
          <p:cNvCxnSpPr>
            <a:cxnSpLocks/>
          </p:cNvCxnSpPr>
          <p:nvPr/>
        </p:nvCxnSpPr>
        <p:spPr>
          <a:xfrm rot="-5400000">
            <a:off x="3506365" y="4344650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F2A4674-6C96-4F2C-BC5C-84279CD64A73}"/>
              </a:ext>
            </a:extLst>
          </p:cNvPr>
          <p:cNvCxnSpPr/>
          <p:nvPr/>
        </p:nvCxnSpPr>
        <p:spPr>
          <a:xfrm>
            <a:off x="3488505" y="4068746"/>
            <a:ext cx="0" cy="4571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E55A4E5-11BF-42B7-ADBC-B121FA08139F}"/>
              </a:ext>
            </a:extLst>
          </p:cNvPr>
          <p:cNvSpPr/>
          <p:nvPr/>
        </p:nvSpPr>
        <p:spPr>
          <a:xfrm>
            <a:off x="3547921" y="4357759"/>
            <a:ext cx="2152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Struc_retrieval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Rate project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(Ronald)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472064F-3A18-4437-87C9-6C2213D7FC5C}"/>
              </a:ext>
            </a:extLst>
          </p:cNvPr>
          <p:cNvCxnSpPr>
            <a:cxnSpLocks/>
          </p:cNvCxnSpPr>
          <p:nvPr/>
        </p:nvCxnSpPr>
        <p:spPr>
          <a:xfrm rot="-5400000">
            <a:off x="5735845" y="4343548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FDF0391-C461-4F8E-AD66-26D64B63C3A5}"/>
              </a:ext>
            </a:extLst>
          </p:cNvPr>
          <p:cNvSpPr/>
          <p:nvPr/>
        </p:nvSpPr>
        <p:spPr>
          <a:xfrm>
            <a:off x="6089878" y="3186602"/>
            <a:ext cx="121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 metadata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1CC33C39-1715-4693-9F8C-D36CA50553DE}"/>
              </a:ext>
            </a:extLst>
          </p:cNvPr>
          <p:cNvSpPr/>
          <p:nvPr/>
        </p:nvSpPr>
        <p:spPr>
          <a:xfrm>
            <a:off x="7348031" y="2206298"/>
            <a:ext cx="148214" cy="142806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74A44C6C-57B7-4001-95F7-8FF9EC8076C2}"/>
              </a:ext>
            </a:extLst>
          </p:cNvPr>
          <p:cNvCxnSpPr>
            <a:cxnSpLocks/>
          </p:cNvCxnSpPr>
          <p:nvPr/>
        </p:nvCxnSpPr>
        <p:spPr>
          <a:xfrm>
            <a:off x="5052974" y="2765477"/>
            <a:ext cx="994194" cy="698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328FF6C-BCEF-499D-940D-1DE5DE6F0AAD}"/>
              </a:ext>
            </a:extLst>
          </p:cNvPr>
          <p:cNvSpPr/>
          <p:nvPr/>
        </p:nvSpPr>
        <p:spPr>
          <a:xfrm>
            <a:off x="6104330" y="4525455"/>
            <a:ext cx="1535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Smiles/INCHI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992B6536-7771-4F6D-8BEE-EA33EEC34E42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6695406" y="3832933"/>
            <a:ext cx="0" cy="691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3A3EC69A-D821-46AD-86B9-3D83BB80F2CD}"/>
              </a:ext>
            </a:extLst>
          </p:cNvPr>
          <p:cNvSpPr/>
          <p:nvPr/>
        </p:nvSpPr>
        <p:spPr>
          <a:xfrm>
            <a:off x="7950973" y="1923551"/>
            <a:ext cx="994439" cy="338554"/>
          </a:xfrm>
          <a:custGeom>
            <a:avLst/>
            <a:gdLst>
              <a:gd name="connsiteX0" fmla="*/ 344745 w 1709067"/>
              <a:gd name="connsiteY0" fmla="*/ 1201429 h 1229138"/>
              <a:gd name="connsiteX1" fmla="*/ 86127 w 1709067"/>
              <a:gd name="connsiteY1" fmla="*/ 259320 h 1229138"/>
              <a:gd name="connsiteX2" fmla="*/ 1656309 w 1709067"/>
              <a:gd name="connsiteY2" fmla="*/ 65356 h 1229138"/>
              <a:gd name="connsiteX3" fmla="*/ 1185254 w 1709067"/>
              <a:gd name="connsiteY3" fmla="*/ 1229138 h 122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9067" h="1229138">
                <a:moveTo>
                  <a:pt x="344745" y="1201429"/>
                </a:moveTo>
                <a:cubicBezTo>
                  <a:pt x="106139" y="825047"/>
                  <a:pt x="-132467" y="448665"/>
                  <a:pt x="86127" y="259320"/>
                </a:cubicBezTo>
                <a:cubicBezTo>
                  <a:pt x="304721" y="69975"/>
                  <a:pt x="1473121" y="-96280"/>
                  <a:pt x="1656309" y="65356"/>
                </a:cubicBezTo>
                <a:cubicBezTo>
                  <a:pt x="1839497" y="226992"/>
                  <a:pt x="1512375" y="728065"/>
                  <a:pt x="1185254" y="122913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D22CBEC-F26D-4960-B9D9-0B61BA08E060}"/>
              </a:ext>
            </a:extLst>
          </p:cNvPr>
          <p:cNvSpPr txBox="1"/>
          <p:nvPr/>
        </p:nvSpPr>
        <p:spPr>
          <a:xfrm>
            <a:off x="8102145" y="516908"/>
            <a:ext cx="28924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rgbClr val="00B050"/>
                </a:solidFill>
              </a:rPr>
              <a:t>library_manager</a:t>
            </a:r>
            <a:r>
              <a:rPr lang="en-US" b="1" i="1" dirty="0">
                <a:solidFill>
                  <a:srgbClr val="00B050"/>
                </a:solidFill>
              </a:rPr>
              <a:t>()</a:t>
            </a:r>
          </a:p>
          <a:p>
            <a:pPr algn="ctr"/>
            <a:r>
              <a:rPr lang="en-US" sz="1400" dirty="0"/>
              <a:t>Query one or more metadata</a:t>
            </a:r>
          </a:p>
          <a:p>
            <a:pPr algn="ctr"/>
            <a:r>
              <a:rPr lang="en-US" sz="1400" dirty="0"/>
              <a:t> simple fragment search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453238BA-A5F2-4AF8-A8DA-C60EF7E06A9D}"/>
              </a:ext>
            </a:extLst>
          </p:cNvPr>
          <p:cNvCxnSpPr>
            <a:cxnSpLocks/>
          </p:cNvCxnSpPr>
          <p:nvPr/>
        </p:nvCxnSpPr>
        <p:spPr>
          <a:xfrm flipH="1">
            <a:off x="8341009" y="1312087"/>
            <a:ext cx="416510" cy="443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5A224EB8-0B22-4040-8B80-0162558FC24B}"/>
              </a:ext>
            </a:extLst>
          </p:cNvPr>
          <p:cNvCxnSpPr>
            <a:cxnSpLocks/>
          </p:cNvCxnSpPr>
          <p:nvPr/>
        </p:nvCxnSpPr>
        <p:spPr>
          <a:xfrm>
            <a:off x="10502585" y="1317274"/>
            <a:ext cx="364956" cy="433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284554FF-9B91-4999-8632-D15073E7C9AA}"/>
              </a:ext>
            </a:extLst>
          </p:cNvPr>
          <p:cNvSpPr/>
          <p:nvPr/>
        </p:nvSpPr>
        <p:spPr>
          <a:xfrm>
            <a:off x="9823868" y="3458322"/>
            <a:ext cx="2152211" cy="1428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rgbClr val="FF0000"/>
              </a:solidFill>
            </a:endParaRPr>
          </a:p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Library_statistics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tx1"/>
                </a:solidFill>
              </a:rPr>
              <a:t>Nb</a:t>
            </a:r>
            <a:r>
              <a:rPr lang="en-US" sz="1600" i="1" dirty="0">
                <a:solidFill>
                  <a:schemeClr val="tx1"/>
                </a:solidFill>
              </a:rPr>
              <a:t> of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Class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Update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tx1"/>
                </a:solidFill>
              </a:rPr>
              <a:t>Metadata_sum</a:t>
            </a:r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0" name="Accolade ouvrante 29">
            <a:extLst>
              <a:ext uri="{FF2B5EF4-FFF2-40B4-BE49-F238E27FC236}">
                <a16:creationId xmlns:a16="http://schemas.microsoft.com/office/drawing/2014/main" id="{048C429B-982D-4E4B-8CA1-EB9466B9BB2B}"/>
              </a:ext>
            </a:extLst>
          </p:cNvPr>
          <p:cNvSpPr/>
          <p:nvPr/>
        </p:nvSpPr>
        <p:spPr>
          <a:xfrm>
            <a:off x="9400141" y="2403623"/>
            <a:ext cx="259099" cy="127481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C5E3FF-8AD4-4817-A72A-159B1DD587AD}"/>
              </a:ext>
            </a:extLst>
          </p:cNvPr>
          <p:cNvSpPr/>
          <p:nvPr/>
        </p:nvSpPr>
        <p:spPr>
          <a:xfrm>
            <a:off x="3988509" y="5375276"/>
            <a:ext cx="75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Devco</a:t>
            </a:r>
            <a:endParaRPr lang="en-US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08012423-0591-4C31-B237-74AD4341FC6F}"/>
              </a:ext>
            </a:extLst>
          </p:cNvPr>
          <p:cNvCxnSpPr>
            <a:cxnSpLocks/>
          </p:cNvCxnSpPr>
          <p:nvPr/>
        </p:nvCxnSpPr>
        <p:spPr>
          <a:xfrm flipV="1">
            <a:off x="4591372" y="499353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03C4781-1877-4D5F-A557-7BE9D66ABB4C}"/>
              </a:ext>
            </a:extLst>
          </p:cNvPr>
          <p:cNvSpPr/>
          <p:nvPr/>
        </p:nvSpPr>
        <p:spPr>
          <a:xfrm>
            <a:off x="4774217" y="970843"/>
            <a:ext cx="155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Search_param</a:t>
            </a:r>
            <a:endParaRPr lang="en-US" alt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16F744A-7DE8-4C7F-B641-48086822BF0B}"/>
              </a:ext>
            </a:extLst>
          </p:cNvPr>
          <p:cNvCxnSpPr>
            <a:cxnSpLocks/>
          </p:cNvCxnSpPr>
          <p:nvPr/>
        </p:nvCxnSpPr>
        <p:spPr>
          <a:xfrm>
            <a:off x="5542125" y="1356620"/>
            <a:ext cx="0" cy="52981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Image 81">
            <a:extLst>
              <a:ext uri="{FF2B5EF4-FFF2-40B4-BE49-F238E27FC236}">
                <a16:creationId xmlns:a16="http://schemas.microsoft.com/office/drawing/2014/main" id="{C3218754-31A8-4ECB-8DE7-E22B33AB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82" y="5379349"/>
            <a:ext cx="499796" cy="515074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3EE10E1E-5353-40EA-98D4-221655D95936}"/>
              </a:ext>
            </a:extLst>
          </p:cNvPr>
          <p:cNvSpPr/>
          <p:nvPr/>
        </p:nvSpPr>
        <p:spPr>
          <a:xfrm>
            <a:off x="581801" y="2086590"/>
            <a:ext cx="1204828" cy="1591852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6ACB4C-A6F0-4391-9E1C-64F1C2290DD9}"/>
              </a:ext>
            </a:extLst>
          </p:cNvPr>
          <p:cNvSpPr txBox="1"/>
          <p:nvPr/>
        </p:nvSpPr>
        <p:spPr>
          <a:xfrm>
            <a:off x="720139" y="1689427"/>
            <a:ext cx="812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Input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F844A6F-A4BE-482B-8F27-7BB44BB6EE97}"/>
              </a:ext>
            </a:extLst>
          </p:cNvPr>
          <p:cNvSpPr/>
          <p:nvPr/>
        </p:nvSpPr>
        <p:spPr>
          <a:xfrm>
            <a:off x="603827" y="4310487"/>
            <a:ext cx="1204828" cy="1085931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58D625E-EFDA-464B-AFDD-FBB4FA95877F}"/>
              </a:ext>
            </a:extLst>
          </p:cNvPr>
          <p:cNvSpPr txBox="1"/>
          <p:nvPr/>
        </p:nvSpPr>
        <p:spPr>
          <a:xfrm>
            <a:off x="716195" y="5396418"/>
            <a:ext cx="812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Input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74C835E8-7807-4752-8BEC-EFD479728D63}"/>
              </a:ext>
            </a:extLst>
          </p:cNvPr>
          <p:cNvSpPr/>
          <p:nvPr/>
        </p:nvSpPr>
        <p:spPr>
          <a:xfrm>
            <a:off x="7660804" y="2221953"/>
            <a:ext cx="1561392" cy="1231055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353E6-36FC-40E0-A55B-A971E35B4FCE}"/>
              </a:ext>
            </a:extLst>
          </p:cNvPr>
          <p:cNvSpPr/>
          <p:nvPr/>
        </p:nvSpPr>
        <p:spPr>
          <a:xfrm>
            <a:off x="7638880" y="2652642"/>
            <a:ext cx="1606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>
                <a:solidFill>
                  <a:srgbClr val="FFC000"/>
                </a:solidFill>
              </a:rPr>
              <a:t>Ouput</a:t>
            </a:r>
            <a:r>
              <a:rPr lang="en-US" sz="2000" b="1" dirty="0">
                <a:solidFill>
                  <a:srgbClr val="FFC000"/>
                </a:solidFill>
              </a:rPr>
              <a:t> library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74971D-3A66-42B3-B888-D93F01CA7E27}"/>
              </a:ext>
            </a:extLst>
          </p:cNvPr>
          <p:cNvSpPr/>
          <p:nvPr/>
        </p:nvSpPr>
        <p:spPr>
          <a:xfrm>
            <a:off x="7557211" y="1641955"/>
            <a:ext cx="1781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unwanted</a:t>
            </a:r>
          </a:p>
        </p:txBody>
      </p:sp>
    </p:spTree>
    <p:extLst>
      <p:ext uri="{BB962C8B-B14F-4D97-AF65-F5344CB8AC3E}">
        <p14:creationId xmlns:p14="http://schemas.microsoft.com/office/powerpoint/2010/main" val="289599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-1011631" y="-1195307"/>
            <a:ext cx="11387531" cy="8053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DEECB1-058D-4317-BB3F-CBDBCCE7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829012"/>
            <a:ext cx="7784403" cy="50133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9905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54482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A24D7DC-9CF4-4AD0-85AF-61BEB3A89828}"/>
              </a:ext>
            </a:extLst>
          </p:cNvPr>
          <p:cNvSpPr txBox="1"/>
          <p:nvPr/>
        </p:nvSpPr>
        <p:spPr>
          <a:xfrm>
            <a:off x="9207501" y="689312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379FF32-C994-4271-8D6F-DE4A7D7CE725}"/>
              </a:ext>
            </a:extLst>
          </p:cNvPr>
          <p:cNvSpPr txBox="1"/>
          <p:nvPr/>
        </p:nvSpPr>
        <p:spPr>
          <a:xfrm>
            <a:off x="9207501" y="3366768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1060631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first five columns of the metadata are mandatory. Column names and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5562962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rest of columns are optional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e.g. “STRUCTURE” and “NAME” can be added for building in-house library.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00329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-1011630" y="2505670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288278" y="1568855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-787455" y="-729813"/>
            <a:ext cx="3318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Retention time (in minute) of metabolic features to be found, please put it to N/A if unknown. Important if isomers are present in the same sample.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2029788" y="633051"/>
            <a:ext cx="465635" cy="454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3037255" y="459448"/>
            <a:ext cx="263588" cy="531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2494250" y="-142073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5724418" y="-13280"/>
            <a:ext cx="4530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unique identifier for targeted compounds in spectral library, number or character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5240305" y="621756"/>
            <a:ext cx="855695" cy="1330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3816069" y="-1075109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V="1">
            <a:off x="4434883" y="160091"/>
            <a:ext cx="120944" cy="1579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3406A81-9E7C-434C-B47E-98F1D751956B}"/>
              </a:ext>
            </a:extLst>
          </p:cNvPr>
          <p:cNvSpPr/>
          <p:nvPr/>
        </p:nvSpPr>
        <p:spPr>
          <a:xfrm>
            <a:off x="472272" y="5419"/>
            <a:ext cx="10335279" cy="6852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0569A8FB-C979-47B4-8A67-8499D0F6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77" y="3004988"/>
            <a:ext cx="5105123" cy="24873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441B122-5C80-4158-AB15-A34346CA7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4" r="3361" b="9244"/>
          <a:stretch/>
        </p:blipFill>
        <p:spPr>
          <a:xfrm>
            <a:off x="1256198" y="174113"/>
            <a:ext cx="5260480" cy="22895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13EC17-F8C4-4085-9A1C-E31AC58D9D20}"/>
              </a:ext>
            </a:extLst>
          </p:cNvPr>
          <p:cNvSpPr txBox="1"/>
          <p:nvPr/>
        </p:nvSpPr>
        <p:spPr>
          <a:xfrm>
            <a:off x="4903650" y="2775850"/>
            <a:ext cx="60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CA22D0-0131-4E86-A2BD-0E378D3E3DD0}"/>
              </a:ext>
            </a:extLst>
          </p:cNvPr>
          <p:cNvSpPr txBox="1"/>
          <p:nvPr/>
        </p:nvSpPr>
        <p:spPr>
          <a:xfrm>
            <a:off x="4735168" y="3933107"/>
            <a:ext cx="94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5560581" y="5498507"/>
            <a:ext cx="38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ollowing metadata columns are added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35795B6-F2ED-4924-A5EF-B2BE173A6655}"/>
              </a:ext>
            </a:extLst>
          </p:cNvPr>
          <p:cNvSpPr txBox="1"/>
          <p:nvPr/>
        </p:nvSpPr>
        <p:spPr>
          <a:xfrm>
            <a:off x="652187" y="2492600"/>
            <a:ext cx="135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Meta data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2077556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E012CF8E-8D48-4C4A-8CA0-1986C609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47" y="3003114"/>
            <a:ext cx="3771787" cy="2492166"/>
          </a:xfrm>
          <a:prstGeom prst="rect">
            <a:avLst/>
          </a:prstGeom>
        </p:spPr>
      </p:pic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85736300-E6E6-4539-813C-418D7BB194CA}"/>
              </a:ext>
            </a:extLst>
          </p:cNvPr>
          <p:cNvSpPr/>
          <p:nvPr/>
        </p:nvSpPr>
        <p:spPr>
          <a:xfrm>
            <a:off x="546575" y="1922101"/>
            <a:ext cx="1147432" cy="1367803"/>
          </a:xfrm>
          <a:custGeom>
            <a:avLst/>
            <a:gdLst>
              <a:gd name="connsiteX0" fmla="*/ 1086082 w 1086082"/>
              <a:gd name="connsiteY0" fmla="*/ 0 h 1395167"/>
              <a:gd name="connsiteX1" fmla="*/ 2000 w 1086082"/>
              <a:gd name="connsiteY1" fmla="*/ 735291 h 1395167"/>
              <a:gd name="connsiteX2" fmla="*/ 822132 w 1086082"/>
              <a:gd name="connsiteY2" fmla="*/ 1395167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082" h="1395167">
                <a:moveTo>
                  <a:pt x="1086082" y="0"/>
                </a:moveTo>
                <a:cubicBezTo>
                  <a:pt x="566037" y="251381"/>
                  <a:pt x="45992" y="502763"/>
                  <a:pt x="2000" y="735291"/>
                </a:cubicBezTo>
                <a:cubicBezTo>
                  <a:pt x="-41992" y="967819"/>
                  <a:pt x="652450" y="1271048"/>
                  <a:pt x="822132" y="13951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B181BFD-CF84-4A54-A0F3-2AFCB1C5CFE2}"/>
              </a:ext>
            </a:extLst>
          </p:cNvPr>
          <p:cNvSpPr/>
          <p:nvPr/>
        </p:nvSpPr>
        <p:spPr>
          <a:xfrm>
            <a:off x="4161368" y="4919275"/>
            <a:ext cx="2056110" cy="35295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7860E08-9A61-42C9-B1CF-C9E07D79939B}"/>
              </a:ext>
            </a:extLst>
          </p:cNvPr>
          <p:cNvSpPr/>
          <p:nvPr/>
        </p:nvSpPr>
        <p:spPr>
          <a:xfrm>
            <a:off x="1188145" y="4386995"/>
            <a:ext cx="9369343" cy="20815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3235040" y="1313607"/>
            <a:ext cx="320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 spectral library file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3533E91-5E66-46B5-9748-247863DD420B}"/>
              </a:ext>
            </a:extLst>
          </p:cNvPr>
          <p:cNvCxnSpPr>
            <a:cxnSpLocks/>
          </p:cNvCxnSpPr>
          <p:nvPr/>
        </p:nvCxnSpPr>
        <p:spPr>
          <a:xfrm flipH="1">
            <a:off x="4410776" y="5287930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47737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1056999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B1DA18EC-3F80-4A32-9AD9-E042EC55B4E1}"/>
              </a:ext>
            </a:extLst>
          </p:cNvPr>
          <p:cNvSpPr txBox="1"/>
          <p:nvPr/>
        </p:nvSpPr>
        <p:spPr>
          <a:xfrm>
            <a:off x="3569998" y="5580856"/>
            <a:ext cx="1928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MS1 and MS2 scans are both detected for feature ID=8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" r="24557"/>
          <a:stretch/>
        </p:blipFill>
        <p:spPr>
          <a:xfrm>
            <a:off x="6916706" y="140798"/>
            <a:ext cx="1999774" cy="2616802"/>
          </a:xfrm>
          <a:prstGeom prst="rect">
            <a:avLst/>
          </a:prstGeom>
        </p:spPr>
      </p:pic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1682939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140798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77909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1786718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7862706" y="2692946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3AC4EC9-FEFF-4C8C-98F5-70C52E54F6EA}"/>
              </a:ext>
            </a:extLst>
          </p:cNvPr>
          <p:cNvCxnSpPr>
            <a:cxnSpLocks/>
          </p:cNvCxnSpPr>
          <p:nvPr/>
        </p:nvCxnSpPr>
        <p:spPr>
          <a:xfrm flipV="1">
            <a:off x="7612117" y="2446888"/>
            <a:ext cx="501178" cy="19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EC410BC-D7CC-4A14-88D2-7579993863BC}"/>
              </a:ext>
            </a:extLst>
          </p:cNvPr>
          <p:cNvCxnSpPr>
            <a:cxnSpLocks/>
          </p:cNvCxnSpPr>
          <p:nvPr/>
        </p:nvCxnSpPr>
        <p:spPr>
          <a:xfrm flipH="1">
            <a:off x="1384449" y="5346098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4554E80-BA56-46D8-8856-EEBF32D6AA1A}"/>
              </a:ext>
            </a:extLst>
          </p:cNvPr>
          <p:cNvCxnSpPr>
            <a:cxnSpLocks/>
          </p:cNvCxnSpPr>
          <p:nvPr/>
        </p:nvCxnSpPr>
        <p:spPr>
          <a:xfrm flipH="1">
            <a:off x="2316426" y="5326389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72205A-D639-41F9-A077-C13C200812A2}"/>
              </a:ext>
            </a:extLst>
          </p:cNvPr>
          <p:cNvSpPr/>
          <p:nvPr/>
        </p:nvSpPr>
        <p:spPr>
          <a:xfrm>
            <a:off x="903918" y="5633739"/>
            <a:ext cx="212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Actual precursor m/z and RT detected </a:t>
            </a:r>
            <a:endParaRPr lang="en-US" sz="14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B9A67A2E-45B3-46DF-997C-8966C6E39396}"/>
              </a:ext>
            </a:extLst>
          </p:cNvPr>
          <p:cNvCxnSpPr>
            <a:cxnSpLocks/>
          </p:cNvCxnSpPr>
          <p:nvPr/>
        </p:nvCxnSpPr>
        <p:spPr>
          <a:xfrm flipH="1">
            <a:off x="10115589" y="5374811"/>
            <a:ext cx="234549" cy="52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944864F-589C-4147-8613-82D426846E27}"/>
              </a:ext>
            </a:extLst>
          </p:cNvPr>
          <p:cNvSpPr/>
          <p:nvPr/>
        </p:nvSpPr>
        <p:spPr>
          <a:xfrm>
            <a:off x="8439961" y="5849182"/>
            <a:ext cx="2087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Unique identifier for scans</a:t>
            </a:r>
            <a:endParaRPr lang="en-US" sz="1400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3F65DBA-5478-415D-B276-68098B27D55C}"/>
              </a:ext>
            </a:extLst>
          </p:cNvPr>
          <p:cNvSpPr txBox="1"/>
          <p:nvPr/>
        </p:nvSpPr>
        <p:spPr>
          <a:xfrm>
            <a:off x="972384" y="6246024"/>
            <a:ext cx="973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FILENAME</a:t>
            </a:r>
            <a:r>
              <a:rPr lang="en-US" sz="1400" i="1" dirty="0"/>
              <a:t> from which file the metabolic feature is detected; </a:t>
            </a:r>
            <a:r>
              <a:rPr lang="en-US" sz="1400" i="1" u="sng" dirty="0"/>
              <a:t>PEPMASS_DEV </a:t>
            </a:r>
            <a:r>
              <a:rPr lang="en-US" sz="1400" i="1" dirty="0"/>
              <a:t>Mass deviation (ppm) of precursor m/z to what is in user-provided targeted m/z; </a:t>
            </a:r>
            <a:r>
              <a:rPr lang="en-US" sz="1400" i="1" u="sng" dirty="0"/>
              <a:t>SCAN_NUMBER</a:t>
            </a:r>
            <a:r>
              <a:rPr lang="en-US" sz="1400" dirty="0"/>
              <a:t> </a:t>
            </a:r>
            <a:r>
              <a:rPr lang="en-US" sz="1400" i="1" dirty="0"/>
              <a:t>scan number in original LC-MS/MS chromatogram</a:t>
            </a:r>
          </a:p>
        </p:txBody>
      </p:sp>
    </p:spTree>
    <p:extLst>
      <p:ext uri="{BB962C8B-B14F-4D97-AF65-F5344CB8AC3E}">
        <p14:creationId xmlns:p14="http://schemas.microsoft.com/office/powerpoint/2010/main" val="177650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B7AB05D-59C0-412F-90BA-E7538D3CFD01}"/>
              </a:ext>
            </a:extLst>
          </p:cNvPr>
          <p:cNvSpPr/>
          <p:nvPr/>
        </p:nvSpPr>
        <p:spPr>
          <a:xfrm>
            <a:off x="1218607" y="-499516"/>
            <a:ext cx="7925393" cy="8243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BC6C590-3C4D-4BF7-AE37-FEC61D14A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" t="15061" r="4943" b="3228"/>
          <a:stretch/>
        </p:blipFill>
        <p:spPr>
          <a:xfrm>
            <a:off x="5185356" y="4960460"/>
            <a:ext cx="3868994" cy="27834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1424227-A9ED-4F4B-95F7-D09430553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1" r="4943" b="3973"/>
          <a:stretch/>
        </p:blipFill>
        <p:spPr>
          <a:xfrm>
            <a:off x="1124338" y="5028391"/>
            <a:ext cx="3795848" cy="2715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F607F5-4536-41E1-8F17-0AADF1912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t="14859" r="4673" b="3431"/>
          <a:stretch/>
        </p:blipFill>
        <p:spPr>
          <a:xfrm>
            <a:off x="1124338" y="2175697"/>
            <a:ext cx="3795848" cy="2783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B07046-2F77-41E5-8746-54300A70DE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12" r="4943" b="2277"/>
          <a:stretch/>
        </p:blipFill>
        <p:spPr>
          <a:xfrm>
            <a:off x="5185356" y="2175697"/>
            <a:ext cx="3795848" cy="278342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8FC39F2-AC53-43FC-A9EA-0B6ADE43FB49}"/>
              </a:ext>
            </a:extLst>
          </p:cNvPr>
          <p:cNvSpPr txBox="1"/>
          <p:nvPr/>
        </p:nvSpPr>
        <p:spPr>
          <a:xfrm>
            <a:off x="3711708" y="2339048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C33D78-97FC-47EB-9318-DD83E991AE95}"/>
              </a:ext>
            </a:extLst>
          </p:cNvPr>
          <p:cNvSpPr txBox="1"/>
          <p:nvPr/>
        </p:nvSpPr>
        <p:spPr>
          <a:xfrm>
            <a:off x="3425380" y="5122470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A378D1-7C62-4F52-842B-867B8630D4BF}"/>
              </a:ext>
            </a:extLst>
          </p:cNvPr>
          <p:cNvSpPr txBox="1"/>
          <p:nvPr/>
        </p:nvSpPr>
        <p:spPr>
          <a:xfrm>
            <a:off x="7493404" y="5122469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D3C1F9-0E01-4D46-A14C-5F9DB99A6FD7}"/>
              </a:ext>
            </a:extLst>
          </p:cNvPr>
          <p:cNvSpPr txBox="1"/>
          <p:nvPr/>
        </p:nvSpPr>
        <p:spPr>
          <a:xfrm>
            <a:off x="7779732" y="2339047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86DB5B5-172D-42E7-BA5D-0C05854EA0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65" r="6001" b="4161"/>
          <a:stretch/>
        </p:blipFill>
        <p:spPr>
          <a:xfrm>
            <a:off x="1124338" y="-430244"/>
            <a:ext cx="3715518" cy="27000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8FBF4A-6C3B-47AC-8DF6-2BE24A31EFE4}"/>
              </a:ext>
            </a:extLst>
          </p:cNvPr>
          <p:cNvSpPr txBox="1"/>
          <p:nvPr/>
        </p:nvSpPr>
        <p:spPr>
          <a:xfrm>
            <a:off x="5780580" y="0"/>
            <a:ext cx="278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 = 28</a:t>
            </a:r>
          </a:p>
          <a:p>
            <a:r>
              <a:rPr lang="en-US" dirty="0"/>
              <a:t>MS1 scan is the same in library2, library2_2 or library2_3 !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D00EF1A-A687-406F-84C2-7118F3750FC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04435" y="600164"/>
            <a:ext cx="137614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948D92B-6A99-487D-A9B8-3A137E3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49" y="850496"/>
            <a:ext cx="4839119" cy="399322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C4EBA06-2290-4667-B749-2CCAAAE1225A}"/>
              </a:ext>
            </a:extLst>
          </p:cNvPr>
          <p:cNvCxnSpPr>
            <a:cxnSpLocks/>
          </p:cNvCxnSpPr>
          <p:nvPr/>
        </p:nvCxnSpPr>
        <p:spPr>
          <a:xfrm flipH="1" flipV="1">
            <a:off x="5384798" y="2109052"/>
            <a:ext cx="480292" cy="53254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BF6AD5-AE32-42A8-8E8A-F1596D31EDBF}"/>
              </a:ext>
            </a:extLst>
          </p:cNvPr>
          <p:cNvSpPr txBox="1"/>
          <p:nvPr/>
        </p:nvSpPr>
        <p:spPr>
          <a:xfrm>
            <a:off x="4063999" y="1468554"/>
            <a:ext cx="180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m/z and intensity of matched query fragments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EAB709B-ECB1-4D10-94E6-D957B24873B5}"/>
              </a:ext>
            </a:extLst>
          </p:cNvPr>
          <p:cNvCxnSpPr>
            <a:cxnSpLocks/>
          </p:cNvCxnSpPr>
          <p:nvPr/>
        </p:nvCxnSpPr>
        <p:spPr>
          <a:xfrm flipH="1" flipV="1">
            <a:off x="4904506" y="2299551"/>
            <a:ext cx="480292" cy="161666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99DB40-8FFA-4DCC-A903-BA95FFC3E68E}"/>
              </a:ext>
            </a:extLst>
          </p:cNvPr>
          <p:cNvCxnSpPr>
            <a:cxnSpLocks/>
          </p:cNvCxnSpPr>
          <p:nvPr/>
        </p:nvCxnSpPr>
        <p:spPr>
          <a:xfrm flipV="1">
            <a:off x="3768436" y="2299551"/>
            <a:ext cx="711194" cy="104401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53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540</Words>
  <Application>Microsoft Office PowerPoint</Application>
  <PresentationFormat>Grand écran</PresentationFormat>
  <Paragraphs>119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77</cp:revision>
  <dcterms:created xsi:type="dcterms:W3CDTF">2018-08-06T13:39:37Z</dcterms:created>
  <dcterms:modified xsi:type="dcterms:W3CDTF">2019-02-19T12:53:43Z</dcterms:modified>
</cp:coreProperties>
</file>