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C9642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8CAC6-87E0-419F-9591-4FACEFE72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EDA344-7CED-4DEC-AE14-E67FDFA9D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2C5D42-506E-4C5A-BBB3-38055EBD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0019D-F018-4D4E-9761-88BBA4DD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34130A-E965-4D81-8706-B2D22E9F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5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E28BE-82FE-48F3-8ACE-CF750A4A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EC2336-6B7B-4897-AC0D-74E8F2A17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36EDA-99C7-4B66-9D70-02035807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BBD18A-DA13-431E-B12C-A8DDAB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B5A73-A161-4D9A-B09B-CDD2CF55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261B55-2CDD-47F3-AAA1-7ACD114B5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E5B542-265F-4A30-802E-BC0B1CC24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1DF24-0DB1-4DC6-B58D-2E7D31F6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3653C-0C38-4666-89C5-DD5E3F75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9F1F9A-CE6E-40B9-B937-B36FD854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5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4F7A2-3D1A-4DF7-B929-9A4B95A7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E0F45A-D44E-4DBD-86BC-E026543F7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BDB14C-E73A-4C78-9076-D92454C1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52A07-9A65-4BF4-ACDD-99D60497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049E00-EE69-409A-B268-461E101F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2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2934F-ED26-4FC0-8011-CFBD8FE2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9E0C6-E182-472E-8951-AFF875976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61BE5E-DAE8-4E47-88B2-A56FD893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99342B-79B4-4310-BB97-047BFEEC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D68D29-7497-4192-B9DB-15F3ACC1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0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91227-932E-413D-B873-D2690767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4DB5F-CD17-4BEC-8B14-1226EBB17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D82CFB-8A0A-4401-9813-A99C0742A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020796-326F-40DD-9115-46C4B733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1802F7-5088-45F3-971A-97315149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8B094F-1B52-4744-9C3A-BC3F1F9C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6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E9274-6D01-4B2C-B715-6F941D57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A6F8F0-4D52-4AF6-BFE8-1C200BFD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0A66A3-5769-407B-9F88-E4B057061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2DCDCB-7481-4789-AE64-F1BA85AB7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2C164B-D260-426E-AF5A-AF8A877F0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95F78F-4B87-4D05-83E4-DB84C70F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F6453E-E506-4622-B239-A17D7378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55CC6C-8DF2-49A4-8703-2825D004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4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EBF5C-9089-4134-84D9-F5E1E01E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0E9514-3E01-41C2-86AD-11DBC2A7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CA6D97-762E-41A6-8501-943EEA6F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001A99-7BB0-4317-8383-E2E2BF32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6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3BB313-7726-4847-B256-1C2C1095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8A55CA-18C6-46B2-94E0-729A3B43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C7B04C-A2A6-4960-94AF-9BEC07E7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C26BC-599C-4FE1-A4FD-65082F9A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7FDE26-FA25-4CA8-9489-97012A18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A0022B-0B12-4AEC-9A05-79894B6F1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FD2EBA-88E5-4970-B603-62088D7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E3C77B-B616-44D5-97E6-598E2532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2F3FC3-8D43-4BD6-8C6B-FBC54F7F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D5992-252C-4381-9B2E-20FADBA9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2B7B4C-E512-4C16-8473-781D06297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208F50-1E7B-4CCD-A624-738A4469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C28E9C-94CD-4A74-8044-13B40072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D3486D-B2BC-42F1-B6EA-CE560B58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D88F03-E962-4A85-B3F2-7CEBB8B9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2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7AF839-E859-4EE0-8AB7-43217FC8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8D68EB-B537-4098-B872-90C03C060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8DA1AD-C8E6-49DD-B37F-4D83D5EDD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097CE-CE30-40FD-8349-F85D75ED7B0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F69F6C-0CFF-4A70-B0DD-FEFF2FE99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0EA328-CFEE-4188-9D60-7021581D0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7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E3C10340-A6C1-4530-9C6B-9EA3188D2A4D}"/>
              </a:ext>
            </a:extLst>
          </p:cNvPr>
          <p:cNvSpPr/>
          <p:nvPr/>
        </p:nvSpPr>
        <p:spPr>
          <a:xfrm>
            <a:off x="-828982" y="454792"/>
            <a:ext cx="13214945" cy="6403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4A377297-B428-423B-8E8C-745269AA8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028" y="3310856"/>
            <a:ext cx="1873502" cy="1236749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17A232AC-BE9C-44F3-81A1-C0816D4CCDFB}"/>
              </a:ext>
            </a:extLst>
          </p:cNvPr>
          <p:cNvSpPr txBox="1"/>
          <p:nvPr/>
        </p:nvSpPr>
        <p:spPr>
          <a:xfrm>
            <a:off x="-870457" y="2144257"/>
            <a:ext cx="14256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LC-MS/MS </a:t>
            </a:r>
            <a:r>
              <a:rPr lang="en-US" sz="2000" i="1" dirty="0" err="1"/>
              <a:t>Thermo</a:t>
            </a:r>
            <a:r>
              <a:rPr lang="en-US" sz="2000" i="1" dirty="0"/>
              <a:t> </a:t>
            </a:r>
          </a:p>
          <a:p>
            <a:pPr algn="ctr"/>
            <a:r>
              <a:rPr lang="en-US" sz="2000" i="1" dirty="0"/>
              <a:t>Water</a:t>
            </a:r>
          </a:p>
          <a:p>
            <a:pPr algn="ctr"/>
            <a:r>
              <a:rPr lang="en-US" sz="2000" i="1" dirty="0"/>
              <a:t>Bruker</a:t>
            </a:r>
          </a:p>
          <a:p>
            <a:pPr algn="ctr"/>
            <a:r>
              <a:rPr lang="en-US" sz="2000" i="1" dirty="0"/>
              <a:t>…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7A834BBF-570A-4DE4-B9A1-F9CAFDB62BFA}"/>
              </a:ext>
            </a:extLst>
          </p:cNvPr>
          <p:cNvSpPr/>
          <p:nvPr/>
        </p:nvSpPr>
        <p:spPr>
          <a:xfrm>
            <a:off x="1537533" y="2169225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C42521-4507-48FF-A9AE-54D6B6020B8D}"/>
              </a:ext>
            </a:extLst>
          </p:cNvPr>
          <p:cNvSpPr/>
          <p:nvPr/>
        </p:nvSpPr>
        <p:spPr>
          <a:xfrm>
            <a:off x="1678042" y="2197450"/>
            <a:ext cx="1477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mzML</a:t>
            </a: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Centroid mode</a:t>
            </a:r>
            <a:endParaRPr lang="en-US" sz="1600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9EED48B-BB08-47FD-B175-0B63231DD550}"/>
              </a:ext>
            </a:extLst>
          </p:cNvPr>
          <p:cNvCxnSpPr>
            <a:cxnSpLocks/>
          </p:cNvCxnSpPr>
          <p:nvPr/>
        </p:nvCxnSpPr>
        <p:spPr>
          <a:xfrm rot="-5400000">
            <a:off x="928976" y="2176302"/>
            <a:ext cx="0" cy="1005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A35E514-2F56-4789-B1B7-2871021581C4}"/>
              </a:ext>
            </a:extLst>
          </p:cNvPr>
          <p:cNvSpPr/>
          <p:nvPr/>
        </p:nvSpPr>
        <p:spPr>
          <a:xfrm>
            <a:off x="1673961" y="2294887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9E8DE408-DD85-4019-9BC3-FF3585107409}"/>
              </a:ext>
            </a:extLst>
          </p:cNvPr>
          <p:cNvSpPr/>
          <p:nvPr/>
        </p:nvSpPr>
        <p:spPr>
          <a:xfrm>
            <a:off x="1826361" y="2447287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mzML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(Centroid)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9077D527-F005-479A-92DC-2CEC9E6A3565}"/>
              </a:ext>
            </a:extLst>
          </p:cNvPr>
          <p:cNvCxnSpPr>
            <a:cxnSpLocks/>
          </p:cNvCxnSpPr>
          <p:nvPr/>
        </p:nvCxnSpPr>
        <p:spPr>
          <a:xfrm flipV="1">
            <a:off x="3671178" y="1998526"/>
            <a:ext cx="915146" cy="564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7C37BBD-B06A-4E0C-9DF6-6E5C8291612B}"/>
              </a:ext>
            </a:extLst>
          </p:cNvPr>
          <p:cNvCxnSpPr>
            <a:cxnSpLocks/>
          </p:cNvCxnSpPr>
          <p:nvPr/>
        </p:nvCxnSpPr>
        <p:spPr>
          <a:xfrm>
            <a:off x="3686941" y="3131048"/>
            <a:ext cx="879422" cy="591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A298FF7-929C-4104-BB8D-966DCE0A5095}"/>
              </a:ext>
            </a:extLst>
          </p:cNvPr>
          <p:cNvSpPr/>
          <p:nvPr/>
        </p:nvSpPr>
        <p:spPr>
          <a:xfrm>
            <a:off x="-151709" y="5561440"/>
            <a:ext cx="13926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Metadata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(.csv)  </a:t>
            </a:r>
          </a:p>
        </p:txBody>
      </p:sp>
      <p:sp>
        <p:nvSpPr>
          <p:cNvPr id="51" name="Accolade ouvrante 50">
            <a:extLst>
              <a:ext uri="{FF2B5EF4-FFF2-40B4-BE49-F238E27FC236}">
                <a16:creationId xmlns:a16="http://schemas.microsoft.com/office/drawing/2014/main" id="{3DEBE41F-5C34-4A3F-8308-57696A413F36}"/>
              </a:ext>
            </a:extLst>
          </p:cNvPr>
          <p:cNvSpPr/>
          <p:nvPr/>
        </p:nvSpPr>
        <p:spPr>
          <a:xfrm>
            <a:off x="1260509" y="5469019"/>
            <a:ext cx="294207" cy="934189"/>
          </a:xfrm>
          <a:prstGeom prst="leftBrace">
            <a:avLst>
              <a:gd name="adj1" fmla="val 8333"/>
              <a:gd name="adj2" fmla="val 491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B3F375-1801-420A-8BD9-9B2D18ED39AC}"/>
              </a:ext>
            </a:extLst>
          </p:cNvPr>
          <p:cNvSpPr/>
          <p:nvPr/>
        </p:nvSpPr>
        <p:spPr>
          <a:xfrm>
            <a:off x="1631892" y="5339433"/>
            <a:ext cx="24356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Targeted exact mass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Targeted retention time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ID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Ion mode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8AA0A447-4A95-409F-9519-894B8A17BD10}"/>
              </a:ext>
            </a:extLst>
          </p:cNvPr>
          <p:cNvSpPr/>
          <p:nvPr/>
        </p:nvSpPr>
        <p:spPr>
          <a:xfrm>
            <a:off x="7688821" y="5774379"/>
            <a:ext cx="1382184" cy="7346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.</a:t>
            </a:r>
            <a:r>
              <a:rPr lang="en-US" sz="2000" b="1" dirty="0" err="1">
                <a:solidFill>
                  <a:schemeClr val="tx1"/>
                </a:solidFill>
              </a:rPr>
              <a:t>dat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(</a:t>
            </a:r>
            <a:r>
              <a:rPr lang="en-US" sz="2000" b="1" dirty="0" err="1">
                <a:solidFill>
                  <a:schemeClr val="tx1"/>
                </a:solidFill>
              </a:rPr>
              <a:t>Metfrag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912F0D45-638E-41E9-AF83-C03C8020D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540" y="861164"/>
            <a:ext cx="2103153" cy="1468581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C9E1DE31-DF15-4B98-BA7C-5CC487870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053" y="3009360"/>
            <a:ext cx="2151398" cy="1510376"/>
          </a:xfrm>
          <a:prstGeom prst="rect">
            <a:avLst/>
          </a:prstGeom>
        </p:spPr>
      </p:pic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DD042865-4156-482D-9360-1287456E3E2B}"/>
              </a:ext>
            </a:extLst>
          </p:cNvPr>
          <p:cNvSpPr/>
          <p:nvPr/>
        </p:nvSpPr>
        <p:spPr>
          <a:xfrm>
            <a:off x="10336515" y="2503844"/>
            <a:ext cx="1820142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.mat (</a:t>
            </a:r>
            <a:r>
              <a:rPr lang="en-US" sz="2000" b="1" dirty="0" err="1">
                <a:solidFill>
                  <a:schemeClr val="tx1"/>
                </a:solidFill>
              </a:rPr>
              <a:t>MSFinder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A9BCE1B9-9E04-4723-B03C-A52D9DC1806C}"/>
              </a:ext>
            </a:extLst>
          </p:cNvPr>
          <p:cNvSpPr txBox="1"/>
          <p:nvPr/>
        </p:nvSpPr>
        <p:spPr>
          <a:xfrm>
            <a:off x="3740124" y="2595455"/>
            <a:ext cx="2355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</a:rPr>
              <a:t>library_generator</a:t>
            </a:r>
            <a:r>
              <a:rPr lang="en-US" sz="2000" i="1" dirty="0">
                <a:solidFill>
                  <a:srgbClr val="FF0000"/>
                </a:solidFill>
              </a:rPr>
              <a:t> ()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A0F6D78-D54F-40E6-9D5F-C2C7E4153B1E}"/>
              </a:ext>
            </a:extLst>
          </p:cNvPr>
          <p:cNvSpPr/>
          <p:nvPr/>
        </p:nvSpPr>
        <p:spPr>
          <a:xfrm>
            <a:off x="10360802" y="677379"/>
            <a:ext cx="1820142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.</a:t>
            </a:r>
            <a:r>
              <a:rPr lang="en-US" sz="2000" b="1" dirty="0" err="1">
                <a:solidFill>
                  <a:schemeClr val="tx1"/>
                </a:solidFill>
              </a:rPr>
              <a:t>mgf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(GNPS)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F9532241-B33D-41D9-B8A1-74BD6C4F8804}"/>
              </a:ext>
            </a:extLst>
          </p:cNvPr>
          <p:cNvSpPr/>
          <p:nvPr/>
        </p:nvSpPr>
        <p:spPr>
          <a:xfrm>
            <a:off x="4597192" y="4750291"/>
            <a:ext cx="2447972" cy="4001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(Previous library .</a:t>
            </a:r>
            <a:r>
              <a:rPr lang="en-US" b="1" dirty="0" err="1">
                <a:solidFill>
                  <a:schemeClr val="tx1"/>
                </a:solidFill>
              </a:rPr>
              <a:t>mgf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B83342D-C75D-4DE4-BE35-5447D146D86B}"/>
              </a:ext>
            </a:extLst>
          </p:cNvPr>
          <p:cNvSpPr/>
          <p:nvPr/>
        </p:nvSpPr>
        <p:spPr>
          <a:xfrm>
            <a:off x="10332500" y="4276762"/>
            <a:ext cx="1820142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.</a:t>
            </a:r>
            <a:r>
              <a:rPr lang="en-US" sz="2000" b="1" dirty="0" err="1">
                <a:solidFill>
                  <a:schemeClr val="tx1"/>
                </a:solidFill>
              </a:rPr>
              <a:t>ms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(CSI-</a:t>
            </a:r>
            <a:r>
              <a:rPr lang="en-US" sz="2000" b="1" dirty="0" err="1">
                <a:solidFill>
                  <a:schemeClr val="tx1"/>
                </a:solidFill>
              </a:rPr>
              <a:t>FingerID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Flèche : bas 1">
            <a:extLst>
              <a:ext uri="{FF2B5EF4-FFF2-40B4-BE49-F238E27FC236}">
                <a16:creationId xmlns:a16="http://schemas.microsoft.com/office/drawing/2014/main" id="{EC24FCEE-8694-46F2-8CF7-7B58A7D2CB3F}"/>
              </a:ext>
            </a:extLst>
          </p:cNvPr>
          <p:cNvSpPr/>
          <p:nvPr/>
        </p:nvSpPr>
        <p:spPr>
          <a:xfrm>
            <a:off x="11039484" y="5309294"/>
            <a:ext cx="380758" cy="4769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A9D326-D932-4DEA-AA7B-F51DC0DFCB5E}"/>
              </a:ext>
            </a:extLst>
          </p:cNvPr>
          <p:cNvSpPr txBox="1"/>
          <p:nvPr/>
        </p:nvSpPr>
        <p:spPr>
          <a:xfrm>
            <a:off x="10241731" y="5828188"/>
            <a:ext cx="1976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Batch-processing</a:t>
            </a:r>
          </a:p>
          <a:p>
            <a:pPr algn="ctr"/>
            <a:r>
              <a:rPr lang="en-US" sz="2000" dirty="0"/>
              <a:t>In-house library</a:t>
            </a:r>
          </a:p>
          <a:p>
            <a:pPr algn="ctr"/>
            <a:r>
              <a:rPr lang="en-US" sz="2000" dirty="0"/>
              <a:t>…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260881A1-3FB5-4334-8A68-2E99A346CECA}"/>
              </a:ext>
            </a:extLst>
          </p:cNvPr>
          <p:cNvSpPr/>
          <p:nvPr/>
        </p:nvSpPr>
        <p:spPr>
          <a:xfrm>
            <a:off x="445834" y="1928901"/>
            <a:ext cx="979052" cy="128272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0DC613-10A5-435C-B8FD-BD83518C38AF}"/>
              </a:ext>
            </a:extLst>
          </p:cNvPr>
          <p:cNvSpPr/>
          <p:nvPr/>
        </p:nvSpPr>
        <p:spPr>
          <a:xfrm>
            <a:off x="-79025" y="1270025"/>
            <a:ext cx="19802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MSConvertGUI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or vendor software</a:t>
            </a:r>
            <a:endParaRPr lang="en-US" dirty="0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51D7B3C8-DF9E-4C53-AC4B-2BEDBEE893DB}"/>
              </a:ext>
            </a:extLst>
          </p:cNvPr>
          <p:cNvSpPr/>
          <p:nvPr/>
        </p:nvSpPr>
        <p:spPr>
          <a:xfrm>
            <a:off x="7913209" y="2598949"/>
            <a:ext cx="1910203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Merged spectral library</a:t>
            </a: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51AC4E9F-1EFD-4541-B66C-45D3333D59CC}"/>
              </a:ext>
            </a:extLst>
          </p:cNvPr>
          <p:cNvCxnSpPr>
            <a:cxnSpLocks/>
            <a:stCxn id="38" idx="2"/>
            <a:endCxn id="59" idx="0"/>
          </p:cNvCxnSpPr>
          <p:nvPr/>
        </p:nvCxnSpPr>
        <p:spPr>
          <a:xfrm flipH="1">
            <a:off x="8379913" y="3363286"/>
            <a:ext cx="488398" cy="24110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A12D535-AEAA-47EA-8DF3-3CDFC3EAB745}"/>
              </a:ext>
            </a:extLst>
          </p:cNvPr>
          <p:cNvSpPr/>
          <p:nvPr/>
        </p:nvSpPr>
        <p:spPr>
          <a:xfrm>
            <a:off x="7832131" y="4770880"/>
            <a:ext cx="1798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MetFrag_writer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70" name="Accolade fermante 69">
            <a:extLst>
              <a:ext uri="{FF2B5EF4-FFF2-40B4-BE49-F238E27FC236}">
                <a16:creationId xmlns:a16="http://schemas.microsoft.com/office/drawing/2014/main" id="{4CAA33B9-6C32-4AB6-855E-E8EBA9E3AD66}"/>
              </a:ext>
            </a:extLst>
          </p:cNvPr>
          <p:cNvSpPr/>
          <p:nvPr/>
        </p:nvSpPr>
        <p:spPr>
          <a:xfrm>
            <a:off x="7150129" y="949130"/>
            <a:ext cx="679267" cy="4019541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BB41DC72-A584-4A44-8196-194AC991F75B}"/>
              </a:ext>
            </a:extLst>
          </p:cNvPr>
          <p:cNvCxnSpPr>
            <a:cxnSpLocks/>
          </p:cNvCxnSpPr>
          <p:nvPr/>
        </p:nvCxnSpPr>
        <p:spPr>
          <a:xfrm flipV="1">
            <a:off x="8886383" y="1105426"/>
            <a:ext cx="1474419" cy="14809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BB1BBB7-ADC8-4C85-9800-D4B2EC118E01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9813972" y="2886013"/>
            <a:ext cx="522543" cy="4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4B1FC35A-659D-4D2F-A80A-79CEC6008BE5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9361447" y="3354375"/>
            <a:ext cx="971053" cy="1304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9F8CD7CC-A396-4C32-9A9E-D9DF4E873528}"/>
              </a:ext>
            </a:extLst>
          </p:cNvPr>
          <p:cNvSpPr/>
          <p:nvPr/>
        </p:nvSpPr>
        <p:spPr>
          <a:xfrm>
            <a:off x="9052672" y="3788183"/>
            <a:ext cx="219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CSI_FingerID_writer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3AF86CF-5DFA-4E6C-BDDF-4A206A430FBA}"/>
              </a:ext>
            </a:extLst>
          </p:cNvPr>
          <p:cNvSpPr/>
          <p:nvPr/>
        </p:nvSpPr>
        <p:spPr>
          <a:xfrm>
            <a:off x="9447175" y="2168513"/>
            <a:ext cx="1910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MSFinder_writer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87" name="Flèche : bas 86">
            <a:extLst>
              <a:ext uri="{FF2B5EF4-FFF2-40B4-BE49-F238E27FC236}">
                <a16:creationId xmlns:a16="http://schemas.microsoft.com/office/drawing/2014/main" id="{BFBEE889-8CB0-4416-8C99-E56CFFBCAB82}"/>
              </a:ext>
            </a:extLst>
          </p:cNvPr>
          <p:cNvSpPr/>
          <p:nvPr/>
        </p:nvSpPr>
        <p:spPr>
          <a:xfrm rot="16200000">
            <a:off x="9484571" y="5974332"/>
            <a:ext cx="380758" cy="4769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65DDFE1-8F93-4C3D-8D2D-4C7F8B15EA75}"/>
              </a:ext>
            </a:extLst>
          </p:cNvPr>
          <p:cNvSpPr/>
          <p:nvPr/>
        </p:nvSpPr>
        <p:spPr>
          <a:xfrm>
            <a:off x="3490380" y="3680436"/>
            <a:ext cx="1443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Extract MS2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AF68C0-A521-4599-9FE0-4F7090D80718}"/>
              </a:ext>
            </a:extLst>
          </p:cNvPr>
          <p:cNvSpPr/>
          <p:nvPr/>
        </p:nvSpPr>
        <p:spPr>
          <a:xfrm>
            <a:off x="3490380" y="1698063"/>
            <a:ext cx="1443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Extract MS1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8AAE3A4-5412-42E1-840A-CD53447501B5}"/>
              </a:ext>
            </a:extLst>
          </p:cNvPr>
          <p:cNvSpPr txBox="1"/>
          <p:nvPr/>
        </p:nvSpPr>
        <p:spPr>
          <a:xfrm>
            <a:off x="6276760" y="461054"/>
            <a:ext cx="2103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>
                <a:solidFill>
                  <a:srgbClr val="FF0000"/>
                </a:solidFill>
              </a:rPr>
              <a:t>process_library</a:t>
            </a:r>
            <a:r>
              <a:rPr lang="en-US" sz="2000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6" name="Flèche : bas 45">
            <a:extLst>
              <a:ext uri="{FF2B5EF4-FFF2-40B4-BE49-F238E27FC236}">
                <a16:creationId xmlns:a16="http://schemas.microsoft.com/office/drawing/2014/main" id="{237D30B9-AFB0-4599-80B3-3C0A20800A6F}"/>
              </a:ext>
            </a:extLst>
          </p:cNvPr>
          <p:cNvSpPr/>
          <p:nvPr/>
        </p:nvSpPr>
        <p:spPr>
          <a:xfrm rot="14245797">
            <a:off x="4008361" y="5066395"/>
            <a:ext cx="380758" cy="4769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7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10CA675-FFE8-4B5B-86D7-7E3353699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2" r="2879" b="6128"/>
          <a:stretch/>
        </p:blipFill>
        <p:spPr>
          <a:xfrm>
            <a:off x="0" y="108920"/>
            <a:ext cx="11841018" cy="6301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CB5E54B-F563-45B8-BA7D-CFD70B08D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4" t="-339"/>
          <a:stretch/>
        </p:blipFill>
        <p:spPr>
          <a:xfrm>
            <a:off x="6096000" y="630443"/>
            <a:ext cx="4959927" cy="4722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9D75A8B-7F6E-434E-899C-1EFC01CBDAF5}"/>
              </a:ext>
            </a:extLst>
          </p:cNvPr>
          <p:cNvSpPr/>
          <p:nvPr/>
        </p:nvSpPr>
        <p:spPr>
          <a:xfrm>
            <a:off x="4802909" y="1634836"/>
            <a:ext cx="75738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C655E-D36E-43CB-9B8C-CD8737861973}"/>
              </a:ext>
            </a:extLst>
          </p:cNvPr>
          <p:cNvSpPr/>
          <p:nvPr/>
        </p:nvSpPr>
        <p:spPr>
          <a:xfrm>
            <a:off x="5780056" y="4862272"/>
            <a:ext cx="4659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(Line spectra = Centroid-mode)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0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B88F3A-E3F6-48F7-93D3-E246BB955D05}"/>
              </a:ext>
            </a:extLst>
          </p:cNvPr>
          <p:cNvSpPr/>
          <p:nvPr/>
        </p:nvSpPr>
        <p:spPr>
          <a:xfrm>
            <a:off x="-1244209" y="886692"/>
            <a:ext cx="14349425" cy="6061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B0D218F-937B-41AB-8D1F-11FEA299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4706" y="917473"/>
            <a:ext cx="6798603" cy="59405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C128972-B57B-40D8-95D3-80EF26F2D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321" y="886691"/>
            <a:ext cx="6798602" cy="600460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72FBA6D-C365-4034-9CAD-5AFD9D1F4033}"/>
              </a:ext>
            </a:extLst>
          </p:cNvPr>
          <p:cNvSpPr/>
          <p:nvPr/>
        </p:nvSpPr>
        <p:spPr>
          <a:xfrm>
            <a:off x="-1203656" y="1244386"/>
            <a:ext cx="2912603" cy="2662599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327A23D-1355-438A-9357-70AD55DBAA77}"/>
              </a:ext>
            </a:extLst>
          </p:cNvPr>
          <p:cNvSpPr txBox="1"/>
          <p:nvPr/>
        </p:nvSpPr>
        <p:spPr>
          <a:xfrm>
            <a:off x="252645" y="896264"/>
            <a:ext cx="462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F528F"/>
                </a:solidFill>
              </a:rPr>
              <a:t>1. Browse and add raw LC-MS files.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B498291-7109-4167-BADC-11AF108424A1}"/>
              </a:ext>
            </a:extLst>
          </p:cNvPr>
          <p:cNvSpPr/>
          <p:nvPr/>
        </p:nvSpPr>
        <p:spPr>
          <a:xfrm>
            <a:off x="2184595" y="2012843"/>
            <a:ext cx="3276406" cy="2571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A9A81E3-55E4-4BE2-9587-DC36CDA71B96}"/>
              </a:ext>
            </a:extLst>
          </p:cNvPr>
          <p:cNvSpPr txBox="1"/>
          <p:nvPr/>
        </p:nvSpPr>
        <p:spPr>
          <a:xfrm>
            <a:off x="1982576" y="4644983"/>
            <a:ext cx="3630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If your data is in profile mode, you need to apply peak picking for both MS1 and MS2 scans. We recommend Vendor algorithms for all data formats except for Waters’. 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811AE33-B0A7-4670-B699-47EA6E2B1CDB}"/>
              </a:ext>
            </a:extLst>
          </p:cNvPr>
          <p:cNvSpPr/>
          <p:nvPr/>
        </p:nvSpPr>
        <p:spPr>
          <a:xfrm>
            <a:off x="9474394" y="2012843"/>
            <a:ext cx="3428805" cy="2444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E3487-ED07-42C6-B9A3-A90E560A881C}"/>
              </a:ext>
            </a:extLst>
          </p:cNvPr>
          <p:cNvSpPr/>
          <p:nvPr/>
        </p:nvSpPr>
        <p:spPr>
          <a:xfrm>
            <a:off x="4408457" y="648654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809EB8-8E09-41BE-A104-575F72F3850E}"/>
              </a:ext>
            </a:extLst>
          </p:cNvPr>
          <p:cNvSpPr txBox="1"/>
          <p:nvPr/>
        </p:nvSpPr>
        <p:spPr>
          <a:xfrm>
            <a:off x="-1244208" y="5194628"/>
            <a:ext cx="3428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3. Define output format and output directory.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2459870-9AA2-43D5-BC1F-D89CBE783ADE}"/>
              </a:ext>
            </a:extLst>
          </p:cNvPr>
          <p:cNvSpPr/>
          <p:nvPr/>
        </p:nvSpPr>
        <p:spPr>
          <a:xfrm>
            <a:off x="-1216062" y="4012119"/>
            <a:ext cx="2925009" cy="1029782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8F4CD3B-9533-4355-82D2-B97049E891FC}"/>
              </a:ext>
            </a:extLst>
          </p:cNvPr>
          <p:cNvSpPr txBox="1"/>
          <p:nvPr/>
        </p:nvSpPr>
        <p:spPr>
          <a:xfrm>
            <a:off x="9474394" y="4547552"/>
            <a:ext cx="3630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Please choose CWT algorithm to centroid Waters data </a:t>
            </a:r>
            <a:r>
              <a:rPr lang="en-US" altLang="zh-CN" sz="2000" b="1" dirty="0">
                <a:solidFill>
                  <a:srgbClr val="C96420"/>
                </a:solidFill>
              </a:rPr>
              <a:t>file. Please use default parameters.</a:t>
            </a:r>
            <a:endParaRPr lang="en-US" sz="2000" b="1" dirty="0">
              <a:solidFill>
                <a:srgbClr val="C964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9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A41BB3B-134B-45B1-9AF9-FD3AD979F5FA}"/>
              </a:ext>
            </a:extLst>
          </p:cNvPr>
          <p:cNvSpPr/>
          <p:nvPr/>
        </p:nvSpPr>
        <p:spPr>
          <a:xfrm>
            <a:off x="-1011631" y="-1195307"/>
            <a:ext cx="11387531" cy="8053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DEECB1-058D-4317-BB3F-CBDBCCE70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829012"/>
            <a:ext cx="7784403" cy="5013325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2882E0-CA0A-45D5-9577-65488E8802C1}"/>
              </a:ext>
            </a:extLst>
          </p:cNvPr>
          <p:cNvCxnSpPr/>
          <p:nvPr/>
        </p:nvCxnSpPr>
        <p:spPr>
          <a:xfrm>
            <a:off x="990599" y="829012"/>
            <a:ext cx="0" cy="594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0CD8D7C-A79F-4327-A0FC-C1FCB5B1CF16}"/>
              </a:ext>
            </a:extLst>
          </p:cNvPr>
          <p:cNvCxnSpPr/>
          <p:nvPr/>
        </p:nvCxnSpPr>
        <p:spPr>
          <a:xfrm>
            <a:off x="5448299" y="829012"/>
            <a:ext cx="0" cy="594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A24D7DC-9CF4-4AD0-85AF-61BEB3A89828}"/>
              </a:ext>
            </a:extLst>
          </p:cNvPr>
          <p:cNvSpPr txBox="1"/>
          <p:nvPr/>
        </p:nvSpPr>
        <p:spPr>
          <a:xfrm>
            <a:off x="9207501" y="689312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379FF32-C994-4271-8D6F-DE4A7D7CE725}"/>
              </a:ext>
            </a:extLst>
          </p:cNvPr>
          <p:cNvSpPr txBox="1"/>
          <p:nvPr/>
        </p:nvSpPr>
        <p:spPr>
          <a:xfrm>
            <a:off x="9207501" y="3366768"/>
            <a:ext cx="46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542D2B4-3B1B-44DC-8576-44470BF544A5}"/>
              </a:ext>
            </a:extLst>
          </p:cNvPr>
          <p:cNvSpPr txBox="1"/>
          <p:nvPr/>
        </p:nvSpPr>
        <p:spPr>
          <a:xfrm>
            <a:off x="1060631" y="5842337"/>
            <a:ext cx="4317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The first five columns of the metadata are mandatory. Column names and order must not be changed !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ED5FE49-39D3-40E1-A5BE-A04BBF180DA7}"/>
              </a:ext>
            </a:extLst>
          </p:cNvPr>
          <p:cNvSpPr txBox="1"/>
          <p:nvPr/>
        </p:nvSpPr>
        <p:spPr>
          <a:xfrm>
            <a:off x="5562962" y="5842337"/>
            <a:ext cx="4317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The rest of columns are optional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 e.g. “STRUCTURE” and “NAME” can be added for building in-house library.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B9F2166-35F5-47E4-A82C-C773A47B9A7D}"/>
              </a:ext>
            </a:extLst>
          </p:cNvPr>
          <p:cNvCxnSpPr/>
          <p:nvPr/>
        </p:nvCxnSpPr>
        <p:spPr>
          <a:xfrm>
            <a:off x="10032999" y="829012"/>
            <a:ext cx="0" cy="594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A925635-E6D5-4294-84D2-F29D0FE7465D}"/>
              </a:ext>
            </a:extLst>
          </p:cNvPr>
          <p:cNvSpPr/>
          <p:nvPr/>
        </p:nvSpPr>
        <p:spPr>
          <a:xfrm>
            <a:off x="-1011630" y="2505670"/>
            <a:ext cx="1741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m/z to be found in chromatograms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5F0A315-06F1-4507-B130-53F413AF6C86}"/>
              </a:ext>
            </a:extLst>
          </p:cNvPr>
          <p:cNvCxnSpPr>
            <a:cxnSpLocks/>
          </p:cNvCxnSpPr>
          <p:nvPr/>
        </p:nvCxnSpPr>
        <p:spPr>
          <a:xfrm flipH="1">
            <a:off x="288278" y="1568855"/>
            <a:ext cx="1103653" cy="9629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46D2C9-171F-4FE2-84B1-665444D8C9DB}"/>
              </a:ext>
            </a:extLst>
          </p:cNvPr>
          <p:cNvSpPr/>
          <p:nvPr/>
        </p:nvSpPr>
        <p:spPr>
          <a:xfrm>
            <a:off x="-668475" y="-301574"/>
            <a:ext cx="3318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Retention time (in minute) of metabolic features to be found, please put it to N/A if unknown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2CD6BB9-7120-4A1A-9623-4E41FA06C346}"/>
              </a:ext>
            </a:extLst>
          </p:cNvPr>
          <p:cNvCxnSpPr>
            <a:cxnSpLocks/>
          </p:cNvCxnSpPr>
          <p:nvPr/>
        </p:nvCxnSpPr>
        <p:spPr>
          <a:xfrm flipH="1" flipV="1">
            <a:off x="1433384" y="571429"/>
            <a:ext cx="1062037" cy="5159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B871A3C-B2E2-488A-B22E-94D0379C1B92}"/>
              </a:ext>
            </a:extLst>
          </p:cNvPr>
          <p:cNvCxnSpPr>
            <a:cxnSpLocks/>
          </p:cNvCxnSpPr>
          <p:nvPr/>
        </p:nvCxnSpPr>
        <p:spPr>
          <a:xfrm flipH="1" flipV="1">
            <a:off x="3037255" y="459448"/>
            <a:ext cx="263588" cy="5318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C63799E-0B95-4877-81FD-D95B91D6DCBC}"/>
              </a:ext>
            </a:extLst>
          </p:cNvPr>
          <p:cNvSpPr/>
          <p:nvPr/>
        </p:nvSpPr>
        <p:spPr>
          <a:xfrm>
            <a:off x="2494250" y="-142073"/>
            <a:ext cx="1450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"Positive" </a:t>
            </a:r>
          </a:p>
          <a:p>
            <a:r>
              <a:rPr lang="en-US" dirty="0"/>
              <a:t>or "Negative"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43813-C727-4CDA-8151-30FCE4587D7C}"/>
              </a:ext>
            </a:extLst>
          </p:cNvPr>
          <p:cNvSpPr/>
          <p:nvPr/>
        </p:nvSpPr>
        <p:spPr>
          <a:xfrm>
            <a:off x="5724418" y="-13280"/>
            <a:ext cx="4530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unique identifier for targeted compounds in spectral library, number or character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F9F1586-94EA-4660-A312-E04944290719}"/>
              </a:ext>
            </a:extLst>
          </p:cNvPr>
          <p:cNvCxnSpPr>
            <a:cxnSpLocks/>
          </p:cNvCxnSpPr>
          <p:nvPr/>
        </p:nvCxnSpPr>
        <p:spPr>
          <a:xfrm flipV="1">
            <a:off x="5240305" y="621756"/>
            <a:ext cx="855695" cy="13304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A8B4FFF-E8B7-4459-9D6C-1750153F545C}"/>
              </a:ext>
            </a:extLst>
          </p:cNvPr>
          <p:cNvSpPr/>
          <p:nvPr/>
        </p:nvSpPr>
        <p:spPr>
          <a:xfrm>
            <a:off x="3816069" y="-1075109"/>
            <a:ext cx="2127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ion adduct type, one of "M+H","</a:t>
            </a:r>
            <a:r>
              <a:rPr lang="en-US" dirty="0" err="1"/>
              <a:t>M+Na</a:t>
            </a:r>
            <a:r>
              <a:rPr lang="en-US" dirty="0"/>
              <a:t>","M+K","M-H“, "</a:t>
            </a:r>
            <a:r>
              <a:rPr lang="en-US" dirty="0" err="1"/>
              <a:t>M+Cl</a:t>
            </a:r>
            <a:r>
              <a:rPr lang="en-US" dirty="0"/>
              <a:t>"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5E1FE42-333F-4FCF-A492-E832DB416ECE}"/>
              </a:ext>
            </a:extLst>
          </p:cNvPr>
          <p:cNvCxnSpPr>
            <a:cxnSpLocks/>
          </p:cNvCxnSpPr>
          <p:nvPr/>
        </p:nvCxnSpPr>
        <p:spPr>
          <a:xfrm flipV="1">
            <a:off x="4434883" y="160091"/>
            <a:ext cx="120944" cy="15794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53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787075B-6F97-4898-B1E5-8FFB1109B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8" b="1049"/>
          <a:stretch/>
        </p:blipFill>
        <p:spPr>
          <a:xfrm>
            <a:off x="809625" y="704850"/>
            <a:ext cx="10458739" cy="5391150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2056666-B301-4BED-8739-946193260049}"/>
              </a:ext>
            </a:extLst>
          </p:cNvPr>
          <p:cNvCxnSpPr/>
          <p:nvPr/>
        </p:nvCxnSpPr>
        <p:spPr>
          <a:xfrm>
            <a:off x="1597891" y="5246255"/>
            <a:ext cx="959658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E3383E5-F4E6-4347-91FB-CB6D869D6455}"/>
              </a:ext>
            </a:extLst>
          </p:cNvPr>
          <p:cNvSpPr txBox="1"/>
          <p:nvPr/>
        </p:nvSpPr>
        <p:spPr>
          <a:xfrm>
            <a:off x="1597891" y="4775354"/>
            <a:ext cx="244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Baseline  ≈ 1000</a:t>
            </a:r>
          </a:p>
        </p:txBody>
      </p:sp>
    </p:spTree>
    <p:extLst>
      <p:ext uri="{BB962C8B-B14F-4D97-AF65-F5344CB8AC3E}">
        <p14:creationId xmlns:p14="http://schemas.microsoft.com/office/powerpoint/2010/main" val="55546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03406A81-9E7C-434C-B47E-98F1D751956B}"/>
              </a:ext>
            </a:extLst>
          </p:cNvPr>
          <p:cNvSpPr/>
          <p:nvPr/>
        </p:nvSpPr>
        <p:spPr>
          <a:xfrm>
            <a:off x="472272" y="5419"/>
            <a:ext cx="10335279" cy="6852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Image 70">
            <a:extLst>
              <a:ext uri="{FF2B5EF4-FFF2-40B4-BE49-F238E27FC236}">
                <a16:creationId xmlns:a16="http://schemas.microsoft.com/office/drawing/2014/main" id="{0569A8FB-C979-47B4-8A67-8499D0F60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377" y="3004988"/>
            <a:ext cx="5105123" cy="248737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441B122-5C80-4158-AB15-A34346CA7F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24" r="3361" b="9244"/>
          <a:stretch/>
        </p:blipFill>
        <p:spPr>
          <a:xfrm>
            <a:off x="1256198" y="174113"/>
            <a:ext cx="5260480" cy="22895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813EC17-F8C4-4085-9A1C-E31AC58D9D20}"/>
              </a:ext>
            </a:extLst>
          </p:cNvPr>
          <p:cNvSpPr txBox="1"/>
          <p:nvPr/>
        </p:nvSpPr>
        <p:spPr>
          <a:xfrm>
            <a:off x="4903650" y="2775850"/>
            <a:ext cx="604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0CA22D0-0131-4E86-A2BD-0E378D3E3DD0}"/>
              </a:ext>
            </a:extLst>
          </p:cNvPr>
          <p:cNvSpPr txBox="1"/>
          <p:nvPr/>
        </p:nvSpPr>
        <p:spPr>
          <a:xfrm>
            <a:off x="4735168" y="3933107"/>
            <a:ext cx="94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CF0401-36AF-4ED8-9295-83E81D8AD96E}"/>
              </a:ext>
            </a:extLst>
          </p:cNvPr>
          <p:cNvSpPr txBox="1"/>
          <p:nvPr/>
        </p:nvSpPr>
        <p:spPr>
          <a:xfrm>
            <a:off x="5560581" y="5498507"/>
            <a:ext cx="386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altLang="zh-CN" dirty="0">
                <a:solidFill>
                  <a:srgbClr val="FF0000"/>
                </a:solidFill>
              </a:rPr>
              <a:t>ollowing metadata columns are added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35795B6-F2ED-4924-A5EF-B2BE173A6655}"/>
              </a:ext>
            </a:extLst>
          </p:cNvPr>
          <p:cNvSpPr txBox="1"/>
          <p:nvPr/>
        </p:nvSpPr>
        <p:spPr>
          <a:xfrm>
            <a:off x="652187" y="2492600"/>
            <a:ext cx="135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Meta data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C028F4F-4373-4D7B-B3F7-C9B9214C7865}"/>
              </a:ext>
            </a:extLst>
          </p:cNvPr>
          <p:cNvSpPr txBox="1"/>
          <p:nvPr/>
        </p:nvSpPr>
        <p:spPr>
          <a:xfrm>
            <a:off x="9027000" y="2077556"/>
            <a:ext cx="154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Spectra data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E012CF8E-8D48-4C4A-8CA0-1986C6096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147" y="3003114"/>
            <a:ext cx="3771787" cy="2492166"/>
          </a:xfrm>
          <a:prstGeom prst="rect">
            <a:avLst/>
          </a:prstGeom>
        </p:spPr>
      </p:pic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85736300-E6E6-4539-813C-418D7BB194CA}"/>
              </a:ext>
            </a:extLst>
          </p:cNvPr>
          <p:cNvSpPr/>
          <p:nvPr/>
        </p:nvSpPr>
        <p:spPr>
          <a:xfrm>
            <a:off x="546575" y="1922101"/>
            <a:ext cx="1147432" cy="1367803"/>
          </a:xfrm>
          <a:custGeom>
            <a:avLst/>
            <a:gdLst>
              <a:gd name="connsiteX0" fmla="*/ 1086082 w 1086082"/>
              <a:gd name="connsiteY0" fmla="*/ 0 h 1395167"/>
              <a:gd name="connsiteX1" fmla="*/ 2000 w 1086082"/>
              <a:gd name="connsiteY1" fmla="*/ 735291 h 1395167"/>
              <a:gd name="connsiteX2" fmla="*/ 822132 w 1086082"/>
              <a:gd name="connsiteY2" fmla="*/ 1395167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6082" h="1395167">
                <a:moveTo>
                  <a:pt x="1086082" y="0"/>
                </a:moveTo>
                <a:cubicBezTo>
                  <a:pt x="566037" y="251381"/>
                  <a:pt x="45992" y="502763"/>
                  <a:pt x="2000" y="735291"/>
                </a:cubicBezTo>
                <a:cubicBezTo>
                  <a:pt x="-41992" y="967819"/>
                  <a:pt x="652450" y="1271048"/>
                  <a:pt x="822132" y="139516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3B181BFD-CF84-4A54-A0F3-2AFCB1C5CFE2}"/>
              </a:ext>
            </a:extLst>
          </p:cNvPr>
          <p:cNvSpPr/>
          <p:nvPr/>
        </p:nvSpPr>
        <p:spPr>
          <a:xfrm>
            <a:off x="4161368" y="4919275"/>
            <a:ext cx="2056110" cy="35295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7860E08-9A61-42C9-B1CF-C9E07D79939B}"/>
              </a:ext>
            </a:extLst>
          </p:cNvPr>
          <p:cNvSpPr/>
          <p:nvPr/>
        </p:nvSpPr>
        <p:spPr>
          <a:xfrm>
            <a:off x="1188145" y="4386995"/>
            <a:ext cx="9369343" cy="20815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AE24555-3B54-4BAD-B93A-7336AB6F9078}"/>
              </a:ext>
            </a:extLst>
          </p:cNvPr>
          <p:cNvSpPr txBox="1"/>
          <p:nvPr/>
        </p:nvSpPr>
        <p:spPr>
          <a:xfrm>
            <a:off x="3235040" y="1313607"/>
            <a:ext cx="320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GNPS-style spectral library file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A3533E91-5E66-46B5-9748-247863DD420B}"/>
              </a:ext>
            </a:extLst>
          </p:cNvPr>
          <p:cNvCxnSpPr>
            <a:cxnSpLocks/>
          </p:cNvCxnSpPr>
          <p:nvPr/>
        </p:nvCxnSpPr>
        <p:spPr>
          <a:xfrm flipH="1">
            <a:off x="4410776" y="5287930"/>
            <a:ext cx="101619" cy="33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04911FDB-6E6C-4760-900D-CCBA5FD281C3}"/>
              </a:ext>
            </a:extLst>
          </p:cNvPr>
          <p:cNvCxnSpPr>
            <a:cxnSpLocks/>
          </p:cNvCxnSpPr>
          <p:nvPr/>
        </p:nvCxnSpPr>
        <p:spPr>
          <a:xfrm>
            <a:off x="5477377" y="2957068"/>
            <a:ext cx="0" cy="28594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2665E2A-F00F-4AF1-9A51-E4CB1821B9A6}"/>
              </a:ext>
            </a:extLst>
          </p:cNvPr>
          <p:cNvCxnSpPr/>
          <p:nvPr/>
        </p:nvCxnSpPr>
        <p:spPr>
          <a:xfrm>
            <a:off x="10569997" y="2957068"/>
            <a:ext cx="0" cy="28594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B1DA18EC-3F80-4A32-9AD9-E042EC55B4E1}"/>
              </a:ext>
            </a:extLst>
          </p:cNvPr>
          <p:cNvSpPr txBox="1"/>
          <p:nvPr/>
        </p:nvSpPr>
        <p:spPr>
          <a:xfrm>
            <a:off x="3569998" y="5580856"/>
            <a:ext cx="1928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4472C4"/>
                </a:solidFill>
              </a:rPr>
              <a:t>MS1 and MS2 scans are both detected for feature ID=8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47DDCEF7-BA9E-4FDA-860A-4FF7A48BCF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3" r="24557"/>
          <a:stretch/>
        </p:blipFill>
        <p:spPr>
          <a:xfrm>
            <a:off x="6916706" y="140798"/>
            <a:ext cx="1999774" cy="2616802"/>
          </a:xfrm>
          <a:prstGeom prst="rect">
            <a:avLst/>
          </a:prstGeom>
        </p:spPr>
      </p:pic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EB1A78C-15AB-4863-8890-C299D0C82A20}"/>
              </a:ext>
            </a:extLst>
          </p:cNvPr>
          <p:cNvCxnSpPr>
            <a:cxnSpLocks/>
          </p:cNvCxnSpPr>
          <p:nvPr/>
        </p:nvCxnSpPr>
        <p:spPr>
          <a:xfrm>
            <a:off x="2894501" y="1682939"/>
            <a:ext cx="402220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F42E9E83-3C0F-4B1B-A887-BA5E65AB9F40}"/>
              </a:ext>
            </a:extLst>
          </p:cNvPr>
          <p:cNvCxnSpPr/>
          <p:nvPr/>
        </p:nvCxnSpPr>
        <p:spPr>
          <a:xfrm>
            <a:off x="8343933" y="140798"/>
            <a:ext cx="0" cy="16459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44CB714-62F4-4338-8FF0-2C3043047C6A}"/>
              </a:ext>
            </a:extLst>
          </p:cNvPr>
          <p:cNvSpPr txBox="1"/>
          <p:nvPr/>
        </p:nvSpPr>
        <p:spPr>
          <a:xfrm>
            <a:off x="8354247" y="779092"/>
            <a:ext cx="11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Metadata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C44EC7A9-4217-4157-A2F9-32820B011670}"/>
              </a:ext>
            </a:extLst>
          </p:cNvPr>
          <p:cNvCxnSpPr/>
          <p:nvPr/>
        </p:nvCxnSpPr>
        <p:spPr>
          <a:xfrm>
            <a:off x="9027001" y="1786718"/>
            <a:ext cx="0" cy="914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B71716CC-E764-4070-9690-59D68F5530E8}"/>
              </a:ext>
            </a:extLst>
          </p:cNvPr>
          <p:cNvSpPr txBox="1"/>
          <p:nvPr/>
        </p:nvSpPr>
        <p:spPr>
          <a:xfrm>
            <a:off x="7862706" y="2692946"/>
            <a:ext cx="22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4472C4"/>
                </a:solidFill>
              </a:rPr>
              <a:t>Example of a “scan”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3AC4EC9-FEFF-4C8C-98F5-70C52E54F6EA}"/>
              </a:ext>
            </a:extLst>
          </p:cNvPr>
          <p:cNvCxnSpPr>
            <a:cxnSpLocks/>
          </p:cNvCxnSpPr>
          <p:nvPr/>
        </p:nvCxnSpPr>
        <p:spPr>
          <a:xfrm flipV="1">
            <a:off x="7612117" y="2446888"/>
            <a:ext cx="501178" cy="193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DEC410BC-D7CC-4A14-88D2-7579993863BC}"/>
              </a:ext>
            </a:extLst>
          </p:cNvPr>
          <p:cNvCxnSpPr>
            <a:cxnSpLocks/>
          </p:cNvCxnSpPr>
          <p:nvPr/>
        </p:nvCxnSpPr>
        <p:spPr>
          <a:xfrm flipH="1">
            <a:off x="1384449" y="5346098"/>
            <a:ext cx="101619" cy="33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4554E80-BA56-46D8-8856-EEBF32D6AA1A}"/>
              </a:ext>
            </a:extLst>
          </p:cNvPr>
          <p:cNvCxnSpPr>
            <a:cxnSpLocks/>
          </p:cNvCxnSpPr>
          <p:nvPr/>
        </p:nvCxnSpPr>
        <p:spPr>
          <a:xfrm flipH="1">
            <a:off x="2316426" y="5326389"/>
            <a:ext cx="101619" cy="33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C72205A-D639-41F9-A077-C13C200812A2}"/>
              </a:ext>
            </a:extLst>
          </p:cNvPr>
          <p:cNvSpPr/>
          <p:nvPr/>
        </p:nvSpPr>
        <p:spPr>
          <a:xfrm>
            <a:off x="903918" y="5633739"/>
            <a:ext cx="21268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4472C4"/>
                </a:solidFill>
              </a:rPr>
              <a:t>Actual precursor m/z and RT detected </a:t>
            </a:r>
            <a:endParaRPr lang="en-US" sz="1400" dirty="0"/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B9A67A2E-45B3-46DF-997C-8966C6E39396}"/>
              </a:ext>
            </a:extLst>
          </p:cNvPr>
          <p:cNvCxnSpPr>
            <a:cxnSpLocks/>
          </p:cNvCxnSpPr>
          <p:nvPr/>
        </p:nvCxnSpPr>
        <p:spPr>
          <a:xfrm flipH="1">
            <a:off x="10115589" y="5374811"/>
            <a:ext cx="234549" cy="52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1944864F-589C-4147-8613-82D426846E27}"/>
              </a:ext>
            </a:extLst>
          </p:cNvPr>
          <p:cNvSpPr/>
          <p:nvPr/>
        </p:nvSpPr>
        <p:spPr>
          <a:xfrm>
            <a:off x="8439961" y="5849182"/>
            <a:ext cx="20871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srgbClr val="4472C4"/>
                </a:solidFill>
              </a:rPr>
              <a:t>Unique identifier for scans</a:t>
            </a:r>
            <a:endParaRPr lang="en-US" sz="1400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63F65DBA-5478-415D-B276-68098B27D55C}"/>
              </a:ext>
            </a:extLst>
          </p:cNvPr>
          <p:cNvSpPr txBox="1"/>
          <p:nvPr/>
        </p:nvSpPr>
        <p:spPr>
          <a:xfrm>
            <a:off x="972384" y="6246024"/>
            <a:ext cx="973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/>
              <a:t>FILENAME</a:t>
            </a:r>
            <a:r>
              <a:rPr lang="en-US" sz="1400" i="1" dirty="0"/>
              <a:t> from which file the metabolic feature is detected; </a:t>
            </a:r>
            <a:r>
              <a:rPr lang="en-US" sz="1400" i="1" u="sng" dirty="0"/>
              <a:t>PEPMASS_DEV </a:t>
            </a:r>
            <a:r>
              <a:rPr lang="en-US" sz="1400" i="1" dirty="0"/>
              <a:t>Mass deviation (ppm) of precursor m/z to what is in user-provided targeted m/z; </a:t>
            </a:r>
            <a:r>
              <a:rPr lang="en-US" sz="1400" i="1" u="sng" dirty="0"/>
              <a:t>SCAN_NUMBER</a:t>
            </a:r>
            <a:r>
              <a:rPr lang="en-US" sz="1400" dirty="0"/>
              <a:t> </a:t>
            </a:r>
            <a:r>
              <a:rPr lang="en-US" sz="1400" i="1" dirty="0"/>
              <a:t>scan number in original LC-MS/MS chromatogram</a:t>
            </a:r>
          </a:p>
        </p:txBody>
      </p:sp>
    </p:spTree>
    <p:extLst>
      <p:ext uri="{BB962C8B-B14F-4D97-AF65-F5344CB8AC3E}">
        <p14:creationId xmlns:p14="http://schemas.microsoft.com/office/powerpoint/2010/main" val="177650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B7AB05D-59C0-412F-90BA-E7538D3CFD01}"/>
              </a:ext>
            </a:extLst>
          </p:cNvPr>
          <p:cNvSpPr/>
          <p:nvPr/>
        </p:nvSpPr>
        <p:spPr>
          <a:xfrm>
            <a:off x="1218607" y="-499516"/>
            <a:ext cx="7925393" cy="82433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6BC6C590-3C4D-4BF7-AE37-FEC61D14A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" t="15061" r="4943" b="3228"/>
          <a:stretch/>
        </p:blipFill>
        <p:spPr>
          <a:xfrm>
            <a:off x="5185356" y="4960460"/>
            <a:ext cx="3868994" cy="2783422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91424227-A9ED-4F4B-95F7-D094305531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311" r="4943" b="3973"/>
          <a:stretch/>
        </p:blipFill>
        <p:spPr>
          <a:xfrm>
            <a:off x="1124338" y="5028391"/>
            <a:ext cx="3795848" cy="27154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F607F5-4536-41E1-8F17-0AADF1912E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" t="14859" r="4673" b="3431"/>
          <a:stretch/>
        </p:blipFill>
        <p:spPr>
          <a:xfrm>
            <a:off x="1124338" y="2175697"/>
            <a:ext cx="3795848" cy="278342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2B07046-2F77-41E5-8746-54300A70DE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012" r="4943" b="2277"/>
          <a:stretch/>
        </p:blipFill>
        <p:spPr>
          <a:xfrm>
            <a:off x="5185356" y="2175697"/>
            <a:ext cx="3795848" cy="2783423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8FC39F2-AC53-43FC-A9EA-0B6ADE43FB49}"/>
              </a:ext>
            </a:extLst>
          </p:cNvPr>
          <p:cNvSpPr txBox="1"/>
          <p:nvPr/>
        </p:nvSpPr>
        <p:spPr>
          <a:xfrm>
            <a:off x="3711708" y="2339048"/>
            <a:ext cx="1274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6C33D78-97FC-47EB-9318-DD83E991AE95}"/>
              </a:ext>
            </a:extLst>
          </p:cNvPr>
          <p:cNvSpPr txBox="1"/>
          <p:nvPr/>
        </p:nvSpPr>
        <p:spPr>
          <a:xfrm>
            <a:off x="3425380" y="5122470"/>
            <a:ext cx="156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library2_2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0A378D1-7C62-4F52-842B-867B8630D4BF}"/>
              </a:ext>
            </a:extLst>
          </p:cNvPr>
          <p:cNvSpPr txBox="1"/>
          <p:nvPr/>
        </p:nvSpPr>
        <p:spPr>
          <a:xfrm>
            <a:off x="7493404" y="5122469"/>
            <a:ext cx="156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library2_3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9D3C1F9-0E01-4D46-A14C-5F9DB99A6FD7}"/>
              </a:ext>
            </a:extLst>
          </p:cNvPr>
          <p:cNvSpPr txBox="1"/>
          <p:nvPr/>
        </p:nvSpPr>
        <p:spPr>
          <a:xfrm>
            <a:off x="7779732" y="2339047"/>
            <a:ext cx="1274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86DB5B5-172D-42E7-BA5D-0C05854EA0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765" r="6001" b="4161"/>
          <a:stretch/>
        </p:blipFill>
        <p:spPr>
          <a:xfrm>
            <a:off x="1124338" y="-430244"/>
            <a:ext cx="3715518" cy="270002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08FBF4A-6C3B-47AC-8DF6-2BE24A31EFE4}"/>
              </a:ext>
            </a:extLst>
          </p:cNvPr>
          <p:cNvSpPr txBox="1"/>
          <p:nvPr/>
        </p:nvSpPr>
        <p:spPr>
          <a:xfrm>
            <a:off x="5780580" y="0"/>
            <a:ext cx="2789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 = 28</a:t>
            </a:r>
          </a:p>
          <a:p>
            <a:r>
              <a:rPr lang="en-US" dirty="0"/>
              <a:t>MS1 scan is the same in library2, library2_2 or library2_3 !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D00EF1A-A687-406F-84C2-7118F3750FCA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404435" y="600164"/>
            <a:ext cx="1376145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5854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408</Words>
  <Application>Microsoft Office PowerPoint</Application>
  <PresentationFormat>Grand écran</PresentationFormat>
  <Paragraphs>75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Liu</dc:creator>
  <cp:lastModifiedBy>Liu</cp:lastModifiedBy>
  <cp:revision>44</cp:revision>
  <dcterms:created xsi:type="dcterms:W3CDTF">2018-08-06T13:39:37Z</dcterms:created>
  <dcterms:modified xsi:type="dcterms:W3CDTF">2018-08-09T13:37:23Z</dcterms:modified>
</cp:coreProperties>
</file>