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0" r:id="rId2"/>
    <p:sldId id="256" r:id="rId3"/>
    <p:sldId id="257" r:id="rId4"/>
    <p:sldId id="259" r:id="rId5"/>
    <p:sldId id="260" r:id="rId6"/>
    <p:sldId id="265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72C4"/>
    <a:srgbClr val="C9642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37" autoAdjust="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Youzhong [JANBE]" userId="2d0f794a-fd2a-4e4a-9685-8efd566e499f" providerId="ADAL" clId="{D8A39EC7-E728-43C6-8646-720616CB2D73}"/>
    <pc:docChg chg="modSld">
      <pc:chgData name="Liu, Youzhong [JANBE]" userId="2d0f794a-fd2a-4e4a-9685-8efd566e499f" providerId="ADAL" clId="{D8A39EC7-E728-43C6-8646-720616CB2D73}" dt="2020-07-23T17:04:27.042" v="67" actId="20577"/>
      <pc:docMkLst>
        <pc:docMk/>
      </pc:docMkLst>
      <pc:sldChg chg="modSp">
        <pc:chgData name="Liu, Youzhong [JANBE]" userId="2d0f794a-fd2a-4e4a-9685-8efd566e499f" providerId="ADAL" clId="{D8A39EC7-E728-43C6-8646-720616CB2D73}" dt="2020-07-23T17:04:27.042" v="67" actId="20577"/>
        <pc:sldMkLst>
          <pc:docMk/>
          <pc:sldMk cId="2668161777" sldId="270"/>
        </pc:sldMkLst>
        <pc:graphicFrameChg chg="mod modGraphic">
          <ac:chgData name="Liu, Youzhong [JANBE]" userId="2d0f794a-fd2a-4e4a-9685-8efd566e499f" providerId="ADAL" clId="{D8A39EC7-E728-43C6-8646-720616CB2D73}" dt="2020-07-23T17:04:27.042" v="67" actId="20577"/>
          <ac:graphicFrameMkLst>
            <pc:docMk/>
            <pc:sldMk cId="2668161777" sldId="270"/>
            <ac:graphicFrameMk id="4" creationId="{ABEAA127-1C90-4DBB-9260-B26C6B3F5649}"/>
          </ac:graphicFrameMkLst>
        </pc:graphicFrameChg>
      </pc:sldChg>
    </pc:docChg>
  </pc:docChgLst>
  <pc:docChgLst>
    <pc:chgData name="Liu, Youzhong [JANBE]" userId="2d0f794a-fd2a-4e4a-9685-8efd566e499f" providerId="ADAL" clId="{D1EE8339-1FB3-4B25-9618-3EC57C51B59F}"/>
    <pc:docChg chg="undo custSel addSld delSld modSld">
      <pc:chgData name="Liu, Youzhong [JANBE]" userId="2d0f794a-fd2a-4e4a-9685-8efd566e499f" providerId="ADAL" clId="{D1EE8339-1FB3-4B25-9618-3EC57C51B59F}" dt="2020-06-23T17:57:34.138" v="11" actId="1076"/>
      <pc:docMkLst>
        <pc:docMk/>
      </pc:docMkLst>
      <pc:sldChg chg="add del">
        <pc:chgData name="Liu, Youzhong [JANBE]" userId="2d0f794a-fd2a-4e4a-9685-8efd566e499f" providerId="ADAL" clId="{D1EE8339-1FB3-4B25-9618-3EC57C51B59F}" dt="2020-06-23T17:45:27.921" v="4" actId="2696"/>
        <pc:sldMkLst>
          <pc:docMk/>
          <pc:sldMk cId="1310916558" sldId="265"/>
        </pc:sldMkLst>
      </pc:sldChg>
      <pc:sldChg chg="add del">
        <pc:chgData name="Liu, Youzhong [JANBE]" userId="2d0f794a-fd2a-4e4a-9685-8efd566e499f" providerId="ADAL" clId="{D1EE8339-1FB3-4B25-9618-3EC57C51B59F}" dt="2020-06-23T17:45:28.102" v="5" actId="2696"/>
        <pc:sldMkLst>
          <pc:docMk/>
          <pc:sldMk cId="3720127712" sldId="267"/>
        </pc:sldMkLst>
      </pc:sldChg>
      <pc:sldChg chg="add del">
        <pc:chgData name="Liu, Youzhong [JANBE]" userId="2d0f794a-fd2a-4e4a-9685-8efd566e499f" providerId="ADAL" clId="{D1EE8339-1FB3-4B25-9618-3EC57C51B59F}" dt="2020-06-23T17:45:28.300" v="6" actId="2696"/>
        <pc:sldMkLst>
          <pc:docMk/>
          <pc:sldMk cId="3184723136" sldId="268"/>
        </pc:sldMkLst>
      </pc:sldChg>
      <pc:sldChg chg="add del">
        <pc:chgData name="Liu, Youzhong [JANBE]" userId="2d0f794a-fd2a-4e4a-9685-8efd566e499f" providerId="ADAL" clId="{D1EE8339-1FB3-4B25-9618-3EC57C51B59F}" dt="2020-06-23T17:45:28.507" v="7" actId="2696"/>
        <pc:sldMkLst>
          <pc:docMk/>
          <pc:sldMk cId="724617817" sldId="269"/>
        </pc:sldMkLst>
      </pc:sldChg>
      <pc:sldChg chg="addSp delSp modSp add">
        <pc:chgData name="Liu, Youzhong [JANBE]" userId="2d0f794a-fd2a-4e4a-9685-8efd566e499f" providerId="ADAL" clId="{D1EE8339-1FB3-4B25-9618-3EC57C51B59F}" dt="2020-06-23T17:57:34.138" v="11" actId="1076"/>
        <pc:sldMkLst>
          <pc:docMk/>
          <pc:sldMk cId="2668161777" sldId="270"/>
        </pc:sldMkLst>
        <pc:spChg chg="del">
          <ac:chgData name="Liu, Youzhong [JANBE]" userId="2d0f794a-fd2a-4e4a-9685-8efd566e499f" providerId="ADAL" clId="{D1EE8339-1FB3-4B25-9618-3EC57C51B59F}" dt="2020-06-23T17:45:33.059" v="9" actId="478"/>
          <ac:spMkLst>
            <pc:docMk/>
            <pc:sldMk cId="2668161777" sldId="270"/>
            <ac:spMk id="2" creationId="{03C49E41-C98E-4216-9105-936E57ADB4B4}"/>
          </ac:spMkLst>
        </pc:spChg>
        <pc:spChg chg="del">
          <ac:chgData name="Liu, Youzhong [JANBE]" userId="2d0f794a-fd2a-4e4a-9685-8efd566e499f" providerId="ADAL" clId="{D1EE8339-1FB3-4B25-9618-3EC57C51B59F}" dt="2020-06-23T17:45:33.059" v="9" actId="478"/>
          <ac:spMkLst>
            <pc:docMk/>
            <pc:sldMk cId="2668161777" sldId="270"/>
            <ac:spMk id="3" creationId="{E01C0193-8D6B-4DE1-A362-5C8CE720BB6E}"/>
          </ac:spMkLst>
        </pc:spChg>
        <pc:graphicFrameChg chg="add mod">
          <ac:chgData name="Liu, Youzhong [JANBE]" userId="2d0f794a-fd2a-4e4a-9685-8efd566e499f" providerId="ADAL" clId="{D1EE8339-1FB3-4B25-9618-3EC57C51B59F}" dt="2020-06-23T17:57:34.138" v="11" actId="1076"/>
          <ac:graphicFrameMkLst>
            <pc:docMk/>
            <pc:sldMk cId="2668161777" sldId="270"/>
            <ac:graphicFrameMk id="4" creationId="{ABEAA127-1C90-4DBB-9260-B26C6B3F564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93187-038D-46E7-93F5-6A59D77E488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21616-E315-44E4-BD4C-1021EFED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6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21616-E315-44E4-BD4C-1021EFED32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8CAC6-87E0-419F-9591-4FACEFE72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EDA344-7CED-4DEC-AE14-E67FDFA9D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C5D42-506E-4C5A-BBB3-38055EBD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0019D-F018-4D4E-9761-88BBA4DD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4130A-E965-4D81-8706-B2D22E9F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5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E28BE-82FE-48F3-8ACE-CF750A4A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EC2336-6B7B-4897-AC0D-74E8F2A17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36EDA-99C7-4B66-9D70-02035807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BBD18A-DA13-431E-B12C-A8DDAB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B5A73-A161-4D9A-B09B-CDD2CF55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261B55-2CDD-47F3-AAA1-7ACD114B5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E5B542-265F-4A30-802E-BC0B1CC24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1DF24-0DB1-4DC6-B58D-2E7D31F6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3653C-0C38-4666-89C5-DD5E3F75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9F1F9A-CE6E-40B9-B937-B36FD854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4F7A2-3D1A-4DF7-B929-9A4B95A7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E0F45A-D44E-4DBD-86BC-E026543F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DB14C-E73A-4C78-9076-D92454C1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52A07-9A65-4BF4-ACDD-99D60497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049E00-EE69-409A-B268-461E101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2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934F-ED26-4FC0-8011-CFBD8FE2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9E0C6-E182-472E-8951-AFF875976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1BE5E-DAE8-4E47-88B2-A56FD893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99342B-79B4-4310-BB97-047BFEEC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D68D29-7497-4192-B9DB-15F3ACC1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0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91227-932E-413D-B873-D2690767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4DB5F-CD17-4BEC-8B14-1226EBB17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D82CFB-8A0A-4401-9813-A99C0742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020796-326F-40DD-9115-46C4B733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1802F7-5088-45F3-971A-97315149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8B094F-1B52-4744-9C3A-BC3F1F9C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E9274-6D01-4B2C-B715-6F941D57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A6F8F0-4D52-4AF6-BFE8-1C200BFD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0A66A3-5769-407B-9F88-E4B057061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2DCDCB-7481-4789-AE64-F1BA85AB7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2C164B-D260-426E-AF5A-AF8A877F0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95F78F-4B87-4D05-83E4-DB84C70F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F6453E-E506-4622-B239-A17D7378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55CC6C-8DF2-49A4-8703-2825D004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EBF5C-9089-4134-84D9-F5E1E01E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0E9514-3E01-41C2-86AD-11DBC2A7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CA6D97-762E-41A6-8501-943EEA6F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001A99-7BB0-4317-8383-E2E2BF32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3BB313-7726-4847-B256-1C2C1095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8A55CA-18C6-46B2-94E0-729A3B43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C7B04C-A2A6-4960-94AF-9BEC07E7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C26BC-599C-4FE1-A4FD-65082F9A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FDE26-FA25-4CA8-9489-97012A18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A0022B-0B12-4AEC-9A05-79894B6F1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FD2EBA-88E5-4970-B603-62088D7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E3C77B-B616-44D5-97E6-598E2532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2F3FC3-8D43-4BD6-8C6B-FBC54F7F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D5992-252C-4381-9B2E-20FADBA9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2B7B4C-E512-4C16-8473-781D06297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208F50-1E7B-4CCD-A624-738A4469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C28E9C-94CD-4A74-8044-13B40072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D3486D-B2BC-42F1-B6EA-CE560B58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D88F03-E962-4A85-B3F2-7CEBB8B9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2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7AF839-E859-4EE0-8AB7-43217FC8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8D68EB-B537-4098-B872-90C03C060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DA1AD-C8E6-49DD-B37F-4D83D5ED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97CE-CE30-40FD-8349-F85D75ED7B0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F69F6C-0CFF-4A70-B0DD-FEFF2FE99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0EA328-CFEE-4188-9D60-7021581D0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7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BEAA127-1C90-4DBB-9260-B26C6B3F5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42696"/>
              </p:ext>
            </p:extLst>
          </p:nvPr>
        </p:nvGraphicFramePr>
        <p:xfrm>
          <a:off x="263470" y="1106895"/>
          <a:ext cx="11582910" cy="429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606">
                  <a:extLst>
                    <a:ext uri="{9D8B030D-6E8A-4147-A177-3AD203B41FA5}">
                      <a16:colId xmlns:a16="http://schemas.microsoft.com/office/drawing/2014/main" val="532535257"/>
                    </a:ext>
                  </a:extLst>
                </a:gridCol>
                <a:gridCol w="2369549">
                  <a:extLst>
                    <a:ext uri="{9D8B030D-6E8A-4147-A177-3AD203B41FA5}">
                      <a16:colId xmlns:a16="http://schemas.microsoft.com/office/drawing/2014/main" val="2523763964"/>
                    </a:ext>
                  </a:extLst>
                </a:gridCol>
                <a:gridCol w="2792118">
                  <a:extLst>
                    <a:ext uri="{9D8B030D-6E8A-4147-A177-3AD203B41FA5}">
                      <a16:colId xmlns:a16="http://schemas.microsoft.com/office/drawing/2014/main" val="3600682559"/>
                    </a:ext>
                  </a:extLst>
                </a:gridCol>
                <a:gridCol w="3056637">
                  <a:extLst>
                    <a:ext uri="{9D8B030D-6E8A-4147-A177-3AD203B41FA5}">
                      <a16:colId xmlns:a16="http://schemas.microsoft.com/office/drawing/2014/main" val="2992362965"/>
                    </a:ext>
                  </a:extLst>
                </a:gridCol>
              </a:tblGrid>
              <a:tr h="56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MergeION</a:t>
                      </a:r>
                      <a:r>
                        <a:rPr lang="en-US" dirty="0"/>
                        <a:t> 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compMS2Miner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RMassBank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82089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-US" dirty="0"/>
                        <a:t>Input Data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mz</a:t>
                      </a:r>
                      <a:r>
                        <a:rPr lang="en-US" dirty="0"/>
                        <a:t>(X)ML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mz</a:t>
                      </a:r>
                      <a:r>
                        <a:rPr lang="en-US" dirty="0"/>
                        <a:t>(X)ML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mz</a:t>
                      </a:r>
                      <a:r>
                        <a:rPr lang="en-US" dirty="0"/>
                        <a:t>(X)ML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177209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-US" dirty="0"/>
                        <a:t>Input Acquisition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Targeted + DDA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356257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Metadata (Compulsory)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+ PEPMASS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+ PEPMASS + 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+ SMILES + Filename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11345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-US" dirty="0"/>
                        <a:t>Input Metadata (Optional)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RT,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00727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-US" dirty="0"/>
                        <a:t>Search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Highest TIC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scan summation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scan aggregation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58818"/>
                  </a:ext>
                </a:extLst>
              </a:tr>
              <a:tr h="568480">
                <a:tc>
                  <a:txBody>
                    <a:bodyPr/>
                    <a:lstStyle/>
                    <a:p>
                      <a:r>
                        <a:rPr lang="en-US" dirty="0"/>
                        <a:t>Spectrum POST-processing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Recalibration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211244"/>
                  </a:ext>
                </a:extLst>
              </a:tr>
              <a:tr h="315996">
                <a:tc>
                  <a:txBody>
                    <a:bodyPr/>
                    <a:lstStyle/>
                    <a:p>
                      <a:r>
                        <a:rPr lang="en-US" dirty="0"/>
                        <a:t>Extra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Isomer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Isomer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Fragment formula annotation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00026"/>
                  </a:ext>
                </a:extLst>
              </a:tr>
              <a:tr h="315996">
                <a:tc>
                  <a:txBody>
                    <a:bodyPr/>
                    <a:lstStyle/>
                    <a:p>
                      <a:r>
                        <a:rPr lang="en-US" dirty="0"/>
                        <a:t>Consensus spectra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3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16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10CA675-FFE8-4B5B-86D7-7E3353699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2" r="2879" b="6128"/>
          <a:stretch/>
        </p:blipFill>
        <p:spPr>
          <a:xfrm>
            <a:off x="0" y="108920"/>
            <a:ext cx="11841018" cy="6301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B5E54B-F563-45B8-BA7D-CFD70B08D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4" t="-339"/>
          <a:stretch/>
        </p:blipFill>
        <p:spPr>
          <a:xfrm>
            <a:off x="6096000" y="630443"/>
            <a:ext cx="4959927" cy="4722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9D75A8B-7F6E-434E-899C-1EFC01CBDAF5}"/>
              </a:ext>
            </a:extLst>
          </p:cNvPr>
          <p:cNvSpPr/>
          <p:nvPr/>
        </p:nvSpPr>
        <p:spPr>
          <a:xfrm>
            <a:off x="4802909" y="1634836"/>
            <a:ext cx="75738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C655E-D36E-43CB-9B8C-CD8737861973}"/>
              </a:ext>
            </a:extLst>
          </p:cNvPr>
          <p:cNvSpPr/>
          <p:nvPr/>
        </p:nvSpPr>
        <p:spPr>
          <a:xfrm>
            <a:off x="5780056" y="4862272"/>
            <a:ext cx="4659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(Line spectra = Centroid-mode)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0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B88F3A-E3F6-48F7-93D3-E246BB955D05}"/>
              </a:ext>
            </a:extLst>
          </p:cNvPr>
          <p:cNvSpPr/>
          <p:nvPr/>
        </p:nvSpPr>
        <p:spPr>
          <a:xfrm>
            <a:off x="-1244209" y="886692"/>
            <a:ext cx="14349425" cy="6061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0D218F-937B-41AB-8D1F-11FEA299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4706" y="917473"/>
            <a:ext cx="6798603" cy="59405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128972-B57B-40D8-95D3-80EF26F2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21" y="886691"/>
            <a:ext cx="6798602" cy="600460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72FBA6D-C365-4034-9CAD-5AFD9D1F4033}"/>
              </a:ext>
            </a:extLst>
          </p:cNvPr>
          <p:cNvSpPr/>
          <p:nvPr/>
        </p:nvSpPr>
        <p:spPr>
          <a:xfrm>
            <a:off x="-1203656" y="1244386"/>
            <a:ext cx="2912603" cy="2662599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27A23D-1355-438A-9357-70AD55DBAA77}"/>
              </a:ext>
            </a:extLst>
          </p:cNvPr>
          <p:cNvSpPr txBox="1"/>
          <p:nvPr/>
        </p:nvSpPr>
        <p:spPr>
          <a:xfrm>
            <a:off x="252645" y="896264"/>
            <a:ext cx="462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F528F"/>
                </a:solidFill>
              </a:rPr>
              <a:t>1. Browse and add raw LC-MS files.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B498291-7109-4167-BADC-11AF108424A1}"/>
              </a:ext>
            </a:extLst>
          </p:cNvPr>
          <p:cNvSpPr/>
          <p:nvPr/>
        </p:nvSpPr>
        <p:spPr>
          <a:xfrm>
            <a:off x="2184595" y="2012843"/>
            <a:ext cx="3276406" cy="2571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9A81E3-55E4-4BE2-9587-DC36CDA71B96}"/>
              </a:ext>
            </a:extLst>
          </p:cNvPr>
          <p:cNvSpPr txBox="1"/>
          <p:nvPr/>
        </p:nvSpPr>
        <p:spPr>
          <a:xfrm>
            <a:off x="1982576" y="4644983"/>
            <a:ext cx="3630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If your data is in profile mode, you need to apply peak picking for both MS1 and MS2 scans. We recommend Vendor algorithms for all data formats except for Waters’.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811AE33-B0A7-4670-B699-47EA6E2B1CDB}"/>
              </a:ext>
            </a:extLst>
          </p:cNvPr>
          <p:cNvSpPr/>
          <p:nvPr/>
        </p:nvSpPr>
        <p:spPr>
          <a:xfrm>
            <a:off x="9474394" y="2012843"/>
            <a:ext cx="3428805" cy="2444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E3487-ED07-42C6-B9A3-A90E560A881C}"/>
              </a:ext>
            </a:extLst>
          </p:cNvPr>
          <p:cNvSpPr/>
          <p:nvPr/>
        </p:nvSpPr>
        <p:spPr>
          <a:xfrm>
            <a:off x="4408457" y="648654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809EB8-8E09-41BE-A104-575F72F3850E}"/>
              </a:ext>
            </a:extLst>
          </p:cNvPr>
          <p:cNvSpPr txBox="1"/>
          <p:nvPr/>
        </p:nvSpPr>
        <p:spPr>
          <a:xfrm>
            <a:off x="-1244208" y="5194628"/>
            <a:ext cx="342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3. Define output format and output directory.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2459870-9AA2-43D5-BC1F-D89CBE783ADE}"/>
              </a:ext>
            </a:extLst>
          </p:cNvPr>
          <p:cNvSpPr/>
          <p:nvPr/>
        </p:nvSpPr>
        <p:spPr>
          <a:xfrm>
            <a:off x="-1216062" y="4012119"/>
            <a:ext cx="2925009" cy="102978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8F4CD3B-9533-4355-82D2-B97049E891FC}"/>
              </a:ext>
            </a:extLst>
          </p:cNvPr>
          <p:cNvSpPr txBox="1"/>
          <p:nvPr/>
        </p:nvSpPr>
        <p:spPr>
          <a:xfrm>
            <a:off x="9474394" y="4547552"/>
            <a:ext cx="3630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Please choose CWT algorithm to centroid Waters data </a:t>
            </a:r>
            <a:r>
              <a:rPr lang="en-US" altLang="zh-CN" sz="2000" b="1" dirty="0">
                <a:solidFill>
                  <a:srgbClr val="C96420"/>
                </a:solidFill>
              </a:rPr>
              <a:t>file. Please use default parameters.</a:t>
            </a:r>
            <a:endParaRPr lang="en-US" sz="2000" b="1" dirty="0">
              <a:solidFill>
                <a:srgbClr val="C96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9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A41BB3B-134B-45B1-9AF9-FD3AD979F5FA}"/>
              </a:ext>
            </a:extLst>
          </p:cNvPr>
          <p:cNvSpPr/>
          <p:nvPr/>
        </p:nvSpPr>
        <p:spPr>
          <a:xfrm>
            <a:off x="673100" y="-577157"/>
            <a:ext cx="12034982" cy="693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46D2C9-171F-4FE2-84B1-665444D8C9DB}"/>
              </a:ext>
            </a:extLst>
          </p:cNvPr>
          <p:cNvSpPr/>
          <p:nvPr/>
        </p:nvSpPr>
        <p:spPr>
          <a:xfrm>
            <a:off x="673101" y="-540419"/>
            <a:ext cx="3309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Retention time (in minute) of metabolic features to be found, please put it to N/A if unknown. </a:t>
            </a:r>
            <a:r>
              <a:rPr lang="en-US" dirty="0" err="1"/>
              <a:t>M</a:t>
            </a:r>
            <a:r>
              <a:rPr lang="en-US" altLang="zh-CN" dirty="0" err="1"/>
              <a:t>ergeION</a:t>
            </a:r>
            <a:r>
              <a:rPr lang="en-US" altLang="zh-CN" dirty="0"/>
              <a:t> will detect all isomers</a:t>
            </a:r>
            <a:r>
              <a:rPr lang="en-US" dirty="0"/>
              <a:t>.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43813-C727-4CDA-8151-30FCE4587D7C}"/>
              </a:ext>
            </a:extLst>
          </p:cNvPr>
          <p:cNvSpPr/>
          <p:nvPr/>
        </p:nvSpPr>
        <p:spPr>
          <a:xfrm>
            <a:off x="9354655" y="-532306"/>
            <a:ext cx="2576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unique identifier for targeted compounds in spectral library, number or character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8B4FFF-E8B7-4459-9D6C-1750153F545C}"/>
              </a:ext>
            </a:extLst>
          </p:cNvPr>
          <p:cNvSpPr/>
          <p:nvPr/>
        </p:nvSpPr>
        <p:spPr>
          <a:xfrm>
            <a:off x="4989413" y="-540481"/>
            <a:ext cx="2127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ion adduct type, one of "M+H","</a:t>
            </a:r>
            <a:r>
              <a:rPr lang="en-US" dirty="0" err="1"/>
              <a:t>M+Na</a:t>
            </a:r>
            <a:r>
              <a:rPr lang="en-US" dirty="0"/>
              <a:t>","M+K","M-H“, "</a:t>
            </a:r>
            <a:r>
              <a:rPr lang="en-US" dirty="0" err="1"/>
              <a:t>M+Cl</a:t>
            </a:r>
            <a:r>
              <a:rPr lang="en-US" dirty="0"/>
              <a:t>"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B95EB8-D655-4432-A1A5-3B4A4C47DDE6}"/>
              </a:ext>
            </a:extLst>
          </p:cNvPr>
          <p:cNvSpPr/>
          <p:nvPr/>
        </p:nvSpPr>
        <p:spPr>
          <a:xfrm>
            <a:off x="7283391" y="-393806"/>
            <a:ext cx="1720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Charge number,</a:t>
            </a:r>
          </a:p>
          <a:p>
            <a:pPr algn="just"/>
            <a:r>
              <a:rPr lang="en-US" dirty="0"/>
              <a:t>Please keep the value at 1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F9A9F7A-33E2-4E7A-9400-236640E56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91" y="1257042"/>
            <a:ext cx="9668230" cy="3868881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2882E0-CA0A-45D5-9577-65488E8802C1}"/>
              </a:ext>
            </a:extLst>
          </p:cNvPr>
          <p:cNvCxnSpPr/>
          <p:nvPr/>
        </p:nvCxnSpPr>
        <p:spPr>
          <a:xfrm>
            <a:off x="2589432" y="1257042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542D2B4-3B1B-44DC-8576-44470BF544A5}"/>
              </a:ext>
            </a:extLst>
          </p:cNvPr>
          <p:cNvSpPr txBox="1"/>
          <p:nvPr/>
        </p:nvSpPr>
        <p:spPr>
          <a:xfrm>
            <a:off x="3482515" y="5224268"/>
            <a:ext cx="4317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first </a:t>
            </a:r>
            <a:r>
              <a:rPr lang="en-US" altLang="zh-CN" b="1" dirty="0">
                <a:solidFill>
                  <a:srgbClr val="FF0000"/>
                </a:solidFill>
              </a:rPr>
              <a:t>six</a:t>
            </a:r>
            <a:r>
              <a:rPr lang="en-US" b="1" dirty="0">
                <a:solidFill>
                  <a:srgbClr val="FF0000"/>
                </a:solidFill>
              </a:rPr>
              <a:t> columns of the metadata are mandatory. Column names and their order must not be changed !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ED5FE49-39D3-40E1-A5BE-A04BBF180DA7}"/>
              </a:ext>
            </a:extLst>
          </p:cNvPr>
          <p:cNvSpPr txBox="1"/>
          <p:nvPr/>
        </p:nvSpPr>
        <p:spPr>
          <a:xfrm>
            <a:off x="8280913" y="5231626"/>
            <a:ext cx="34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Rest of columns are optional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B9F2166-35F5-47E4-A82C-C773A47B9A7D}"/>
              </a:ext>
            </a:extLst>
          </p:cNvPr>
          <p:cNvCxnSpPr/>
          <p:nvPr/>
        </p:nvCxnSpPr>
        <p:spPr>
          <a:xfrm>
            <a:off x="12432721" y="1267061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25635-E6D5-4294-84D2-F29D0FE7465D}"/>
              </a:ext>
            </a:extLst>
          </p:cNvPr>
          <p:cNvSpPr/>
          <p:nvPr/>
        </p:nvSpPr>
        <p:spPr>
          <a:xfrm>
            <a:off x="673100" y="3051361"/>
            <a:ext cx="1741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m/z to be found in chromatograms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63799E-0B95-4877-81FD-D95B91D6DCBC}"/>
              </a:ext>
            </a:extLst>
          </p:cNvPr>
          <p:cNvSpPr/>
          <p:nvPr/>
        </p:nvSpPr>
        <p:spPr>
          <a:xfrm>
            <a:off x="3982752" y="613002"/>
            <a:ext cx="1450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"Positive" </a:t>
            </a:r>
          </a:p>
          <a:p>
            <a:r>
              <a:rPr lang="en-US" dirty="0"/>
              <a:t>or "Negative"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F9F1586-94EA-4660-A312-E04944290719}"/>
              </a:ext>
            </a:extLst>
          </p:cNvPr>
          <p:cNvCxnSpPr>
            <a:cxnSpLocks/>
          </p:cNvCxnSpPr>
          <p:nvPr/>
        </p:nvCxnSpPr>
        <p:spPr>
          <a:xfrm flipV="1">
            <a:off x="8121582" y="400381"/>
            <a:ext cx="1273326" cy="9873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0CD8D7C-A79F-4327-A0FC-C1FCB5B1CF16}"/>
              </a:ext>
            </a:extLst>
          </p:cNvPr>
          <p:cNvCxnSpPr/>
          <p:nvPr/>
        </p:nvCxnSpPr>
        <p:spPr>
          <a:xfrm>
            <a:off x="8382759" y="1267061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5F0A315-06F1-4507-B130-53F413AF6C86}"/>
              </a:ext>
            </a:extLst>
          </p:cNvPr>
          <p:cNvCxnSpPr>
            <a:cxnSpLocks/>
          </p:cNvCxnSpPr>
          <p:nvPr/>
        </p:nvCxnSpPr>
        <p:spPr>
          <a:xfrm flipH="1">
            <a:off x="1736802" y="2212469"/>
            <a:ext cx="1103653" cy="962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2CD6BB9-7120-4A1A-9623-4E41FA06C346}"/>
              </a:ext>
            </a:extLst>
          </p:cNvPr>
          <p:cNvCxnSpPr>
            <a:cxnSpLocks/>
          </p:cNvCxnSpPr>
          <p:nvPr/>
        </p:nvCxnSpPr>
        <p:spPr>
          <a:xfrm flipH="1" flipV="1">
            <a:off x="3271581" y="717211"/>
            <a:ext cx="731966" cy="8950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5E1FE42-333F-4FCF-A492-E832DB416ECE}"/>
              </a:ext>
            </a:extLst>
          </p:cNvPr>
          <p:cNvCxnSpPr>
            <a:cxnSpLocks/>
          </p:cNvCxnSpPr>
          <p:nvPr/>
        </p:nvCxnSpPr>
        <p:spPr>
          <a:xfrm flipH="1" flipV="1">
            <a:off x="5932681" y="710403"/>
            <a:ext cx="402162" cy="10560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EBDDFBE-5C0E-4655-B474-063AF5BD6F65}"/>
              </a:ext>
            </a:extLst>
          </p:cNvPr>
          <p:cNvCxnSpPr>
            <a:cxnSpLocks/>
          </p:cNvCxnSpPr>
          <p:nvPr/>
        </p:nvCxnSpPr>
        <p:spPr>
          <a:xfrm flipV="1">
            <a:off x="7346991" y="503754"/>
            <a:ext cx="326481" cy="8161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B871A3C-B2E2-488A-B22E-94D0379C1B92}"/>
              </a:ext>
            </a:extLst>
          </p:cNvPr>
          <p:cNvCxnSpPr>
            <a:cxnSpLocks/>
          </p:cNvCxnSpPr>
          <p:nvPr/>
        </p:nvCxnSpPr>
        <p:spPr>
          <a:xfrm flipH="1" flipV="1">
            <a:off x="4685695" y="1267061"/>
            <a:ext cx="392900" cy="12579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3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87075B-6F97-4898-B1E5-8FFB1109B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8" b="1049"/>
          <a:stretch/>
        </p:blipFill>
        <p:spPr>
          <a:xfrm>
            <a:off x="809625" y="704850"/>
            <a:ext cx="10458739" cy="5391150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2056666-B301-4BED-8739-946193260049}"/>
              </a:ext>
            </a:extLst>
          </p:cNvPr>
          <p:cNvCxnSpPr/>
          <p:nvPr/>
        </p:nvCxnSpPr>
        <p:spPr>
          <a:xfrm>
            <a:off x="1597891" y="5246255"/>
            <a:ext cx="959658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E3383E5-F4E6-4347-91FB-CB6D869D6455}"/>
              </a:ext>
            </a:extLst>
          </p:cNvPr>
          <p:cNvSpPr txBox="1"/>
          <p:nvPr/>
        </p:nvSpPr>
        <p:spPr>
          <a:xfrm>
            <a:off x="1597891" y="4775354"/>
            <a:ext cx="244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Baseline  ≈ 1000</a:t>
            </a:r>
          </a:p>
        </p:txBody>
      </p:sp>
    </p:spTree>
    <p:extLst>
      <p:ext uri="{BB962C8B-B14F-4D97-AF65-F5344CB8AC3E}">
        <p14:creationId xmlns:p14="http://schemas.microsoft.com/office/powerpoint/2010/main" val="55546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6728B70-9AE4-41C7-8ABE-880318331C56}"/>
              </a:ext>
            </a:extLst>
          </p:cNvPr>
          <p:cNvSpPr/>
          <p:nvPr/>
        </p:nvSpPr>
        <p:spPr>
          <a:xfrm>
            <a:off x="685799" y="-2606040"/>
            <a:ext cx="10794351" cy="9890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5A36007-7EAB-4FF6-85BD-161161480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06" y="664162"/>
            <a:ext cx="8104418" cy="337870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7CF0401-36AF-4ED8-9295-83E81D8AD96E}"/>
              </a:ext>
            </a:extLst>
          </p:cNvPr>
          <p:cNvSpPr txBox="1"/>
          <p:nvPr/>
        </p:nvSpPr>
        <p:spPr>
          <a:xfrm>
            <a:off x="1051551" y="4032347"/>
            <a:ext cx="529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ollowing metadata columns are added: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C028F4F-4373-4D7B-B3F7-C9B9214C7865}"/>
              </a:ext>
            </a:extLst>
          </p:cNvPr>
          <p:cNvSpPr txBox="1"/>
          <p:nvPr/>
        </p:nvSpPr>
        <p:spPr>
          <a:xfrm>
            <a:off x="9027000" y="-374698"/>
            <a:ext cx="154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Spectra data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4911FDB-6E6C-4760-900D-CCBA5FD281C3}"/>
              </a:ext>
            </a:extLst>
          </p:cNvPr>
          <p:cNvCxnSpPr>
            <a:cxnSpLocks/>
          </p:cNvCxnSpPr>
          <p:nvPr/>
        </p:nvCxnSpPr>
        <p:spPr>
          <a:xfrm>
            <a:off x="5809886" y="664161"/>
            <a:ext cx="0" cy="34747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2665E2A-F00F-4AF1-9A51-E4CB1821B9A6}"/>
              </a:ext>
            </a:extLst>
          </p:cNvPr>
          <p:cNvCxnSpPr/>
          <p:nvPr/>
        </p:nvCxnSpPr>
        <p:spPr>
          <a:xfrm>
            <a:off x="9227124" y="568143"/>
            <a:ext cx="0" cy="34747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 60">
            <a:extLst>
              <a:ext uri="{FF2B5EF4-FFF2-40B4-BE49-F238E27FC236}">
                <a16:creationId xmlns:a16="http://schemas.microsoft.com/office/drawing/2014/main" id="{47DDCEF7-BA9E-4FDA-860A-4FF7A48BC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23" r="24557"/>
          <a:stretch/>
        </p:blipFill>
        <p:spPr>
          <a:xfrm>
            <a:off x="6916706" y="-2311456"/>
            <a:ext cx="1999774" cy="2616802"/>
          </a:xfrm>
          <a:prstGeom prst="rect">
            <a:avLst/>
          </a:prstGeom>
        </p:spPr>
      </p:pic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F42E9E83-3C0F-4B1B-A887-BA5E65AB9F40}"/>
              </a:ext>
            </a:extLst>
          </p:cNvPr>
          <p:cNvCxnSpPr/>
          <p:nvPr/>
        </p:nvCxnSpPr>
        <p:spPr>
          <a:xfrm>
            <a:off x="8343933" y="-2311456"/>
            <a:ext cx="0" cy="16459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44CB714-62F4-4338-8FF0-2C3043047C6A}"/>
              </a:ext>
            </a:extLst>
          </p:cNvPr>
          <p:cNvSpPr txBox="1"/>
          <p:nvPr/>
        </p:nvSpPr>
        <p:spPr>
          <a:xfrm>
            <a:off x="8354247" y="-1673162"/>
            <a:ext cx="11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Metadata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C44EC7A9-4217-4157-A2F9-32820B011670}"/>
              </a:ext>
            </a:extLst>
          </p:cNvPr>
          <p:cNvCxnSpPr/>
          <p:nvPr/>
        </p:nvCxnSpPr>
        <p:spPr>
          <a:xfrm>
            <a:off x="9027001" y="-665536"/>
            <a:ext cx="0" cy="914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B71716CC-E764-4070-9690-59D68F5530E8}"/>
              </a:ext>
            </a:extLst>
          </p:cNvPr>
          <p:cNvSpPr txBox="1"/>
          <p:nvPr/>
        </p:nvSpPr>
        <p:spPr>
          <a:xfrm>
            <a:off x="8555424" y="-2301133"/>
            <a:ext cx="22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4472C4"/>
                </a:solidFill>
              </a:rPr>
              <a:t>Example of a “scan”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ACCA09B-0603-423E-9BE0-418159DF4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919" y="-2182199"/>
            <a:ext cx="4468990" cy="21873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DAE24555-3B54-4BAD-B93A-7336AB6F9078}"/>
              </a:ext>
            </a:extLst>
          </p:cNvPr>
          <p:cNvSpPr txBox="1"/>
          <p:nvPr/>
        </p:nvSpPr>
        <p:spPr>
          <a:xfrm>
            <a:off x="2866027" y="-1425064"/>
            <a:ext cx="2098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GNPS-style</a:t>
            </a:r>
          </a:p>
          <a:p>
            <a:r>
              <a:rPr lang="en-US" dirty="0">
                <a:solidFill>
                  <a:srgbClr val="FF0000"/>
                </a:solidFill>
              </a:rPr>
              <a:t>spectral library file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EB1A78C-15AB-4863-8890-C299D0C82A20}"/>
              </a:ext>
            </a:extLst>
          </p:cNvPr>
          <p:cNvCxnSpPr>
            <a:cxnSpLocks/>
          </p:cNvCxnSpPr>
          <p:nvPr/>
        </p:nvCxnSpPr>
        <p:spPr>
          <a:xfrm>
            <a:off x="2894501" y="-769315"/>
            <a:ext cx="40222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ccolade ouvrante 3">
            <a:extLst>
              <a:ext uri="{FF2B5EF4-FFF2-40B4-BE49-F238E27FC236}">
                <a16:creationId xmlns:a16="http://schemas.microsoft.com/office/drawing/2014/main" id="{D1A367C1-7264-488B-ADFE-7B938289269A}"/>
              </a:ext>
            </a:extLst>
          </p:cNvPr>
          <p:cNvSpPr/>
          <p:nvPr/>
        </p:nvSpPr>
        <p:spPr>
          <a:xfrm rot="10800000">
            <a:off x="9763870" y="1317421"/>
            <a:ext cx="364490" cy="4223157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B584F45-D360-4EB0-AB98-A5D42C2E9CE5}"/>
              </a:ext>
            </a:extLst>
          </p:cNvPr>
          <p:cNvSpPr/>
          <p:nvPr/>
        </p:nvSpPr>
        <p:spPr>
          <a:xfrm>
            <a:off x="1154534" y="1701983"/>
            <a:ext cx="1465119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Actual value detected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5DF1E7C-6A11-4A76-A010-A70E61CDD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706" y="4382387"/>
            <a:ext cx="5225764" cy="26098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25FB9B-F42D-4C24-9FA6-6A83F076E2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339" y="4382387"/>
            <a:ext cx="2773188" cy="263113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A29488B-F1B3-43ED-A947-CBB599709DC7}"/>
              </a:ext>
            </a:extLst>
          </p:cNvPr>
          <p:cNvSpPr txBox="1"/>
          <p:nvPr/>
        </p:nvSpPr>
        <p:spPr>
          <a:xfrm>
            <a:off x="6221962" y="5295976"/>
            <a:ext cx="7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FF700D0-E90B-496B-9B46-E3FE1E420E0F}"/>
              </a:ext>
            </a:extLst>
          </p:cNvPr>
          <p:cNvSpPr txBox="1"/>
          <p:nvPr/>
        </p:nvSpPr>
        <p:spPr>
          <a:xfrm>
            <a:off x="1070477" y="268507"/>
            <a:ext cx="550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ollowing metadata columns are appended or updated: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25C3F572-EAFF-45DF-A1D9-8B5E61E39790}"/>
              </a:ext>
            </a:extLst>
          </p:cNvPr>
          <p:cNvSpPr/>
          <p:nvPr/>
        </p:nvSpPr>
        <p:spPr>
          <a:xfrm>
            <a:off x="1144225" y="5308185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Chromatogram information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96736986-29DC-4821-A21C-4F74FF056D74}"/>
              </a:ext>
            </a:extLst>
          </p:cNvPr>
          <p:cNvSpPr/>
          <p:nvPr/>
        </p:nvSpPr>
        <p:spPr>
          <a:xfrm>
            <a:off x="3913864" y="5310951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Search parameters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8EE3D6A2-1136-421E-B03E-A4AA270CB11F}"/>
              </a:ext>
            </a:extLst>
          </p:cNvPr>
          <p:cNvSpPr/>
          <p:nvPr/>
        </p:nvSpPr>
        <p:spPr>
          <a:xfrm>
            <a:off x="6957339" y="5308185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User information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EFC2486-A30B-4219-AD5C-D3CE00CE1484}"/>
              </a:ext>
            </a:extLst>
          </p:cNvPr>
          <p:cNvSpPr txBox="1"/>
          <p:nvPr/>
        </p:nvSpPr>
        <p:spPr>
          <a:xfrm>
            <a:off x="10335447" y="3249358"/>
            <a:ext cx="11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131091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3F1A527-5274-438D-903E-313A0CE3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01" y="647459"/>
            <a:ext cx="8039797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2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FB293FA-1E0C-433D-8A51-595E823EB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0" t="18975" r="7051" b="10933"/>
          <a:stretch/>
        </p:blipFill>
        <p:spPr>
          <a:xfrm>
            <a:off x="1859972" y="1423555"/>
            <a:ext cx="6431973" cy="413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2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19478E-F45E-40A6-8A0B-C78546DF4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3" t="19567" r="3924" b="9959"/>
          <a:stretch/>
        </p:blipFill>
        <p:spPr>
          <a:xfrm>
            <a:off x="1288473" y="635120"/>
            <a:ext cx="4462955" cy="272818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84C9446-8711-4695-A6CC-73B0BAE20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6" t="18210" r="5866" b="7869"/>
          <a:stretch/>
        </p:blipFill>
        <p:spPr>
          <a:xfrm>
            <a:off x="5507181" y="635120"/>
            <a:ext cx="4208318" cy="283209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156D9A5-439B-4650-B5F4-E8FA93D916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07" t="6673" r="2914" b="23664"/>
          <a:stretch/>
        </p:blipFill>
        <p:spPr>
          <a:xfrm>
            <a:off x="2441865" y="3844636"/>
            <a:ext cx="5305888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178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327</Words>
  <Application>Microsoft Office PowerPoint</Application>
  <PresentationFormat>Widescreen</PresentationFormat>
  <Paragraphs>66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Liu</dc:creator>
  <cp:lastModifiedBy>Liu, Youzhong [JANBE]</cp:lastModifiedBy>
  <cp:revision>119</cp:revision>
  <dcterms:created xsi:type="dcterms:W3CDTF">2018-08-06T13:39:37Z</dcterms:created>
  <dcterms:modified xsi:type="dcterms:W3CDTF">2020-07-23T17:04:30Z</dcterms:modified>
</cp:coreProperties>
</file>