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56" r:id="rId4"/>
    <p:sldId id="257" r:id="rId5"/>
    <p:sldId id="259" r:id="rId6"/>
    <p:sldId id="260" r:id="rId7"/>
    <p:sldId id="265" r:id="rId8"/>
    <p:sldId id="267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37" autoAdjust="0"/>
  </p:normalViewPr>
  <p:slideViewPr>
    <p:cSldViewPr snapToGrid="0">
      <p:cViewPr varScale="1">
        <p:scale>
          <a:sx n="74" d="100"/>
          <a:sy n="74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93187-038D-46E7-93F5-6A59D77E488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1616-E315-44E4-BD4C-1021EFED32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1616-E315-44E4-BD4C-1021EFED32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E3C10340-A6C1-4530-9C6B-9EA3188D2A4D}"/>
              </a:ext>
            </a:extLst>
          </p:cNvPr>
          <p:cNvSpPr/>
          <p:nvPr/>
        </p:nvSpPr>
        <p:spPr>
          <a:xfrm>
            <a:off x="-899630" y="461054"/>
            <a:ext cx="13861491" cy="5511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A377297-B428-423B-8E8C-745269AA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96" y="726851"/>
            <a:ext cx="1873502" cy="123674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-870457" y="21442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1537533" y="2169225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1678042" y="2197450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928976" y="2176302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1673961" y="22948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1826361" y="24472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077D527-F005-479A-92DC-2CEC9E6A3565}"/>
              </a:ext>
            </a:extLst>
          </p:cNvPr>
          <p:cNvCxnSpPr>
            <a:cxnSpLocks/>
          </p:cNvCxnSpPr>
          <p:nvPr/>
        </p:nvCxnSpPr>
        <p:spPr>
          <a:xfrm flipV="1">
            <a:off x="3671178" y="1998526"/>
            <a:ext cx="915146" cy="564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37BBD-B06A-4E0C-9DF6-6E5C8291612B}"/>
              </a:ext>
            </a:extLst>
          </p:cNvPr>
          <p:cNvCxnSpPr>
            <a:cxnSpLocks/>
          </p:cNvCxnSpPr>
          <p:nvPr/>
        </p:nvCxnSpPr>
        <p:spPr>
          <a:xfrm>
            <a:off x="3686941" y="3131048"/>
            <a:ext cx="879422" cy="59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-135905" y="4614728"/>
            <a:ext cx="1392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1318978" y="4343130"/>
            <a:ext cx="316618" cy="1236344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1662250" y="4241286"/>
            <a:ext cx="2435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exact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retention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Adduct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12F0D45-638E-41E9-AF83-C03C8020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540" y="861164"/>
            <a:ext cx="2103153" cy="1468581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C9E1DE31-DF15-4B98-BA7C-5CC48787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53" y="3009360"/>
            <a:ext cx="2151398" cy="1510376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3740124" y="2595455"/>
            <a:ext cx="2355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library_generator</a:t>
            </a:r>
            <a:r>
              <a:rPr lang="en-US" sz="2000" i="1" dirty="0">
                <a:solidFill>
                  <a:srgbClr val="FF0000"/>
                </a:solidFill>
              </a:rPr>
              <a:t>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10671812" y="677196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In-house library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Search &amp; plot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4597192" y="4750291"/>
            <a:ext cx="2447972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(Previous library .</a:t>
            </a:r>
            <a:r>
              <a:rPr lang="en-US" b="1" dirty="0" err="1">
                <a:solidFill>
                  <a:schemeClr val="tx1"/>
                </a:solidFill>
              </a:rPr>
              <a:t>mgf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445834" y="1928901"/>
            <a:ext cx="979052" cy="128272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-61135" y="3321461"/>
            <a:ext cx="1980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MSConvertGUI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or vendor software</a:t>
            </a:r>
            <a:endParaRPr lang="en-US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1D7B3C8-DF9E-4C53-AC4B-2BEDBEE893DB}"/>
              </a:ext>
            </a:extLst>
          </p:cNvPr>
          <p:cNvSpPr/>
          <p:nvPr/>
        </p:nvSpPr>
        <p:spPr>
          <a:xfrm>
            <a:off x="7913209" y="2598949"/>
            <a:ext cx="1910203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Merged spectral library</a:t>
            </a:r>
          </a:p>
        </p:txBody>
      </p:sp>
      <p:sp>
        <p:nvSpPr>
          <p:cNvPr id="70" name="Accolade fermante 69">
            <a:extLst>
              <a:ext uri="{FF2B5EF4-FFF2-40B4-BE49-F238E27FC236}">
                <a16:creationId xmlns:a16="http://schemas.microsoft.com/office/drawing/2014/main" id="{4CAA33B9-6C32-4AB6-855E-E8EBA9E3AD66}"/>
              </a:ext>
            </a:extLst>
          </p:cNvPr>
          <p:cNvSpPr/>
          <p:nvPr/>
        </p:nvSpPr>
        <p:spPr>
          <a:xfrm>
            <a:off x="7150129" y="949130"/>
            <a:ext cx="679267" cy="4019541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B41DC72-A584-4A44-8196-194AC991F75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868311" y="1093155"/>
            <a:ext cx="1776387" cy="150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F8CD7CC-A396-4C32-9A9E-D9DF4E873528}"/>
              </a:ext>
            </a:extLst>
          </p:cNvPr>
          <p:cNvSpPr/>
          <p:nvPr/>
        </p:nvSpPr>
        <p:spPr>
          <a:xfrm>
            <a:off x="8966597" y="3652589"/>
            <a:ext cx="24084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CSI_FingerID_writer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MSFinder_writer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MetFrag_writer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DDFE1-8F93-4C3D-8D2D-4C7F8B15EA75}"/>
              </a:ext>
            </a:extLst>
          </p:cNvPr>
          <p:cNvSpPr/>
          <p:nvPr/>
        </p:nvSpPr>
        <p:spPr>
          <a:xfrm>
            <a:off x="3490380" y="3680436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AF68C0-A521-4599-9FE0-4F7090D80718}"/>
              </a:ext>
            </a:extLst>
          </p:cNvPr>
          <p:cNvSpPr/>
          <p:nvPr/>
        </p:nvSpPr>
        <p:spPr>
          <a:xfrm>
            <a:off x="3490380" y="1698063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AAE3A4-5412-42E1-840A-CD53447501B5}"/>
              </a:ext>
            </a:extLst>
          </p:cNvPr>
          <p:cNvSpPr txBox="1"/>
          <p:nvPr/>
        </p:nvSpPr>
        <p:spPr>
          <a:xfrm>
            <a:off x="6276760" y="461054"/>
            <a:ext cx="21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FF0000"/>
                </a:solidFill>
              </a:rPr>
              <a:t>process_library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6" name="Flèche : bas 45">
            <a:extLst>
              <a:ext uri="{FF2B5EF4-FFF2-40B4-BE49-F238E27FC236}">
                <a16:creationId xmlns:a16="http://schemas.microsoft.com/office/drawing/2014/main" id="{237D30B9-AFB0-4599-80B3-3C0A20800A6F}"/>
              </a:ext>
            </a:extLst>
          </p:cNvPr>
          <p:cNvSpPr/>
          <p:nvPr/>
        </p:nvSpPr>
        <p:spPr>
          <a:xfrm rot="14245797">
            <a:off x="4129812" y="4290102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AD6E33B-2FDB-40A7-A1B3-586F903A4A8A}"/>
              </a:ext>
            </a:extLst>
          </p:cNvPr>
          <p:cNvCxnSpPr>
            <a:cxnSpLocks/>
          </p:cNvCxnSpPr>
          <p:nvPr/>
        </p:nvCxnSpPr>
        <p:spPr>
          <a:xfrm>
            <a:off x="8868310" y="3379831"/>
            <a:ext cx="5347" cy="1554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DBCD95AE-A119-40B6-BCD1-336406727360}"/>
              </a:ext>
            </a:extLst>
          </p:cNvPr>
          <p:cNvSpPr/>
          <p:nvPr/>
        </p:nvSpPr>
        <p:spPr>
          <a:xfrm>
            <a:off x="7896832" y="4922574"/>
            <a:ext cx="2109276" cy="578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Adapted formats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A16BB92-C2E2-4028-A29F-7A95244ED932}"/>
              </a:ext>
            </a:extLst>
          </p:cNvPr>
          <p:cNvSpPr/>
          <p:nvPr/>
        </p:nvSpPr>
        <p:spPr>
          <a:xfrm>
            <a:off x="10671812" y="4759182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Smart algorithms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Batch processing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2EEDD52-7689-4229-A5B2-0159DAE77980}"/>
              </a:ext>
            </a:extLst>
          </p:cNvPr>
          <p:cNvCxnSpPr>
            <a:cxnSpLocks/>
          </p:cNvCxnSpPr>
          <p:nvPr/>
        </p:nvCxnSpPr>
        <p:spPr>
          <a:xfrm>
            <a:off x="10006108" y="5211877"/>
            <a:ext cx="64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F3BB3CF9-79E4-43D5-9CE3-B0936F526C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84" r="-2014"/>
          <a:stretch/>
        </p:blipFill>
        <p:spPr>
          <a:xfrm>
            <a:off x="10765286" y="1634395"/>
            <a:ext cx="2001315" cy="13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7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948D92B-6A99-487D-A9B8-3A137E3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49" y="850496"/>
            <a:ext cx="4839119" cy="399322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C4EBA06-2290-4667-B749-2CCAAAE1225A}"/>
              </a:ext>
            </a:extLst>
          </p:cNvPr>
          <p:cNvCxnSpPr>
            <a:cxnSpLocks/>
          </p:cNvCxnSpPr>
          <p:nvPr/>
        </p:nvCxnSpPr>
        <p:spPr>
          <a:xfrm flipH="1" flipV="1">
            <a:off x="5384798" y="2109052"/>
            <a:ext cx="480292" cy="53254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BF6AD5-AE32-42A8-8E8A-F1596D31EDBF}"/>
              </a:ext>
            </a:extLst>
          </p:cNvPr>
          <p:cNvSpPr txBox="1"/>
          <p:nvPr/>
        </p:nvSpPr>
        <p:spPr>
          <a:xfrm>
            <a:off x="4063999" y="1468554"/>
            <a:ext cx="180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m/z and intensity of matched query fragments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EAB709B-ECB1-4D10-94E6-D957B24873B5}"/>
              </a:ext>
            </a:extLst>
          </p:cNvPr>
          <p:cNvCxnSpPr>
            <a:cxnSpLocks/>
          </p:cNvCxnSpPr>
          <p:nvPr/>
        </p:nvCxnSpPr>
        <p:spPr>
          <a:xfrm flipH="1" flipV="1">
            <a:off x="4904506" y="2299551"/>
            <a:ext cx="480292" cy="161666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99DB40-8FFA-4DCC-A903-BA95FFC3E68E}"/>
              </a:ext>
            </a:extLst>
          </p:cNvPr>
          <p:cNvCxnSpPr>
            <a:cxnSpLocks/>
          </p:cNvCxnSpPr>
          <p:nvPr/>
        </p:nvCxnSpPr>
        <p:spPr>
          <a:xfrm flipV="1">
            <a:off x="3768436" y="2299551"/>
            <a:ext cx="711194" cy="104401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5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FC1620F-3165-40DC-872E-431CB86BFDF3}"/>
              </a:ext>
            </a:extLst>
          </p:cNvPr>
          <p:cNvSpPr/>
          <p:nvPr/>
        </p:nvSpPr>
        <p:spPr>
          <a:xfrm>
            <a:off x="247787" y="571500"/>
            <a:ext cx="11944213" cy="6286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345945" y="26539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2823477" y="2898904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2963986" y="2927129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2214920" y="2905981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2959905" y="3024566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3112305" y="3176966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</a:t>
            </a:r>
            <a:r>
              <a:rPr lang="en-US" sz="2000" b="1" dirty="0">
                <a:solidFill>
                  <a:schemeClr val="tx1"/>
                </a:solidFill>
              </a:rPr>
              <a:t>(X)ML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412676" y="5024637"/>
            <a:ext cx="13926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1769595" y="4746457"/>
            <a:ext cx="110980" cy="1257954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1887320" y="4674247"/>
            <a:ext cx="15358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D-NUM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JNJ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4761970" y="2473909"/>
            <a:ext cx="134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library_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generator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9792001" y="1921401"/>
            <a:ext cx="2119683" cy="12748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Library_visualizer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US" i="1" dirty="0">
              <a:solidFill>
                <a:srgbClr val="FF0000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6003219" y="2727074"/>
            <a:ext cx="1156087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Previous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1731778" y="3024566"/>
            <a:ext cx="979052" cy="707885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1207308" y="2398687"/>
            <a:ext cx="2152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MSConvert</a:t>
            </a:r>
            <a:r>
              <a:rPr lang="en-US" b="1" i="1" dirty="0">
                <a:solidFill>
                  <a:srgbClr val="FF0000"/>
                </a:solidFill>
              </a:rPr>
              <a:t> ()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Docker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(Ronald)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F3BB3CF9-79E4-43D5-9CE3-B0936F526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84" r="-2014"/>
          <a:stretch/>
        </p:blipFill>
        <p:spPr>
          <a:xfrm>
            <a:off x="10299578" y="2318321"/>
            <a:ext cx="1137055" cy="787472"/>
          </a:xfrm>
          <a:prstGeom prst="rect">
            <a:avLst/>
          </a:prstGeom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CAB3A3CB-AE41-4C0F-AB98-B6CE321EA53D}"/>
              </a:ext>
            </a:extLst>
          </p:cNvPr>
          <p:cNvCxnSpPr>
            <a:cxnSpLocks/>
          </p:cNvCxnSpPr>
          <p:nvPr/>
        </p:nvCxnSpPr>
        <p:spPr>
          <a:xfrm flipV="1">
            <a:off x="3374204" y="4224159"/>
            <a:ext cx="1564094" cy="727261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12555E8-1159-4720-BB85-4E739B7CB25A}"/>
              </a:ext>
            </a:extLst>
          </p:cNvPr>
          <p:cNvCxnSpPr>
            <a:cxnSpLocks/>
          </p:cNvCxnSpPr>
          <p:nvPr/>
        </p:nvCxnSpPr>
        <p:spPr>
          <a:xfrm rot="-5400000">
            <a:off x="5429947" y="2927581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732907F6-7693-4B8E-B5B6-A42B8A5BC633}"/>
              </a:ext>
            </a:extLst>
          </p:cNvPr>
          <p:cNvSpPr/>
          <p:nvPr/>
        </p:nvSpPr>
        <p:spPr>
          <a:xfrm>
            <a:off x="4938298" y="3081973"/>
            <a:ext cx="979052" cy="1217412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CA70F-28A6-4A5D-A76C-54D5FB79A138}"/>
              </a:ext>
            </a:extLst>
          </p:cNvPr>
          <p:cNvSpPr/>
          <p:nvPr/>
        </p:nvSpPr>
        <p:spPr>
          <a:xfrm>
            <a:off x="5957022" y="3265683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MS1+MS2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971909E-65F6-40C5-AD69-51EABB874044}"/>
              </a:ext>
            </a:extLst>
          </p:cNvPr>
          <p:cNvCxnSpPr>
            <a:cxnSpLocks/>
          </p:cNvCxnSpPr>
          <p:nvPr/>
        </p:nvCxnSpPr>
        <p:spPr>
          <a:xfrm rot="-5400000">
            <a:off x="3392064" y="5009674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F2A4674-6C96-4F2C-BC5C-84279CD64A73}"/>
              </a:ext>
            </a:extLst>
          </p:cNvPr>
          <p:cNvCxnSpPr/>
          <p:nvPr/>
        </p:nvCxnSpPr>
        <p:spPr>
          <a:xfrm>
            <a:off x="3374204" y="4733770"/>
            <a:ext cx="0" cy="4571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E55A4E5-11BF-42B7-ADBC-B121FA08139F}"/>
              </a:ext>
            </a:extLst>
          </p:cNvPr>
          <p:cNvSpPr/>
          <p:nvPr/>
        </p:nvSpPr>
        <p:spPr>
          <a:xfrm>
            <a:off x="3433620" y="5022783"/>
            <a:ext cx="2152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Struc_retrieval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Rate project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(Ronald)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472064F-3A18-4437-87C9-6C2213D7FC5C}"/>
              </a:ext>
            </a:extLst>
          </p:cNvPr>
          <p:cNvCxnSpPr>
            <a:cxnSpLocks/>
          </p:cNvCxnSpPr>
          <p:nvPr/>
        </p:nvCxnSpPr>
        <p:spPr>
          <a:xfrm rot="-5400000">
            <a:off x="5621544" y="5008572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FDF0391-C461-4F8E-AD66-26D64B63C3A5}"/>
              </a:ext>
            </a:extLst>
          </p:cNvPr>
          <p:cNvSpPr/>
          <p:nvPr/>
        </p:nvSpPr>
        <p:spPr>
          <a:xfrm>
            <a:off x="5975577" y="3851626"/>
            <a:ext cx="121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 metadata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1CC33C39-1715-4693-9F8C-D36CA50553DE}"/>
              </a:ext>
            </a:extLst>
          </p:cNvPr>
          <p:cNvSpPr/>
          <p:nvPr/>
        </p:nvSpPr>
        <p:spPr>
          <a:xfrm>
            <a:off x="7233730" y="2871322"/>
            <a:ext cx="148214" cy="142806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74A44C6C-57B7-4001-95F7-8FF9EC8076C2}"/>
              </a:ext>
            </a:extLst>
          </p:cNvPr>
          <p:cNvCxnSpPr>
            <a:cxnSpLocks/>
          </p:cNvCxnSpPr>
          <p:nvPr/>
        </p:nvCxnSpPr>
        <p:spPr>
          <a:xfrm>
            <a:off x="4938673" y="3430501"/>
            <a:ext cx="994194" cy="698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328FF6C-BCEF-499D-940D-1DE5DE6F0AAD}"/>
              </a:ext>
            </a:extLst>
          </p:cNvPr>
          <p:cNvSpPr/>
          <p:nvPr/>
        </p:nvSpPr>
        <p:spPr>
          <a:xfrm>
            <a:off x="5990029" y="5190479"/>
            <a:ext cx="1535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Smiles/INCHI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992B6536-7771-4F6D-8BEE-EA33EEC34E42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6581105" y="4497957"/>
            <a:ext cx="0" cy="691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3A3EC69A-D821-46AD-86B9-3D83BB80F2CD}"/>
              </a:ext>
            </a:extLst>
          </p:cNvPr>
          <p:cNvSpPr/>
          <p:nvPr/>
        </p:nvSpPr>
        <p:spPr>
          <a:xfrm>
            <a:off x="7990681" y="2649520"/>
            <a:ext cx="935110" cy="228279"/>
          </a:xfrm>
          <a:custGeom>
            <a:avLst/>
            <a:gdLst>
              <a:gd name="connsiteX0" fmla="*/ 344745 w 1709067"/>
              <a:gd name="connsiteY0" fmla="*/ 1201429 h 1229138"/>
              <a:gd name="connsiteX1" fmla="*/ 86127 w 1709067"/>
              <a:gd name="connsiteY1" fmla="*/ 259320 h 1229138"/>
              <a:gd name="connsiteX2" fmla="*/ 1656309 w 1709067"/>
              <a:gd name="connsiteY2" fmla="*/ 65356 h 1229138"/>
              <a:gd name="connsiteX3" fmla="*/ 1185254 w 1709067"/>
              <a:gd name="connsiteY3" fmla="*/ 1229138 h 122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9067" h="1229138">
                <a:moveTo>
                  <a:pt x="344745" y="1201429"/>
                </a:moveTo>
                <a:cubicBezTo>
                  <a:pt x="106139" y="825047"/>
                  <a:pt x="-132467" y="448665"/>
                  <a:pt x="86127" y="259320"/>
                </a:cubicBezTo>
                <a:cubicBezTo>
                  <a:pt x="304721" y="69975"/>
                  <a:pt x="1473121" y="-96280"/>
                  <a:pt x="1656309" y="65356"/>
                </a:cubicBezTo>
                <a:cubicBezTo>
                  <a:pt x="1839497" y="226992"/>
                  <a:pt x="1512375" y="728065"/>
                  <a:pt x="1185254" y="1229138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D22CBEC-F26D-4960-B9D9-0B61BA08E060}"/>
              </a:ext>
            </a:extLst>
          </p:cNvPr>
          <p:cNvSpPr txBox="1"/>
          <p:nvPr/>
        </p:nvSpPr>
        <p:spPr>
          <a:xfrm>
            <a:off x="7249535" y="670496"/>
            <a:ext cx="24559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library_manager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sz="1400" dirty="0"/>
              <a:t>Query one or more metadata</a:t>
            </a:r>
          </a:p>
          <a:p>
            <a:pPr algn="ctr"/>
            <a:r>
              <a:rPr lang="en-US" sz="1400" dirty="0"/>
              <a:t> simple fragment search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453238BA-A5F2-4AF8-A8DA-C60EF7E06A9D}"/>
              </a:ext>
            </a:extLst>
          </p:cNvPr>
          <p:cNvCxnSpPr>
            <a:cxnSpLocks/>
          </p:cNvCxnSpPr>
          <p:nvPr/>
        </p:nvCxnSpPr>
        <p:spPr>
          <a:xfrm>
            <a:off x="8521810" y="1468710"/>
            <a:ext cx="982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5A224EB8-0B22-4040-8B80-0162558FC24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588314" y="1230136"/>
            <a:ext cx="1263529" cy="691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284554FF-9B91-4999-8632-D15073E7C9AA}"/>
              </a:ext>
            </a:extLst>
          </p:cNvPr>
          <p:cNvSpPr/>
          <p:nvPr/>
        </p:nvSpPr>
        <p:spPr>
          <a:xfrm>
            <a:off x="9792001" y="4298892"/>
            <a:ext cx="2152211" cy="1428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rgbClr val="FF0000"/>
              </a:solidFill>
            </a:endParaRPr>
          </a:p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Library_reporter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tx1"/>
                </a:solidFill>
              </a:rPr>
              <a:t>Nb</a:t>
            </a:r>
            <a:r>
              <a:rPr lang="en-US" sz="1600" i="1" dirty="0">
                <a:solidFill>
                  <a:schemeClr val="tx1"/>
                </a:solidFill>
              </a:rPr>
              <a:t> of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Class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Update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tx1"/>
                </a:solidFill>
              </a:rPr>
              <a:t>Metadata_sum</a:t>
            </a:r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0" name="Accolade ouvrante 29">
            <a:extLst>
              <a:ext uri="{FF2B5EF4-FFF2-40B4-BE49-F238E27FC236}">
                <a16:creationId xmlns:a16="http://schemas.microsoft.com/office/drawing/2014/main" id="{048C429B-982D-4E4B-8CA1-EB9466B9BB2B}"/>
              </a:ext>
            </a:extLst>
          </p:cNvPr>
          <p:cNvSpPr/>
          <p:nvPr/>
        </p:nvSpPr>
        <p:spPr>
          <a:xfrm>
            <a:off x="9427560" y="2235871"/>
            <a:ext cx="325854" cy="161575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C5E3FF-8AD4-4817-A72A-159B1DD587AD}"/>
              </a:ext>
            </a:extLst>
          </p:cNvPr>
          <p:cNvSpPr/>
          <p:nvPr/>
        </p:nvSpPr>
        <p:spPr>
          <a:xfrm>
            <a:off x="3505108" y="6185635"/>
            <a:ext cx="760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Devco</a:t>
            </a:r>
            <a:endParaRPr lang="en-US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08012423-0591-4C31-B237-74AD4341FC6F}"/>
              </a:ext>
            </a:extLst>
          </p:cNvPr>
          <p:cNvCxnSpPr>
            <a:cxnSpLocks/>
          </p:cNvCxnSpPr>
          <p:nvPr/>
        </p:nvCxnSpPr>
        <p:spPr>
          <a:xfrm flipV="1">
            <a:off x="4477071" y="5658554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03C4781-1877-4D5F-A557-7BE9D66ABB4C}"/>
              </a:ext>
            </a:extLst>
          </p:cNvPr>
          <p:cNvSpPr/>
          <p:nvPr/>
        </p:nvSpPr>
        <p:spPr>
          <a:xfrm>
            <a:off x="3757824" y="1594494"/>
            <a:ext cx="155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Search_param</a:t>
            </a:r>
            <a:endParaRPr lang="en-US" alt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16F744A-7DE8-4C7F-B641-48086822BF0B}"/>
              </a:ext>
            </a:extLst>
          </p:cNvPr>
          <p:cNvCxnSpPr>
            <a:cxnSpLocks/>
          </p:cNvCxnSpPr>
          <p:nvPr/>
        </p:nvCxnSpPr>
        <p:spPr>
          <a:xfrm>
            <a:off x="4787413" y="1976943"/>
            <a:ext cx="387927" cy="4686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Image 81">
            <a:extLst>
              <a:ext uri="{FF2B5EF4-FFF2-40B4-BE49-F238E27FC236}">
                <a16:creationId xmlns:a16="http://schemas.microsoft.com/office/drawing/2014/main" id="{C3218754-31A8-4ECB-8DE7-E22B33AB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229" y="6160843"/>
            <a:ext cx="499796" cy="515074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3EE10E1E-5353-40EA-98D4-221655D95936}"/>
              </a:ext>
            </a:extLst>
          </p:cNvPr>
          <p:cNvSpPr/>
          <p:nvPr/>
        </p:nvSpPr>
        <p:spPr>
          <a:xfrm>
            <a:off x="397958" y="2531635"/>
            <a:ext cx="1204828" cy="1591852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6ACB4C-A6F0-4391-9E1C-64F1C2290DD9}"/>
              </a:ext>
            </a:extLst>
          </p:cNvPr>
          <p:cNvSpPr txBox="1"/>
          <p:nvPr/>
        </p:nvSpPr>
        <p:spPr>
          <a:xfrm>
            <a:off x="369368" y="2131525"/>
            <a:ext cx="112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Input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F844A6F-A4BE-482B-8F27-7BB44BB6EE97}"/>
              </a:ext>
            </a:extLst>
          </p:cNvPr>
          <p:cNvSpPr/>
          <p:nvPr/>
        </p:nvSpPr>
        <p:spPr>
          <a:xfrm>
            <a:off x="489526" y="4975511"/>
            <a:ext cx="1204828" cy="1085931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58D625E-EFDA-464B-AFDD-FBB4FA95877F}"/>
              </a:ext>
            </a:extLst>
          </p:cNvPr>
          <p:cNvSpPr txBox="1"/>
          <p:nvPr/>
        </p:nvSpPr>
        <p:spPr>
          <a:xfrm>
            <a:off x="601894" y="6061442"/>
            <a:ext cx="812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Input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74C835E8-7807-4752-8BEC-EFD479728D63}"/>
              </a:ext>
            </a:extLst>
          </p:cNvPr>
          <p:cNvSpPr/>
          <p:nvPr/>
        </p:nvSpPr>
        <p:spPr>
          <a:xfrm>
            <a:off x="7619240" y="2877800"/>
            <a:ext cx="1561392" cy="1370773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353E6-36FC-40E0-A55B-A971E35B4FCE}"/>
              </a:ext>
            </a:extLst>
          </p:cNvPr>
          <p:cNvSpPr/>
          <p:nvPr/>
        </p:nvSpPr>
        <p:spPr>
          <a:xfrm>
            <a:off x="7592499" y="3321378"/>
            <a:ext cx="1653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Ouput</a:t>
            </a:r>
            <a:r>
              <a:rPr lang="en-US" sz="2000" b="1" dirty="0"/>
              <a:t> Library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710137-5F46-458C-9A4B-8F570D1E8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915" y="1463748"/>
            <a:ext cx="548843" cy="50375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DAA2B3D1-A1A7-409E-9CFC-6AC3CBA71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585" y="5633256"/>
            <a:ext cx="548843" cy="503754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BACC2ED1-7251-4AD5-ABCA-45461B9EF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014" y="1999988"/>
            <a:ext cx="548843" cy="503754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8CE272BD-46A5-4D5B-A8EA-6B63A8582230}"/>
              </a:ext>
            </a:extLst>
          </p:cNvPr>
          <p:cNvSpPr txBox="1"/>
          <p:nvPr/>
        </p:nvSpPr>
        <p:spPr>
          <a:xfrm>
            <a:off x="5586742" y="1098760"/>
            <a:ext cx="17384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err="1">
                <a:solidFill>
                  <a:srgbClr val="FF0000"/>
                </a:solidFill>
              </a:rPr>
              <a:t>Meta_editor</a:t>
            </a:r>
            <a:r>
              <a:rPr lang="en-US" altLang="zh-CN" b="1" i="1" dirty="0">
                <a:solidFill>
                  <a:srgbClr val="FF0000"/>
                </a:solidFill>
              </a:rPr>
              <a:t>()</a:t>
            </a:r>
            <a:endParaRPr lang="en-US" b="1" i="1" dirty="0">
              <a:solidFill>
                <a:srgbClr val="FF0000"/>
              </a:solidFill>
            </a:endParaRP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Searching for adduct and multi-charged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0681500A-71B5-4ED9-8D0F-A4BF00DE4C34}"/>
              </a:ext>
            </a:extLst>
          </p:cNvPr>
          <p:cNvCxnSpPr>
            <a:cxnSpLocks/>
          </p:cNvCxnSpPr>
          <p:nvPr/>
        </p:nvCxnSpPr>
        <p:spPr>
          <a:xfrm flipH="1">
            <a:off x="5659539" y="1975627"/>
            <a:ext cx="356921" cy="48648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FA89A87-A592-4FB3-9C56-0B01A59048BE}"/>
              </a:ext>
            </a:extLst>
          </p:cNvPr>
          <p:cNvSpPr txBox="1"/>
          <p:nvPr/>
        </p:nvSpPr>
        <p:spPr>
          <a:xfrm>
            <a:off x="7475358" y="1999988"/>
            <a:ext cx="215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Remove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Update metadata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E7026028-D063-4835-B3DA-B8BB8C5A7ECA}"/>
              </a:ext>
            </a:extLst>
          </p:cNvPr>
          <p:cNvSpPr/>
          <p:nvPr/>
        </p:nvSpPr>
        <p:spPr>
          <a:xfrm>
            <a:off x="9792822" y="3336908"/>
            <a:ext cx="2119683" cy="7445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rgbClr val="FF0000"/>
                </a:solidFill>
              </a:rPr>
              <a:t>Spectra_compare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D91A46AB-911D-4CD1-84FE-78902E2EB1B9}"/>
              </a:ext>
            </a:extLst>
          </p:cNvPr>
          <p:cNvCxnSpPr>
            <a:cxnSpLocks/>
          </p:cNvCxnSpPr>
          <p:nvPr/>
        </p:nvCxnSpPr>
        <p:spPr>
          <a:xfrm>
            <a:off x="8829440" y="4216594"/>
            <a:ext cx="944724" cy="889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6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673100" y="-577157"/>
            <a:ext cx="12034982" cy="693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673101" y="-540419"/>
            <a:ext cx="330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Retention time (in minute) of metabolic features to be found, please put it to N/A if unknown. </a:t>
            </a:r>
            <a:r>
              <a:rPr lang="en-US" dirty="0" err="1"/>
              <a:t>M</a:t>
            </a:r>
            <a:r>
              <a:rPr lang="en-US" altLang="zh-CN" dirty="0" err="1"/>
              <a:t>ergeION</a:t>
            </a:r>
            <a:r>
              <a:rPr lang="en-US" altLang="zh-CN" dirty="0"/>
              <a:t> will detect all isomers</a:t>
            </a:r>
            <a:r>
              <a:rPr lang="en-US" dirty="0"/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9354655" y="-532306"/>
            <a:ext cx="257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compounds in spectral library, number or character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4989413" y="-540481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95EB8-D655-4432-A1A5-3B4A4C47DDE6}"/>
              </a:ext>
            </a:extLst>
          </p:cNvPr>
          <p:cNvSpPr/>
          <p:nvPr/>
        </p:nvSpPr>
        <p:spPr>
          <a:xfrm>
            <a:off x="7283391" y="-393806"/>
            <a:ext cx="1720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Charge number,</a:t>
            </a:r>
          </a:p>
          <a:p>
            <a:pPr algn="just"/>
            <a:r>
              <a:rPr lang="en-US" dirty="0"/>
              <a:t>Please keep the value at 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9A9F7A-33E2-4E7A-9400-236640E5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91" y="1257042"/>
            <a:ext cx="9668230" cy="386888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2589432" y="1257042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3482515" y="5224268"/>
            <a:ext cx="431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first </a:t>
            </a:r>
            <a:r>
              <a:rPr lang="en-US" altLang="zh-CN" b="1" dirty="0">
                <a:solidFill>
                  <a:srgbClr val="FF0000"/>
                </a:solidFill>
              </a:rPr>
              <a:t>six</a:t>
            </a:r>
            <a:r>
              <a:rPr lang="en-US" b="1" dirty="0">
                <a:solidFill>
                  <a:srgbClr val="FF0000"/>
                </a:solidFill>
              </a:rPr>
              <a:t> columns of the metadata are mandatory. Column names and their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8280913" y="5231626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2432721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673100" y="3051361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3982752" y="613002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8121582" y="400381"/>
            <a:ext cx="1273326" cy="987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8382759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1736802" y="2212469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3271581" y="717211"/>
            <a:ext cx="731966" cy="895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H="1" flipV="1">
            <a:off x="5932681" y="710403"/>
            <a:ext cx="402162" cy="105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BDDFBE-5C0E-4655-B474-063AF5BD6F65}"/>
              </a:ext>
            </a:extLst>
          </p:cNvPr>
          <p:cNvCxnSpPr>
            <a:cxnSpLocks/>
          </p:cNvCxnSpPr>
          <p:nvPr/>
        </p:nvCxnSpPr>
        <p:spPr>
          <a:xfrm flipV="1">
            <a:off x="7346991" y="503754"/>
            <a:ext cx="326481" cy="816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4685695" y="1267061"/>
            <a:ext cx="392900" cy="1257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6728B70-9AE4-41C7-8ABE-880318331C56}"/>
              </a:ext>
            </a:extLst>
          </p:cNvPr>
          <p:cNvSpPr/>
          <p:nvPr/>
        </p:nvSpPr>
        <p:spPr>
          <a:xfrm>
            <a:off x="685799" y="-2606040"/>
            <a:ext cx="10794351" cy="989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A36007-7EAB-4FF6-85BD-16116148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6" y="664162"/>
            <a:ext cx="8104418" cy="33787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1051551" y="4032347"/>
            <a:ext cx="52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added: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-374698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809886" y="664161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9227124" y="568143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3" r="24557"/>
          <a:stretch/>
        </p:blipFill>
        <p:spPr>
          <a:xfrm>
            <a:off x="6916706" y="-2311456"/>
            <a:ext cx="1999774" cy="2616802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-2311456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-167316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-665536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8555424" y="-2301133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CCA09B-0603-423E-9BE0-418159DF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9" y="-2182199"/>
            <a:ext cx="4468990" cy="21873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2866027" y="-1425064"/>
            <a:ext cx="209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</a:t>
            </a:r>
          </a:p>
          <a:p>
            <a:r>
              <a:rPr lang="en-US" dirty="0">
                <a:solidFill>
                  <a:srgbClr val="FF0000"/>
                </a:solidFill>
              </a:rPr>
              <a:t>spectral library file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-769315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D1A367C1-7264-488B-ADFE-7B938289269A}"/>
              </a:ext>
            </a:extLst>
          </p:cNvPr>
          <p:cNvSpPr/>
          <p:nvPr/>
        </p:nvSpPr>
        <p:spPr>
          <a:xfrm rot="10800000">
            <a:off x="9763870" y="1317421"/>
            <a:ext cx="364490" cy="422315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B584F45-D360-4EB0-AB98-A5D42C2E9CE5}"/>
              </a:ext>
            </a:extLst>
          </p:cNvPr>
          <p:cNvSpPr/>
          <p:nvPr/>
        </p:nvSpPr>
        <p:spPr>
          <a:xfrm>
            <a:off x="1154534" y="1701983"/>
            <a:ext cx="1465119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Actual value detected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DF1E7C-6A11-4A76-A010-A70E61CDD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06" y="4382387"/>
            <a:ext cx="5225764" cy="26098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25FB9B-F42D-4C24-9FA6-6A83F076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339" y="4382387"/>
            <a:ext cx="2773188" cy="26311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29488B-F1B3-43ED-A947-CBB599709DC7}"/>
              </a:ext>
            </a:extLst>
          </p:cNvPr>
          <p:cNvSpPr txBox="1"/>
          <p:nvPr/>
        </p:nvSpPr>
        <p:spPr>
          <a:xfrm>
            <a:off x="6221962" y="5295976"/>
            <a:ext cx="7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F700D0-E90B-496B-9B46-E3FE1E420E0F}"/>
              </a:ext>
            </a:extLst>
          </p:cNvPr>
          <p:cNvSpPr txBox="1"/>
          <p:nvPr/>
        </p:nvSpPr>
        <p:spPr>
          <a:xfrm>
            <a:off x="1070477" y="268507"/>
            <a:ext cx="55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appended or updated: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5C3F572-EAFF-45DF-A1D9-8B5E61E39790}"/>
              </a:ext>
            </a:extLst>
          </p:cNvPr>
          <p:cNvSpPr/>
          <p:nvPr/>
        </p:nvSpPr>
        <p:spPr>
          <a:xfrm>
            <a:off x="1144225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Chromatogram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6736986-29DC-4821-A21C-4F74FF056D74}"/>
              </a:ext>
            </a:extLst>
          </p:cNvPr>
          <p:cNvSpPr/>
          <p:nvPr/>
        </p:nvSpPr>
        <p:spPr>
          <a:xfrm>
            <a:off x="3913864" y="5310951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Search 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EE3D6A2-1136-421E-B03E-A4AA270CB11F}"/>
              </a:ext>
            </a:extLst>
          </p:cNvPr>
          <p:cNvSpPr/>
          <p:nvPr/>
        </p:nvSpPr>
        <p:spPr>
          <a:xfrm>
            <a:off x="6957339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User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FC2486-A30B-4219-AD5C-D3CE00CE1484}"/>
              </a:ext>
            </a:extLst>
          </p:cNvPr>
          <p:cNvSpPr txBox="1"/>
          <p:nvPr/>
        </p:nvSpPr>
        <p:spPr>
          <a:xfrm>
            <a:off x="10335447" y="3249358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1091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F1A527-5274-438D-903E-313A0CE3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647459"/>
            <a:ext cx="803979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B7AB05D-59C0-412F-90BA-E7538D3CFD01}"/>
              </a:ext>
            </a:extLst>
          </p:cNvPr>
          <p:cNvSpPr/>
          <p:nvPr/>
        </p:nvSpPr>
        <p:spPr>
          <a:xfrm>
            <a:off x="1218607" y="-499516"/>
            <a:ext cx="7925393" cy="8243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BC6C590-3C4D-4BF7-AE37-FEC61D14A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" t="15061" r="4943" b="3228"/>
          <a:stretch/>
        </p:blipFill>
        <p:spPr>
          <a:xfrm>
            <a:off x="5185356" y="4960460"/>
            <a:ext cx="3868994" cy="27834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1424227-A9ED-4F4B-95F7-D09430553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1" r="4943" b="3973"/>
          <a:stretch/>
        </p:blipFill>
        <p:spPr>
          <a:xfrm>
            <a:off x="1124338" y="5028391"/>
            <a:ext cx="3795848" cy="2715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F607F5-4536-41E1-8F17-0AADF1912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t="14859" r="4673" b="3431"/>
          <a:stretch/>
        </p:blipFill>
        <p:spPr>
          <a:xfrm>
            <a:off x="1124338" y="2175697"/>
            <a:ext cx="3795848" cy="2783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B07046-2F77-41E5-8746-54300A70DE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12" r="4943" b="2277"/>
          <a:stretch/>
        </p:blipFill>
        <p:spPr>
          <a:xfrm>
            <a:off x="5185356" y="2175697"/>
            <a:ext cx="3795848" cy="278342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8FC39F2-AC53-43FC-A9EA-0B6ADE43FB49}"/>
              </a:ext>
            </a:extLst>
          </p:cNvPr>
          <p:cNvSpPr txBox="1"/>
          <p:nvPr/>
        </p:nvSpPr>
        <p:spPr>
          <a:xfrm>
            <a:off x="3711708" y="2339048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C33D78-97FC-47EB-9318-DD83E991AE95}"/>
              </a:ext>
            </a:extLst>
          </p:cNvPr>
          <p:cNvSpPr txBox="1"/>
          <p:nvPr/>
        </p:nvSpPr>
        <p:spPr>
          <a:xfrm>
            <a:off x="3425380" y="5122470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A378D1-7C62-4F52-842B-867B8630D4BF}"/>
              </a:ext>
            </a:extLst>
          </p:cNvPr>
          <p:cNvSpPr txBox="1"/>
          <p:nvPr/>
        </p:nvSpPr>
        <p:spPr>
          <a:xfrm>
            <a:off x="7493404" y="5122469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D3C1F9-0E01-4D46-A14C-5F9DB99A6FD7}"/>
              </a:ext>
            </a:extLst>
          </p:cNvPr>
          <p:cNvSpPr txBox="1"/>
          <p:nvPr/>
        </p:nvSpPr>
        <p:spPr>
          <a:xfrm>
            <a:off x="7779732" y="2339047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86DB5B5-172D-42E7-BA5D-0C05854EA0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65" r="6001" b="4161"/>
          <a:stretch/>
        </p:blipFill>
        <p:spPr>
          <a:xfrm>
            <a:off x="1124338" y="-430244"/>
            <a:ext cx="3715518" cy="27000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8FBF4A-6C3B-47AC-8DF6-2BE24A31EFE4}"/>
              </a:ext>
            </a:extLst>
          </p:cNvPr>
          <p:cNvSpPr txBox="1"/>
          <p:nvPr/>
        </p:nvSpPr>
        <p:spPr>
          <a:xfrm>
            <a:off x="5780580" y="0"/>
            <a:ext cx="278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 = 28</a:t>
            </a:r>
          </a:p>
          <a:p>
            <a:r>
              <a:rPr lang="en-US" dirty="0"/>
              <a:t>MS1 scan is the same in library2, library2_2 or library2_3 !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D00EF1A-A687-406F-84C2-7118F3750FC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04435" y="600164"/>
            <a:ext cx="137614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5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471</Words>
  <Application>Microsoft Office PowerPoint</Application>
  <PresentationFormat>Grand écran</PresentationFormat>
  <Paragraphs>122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108</cp:revision>
  <dcterms:created xsi:type="dcterms:W3CDTF">2018-08-06T13:39:37Z</dcterms:created>
  <dcterms:modified xsi:type="dcterms:W3CDTF">2019-12-23T00:01:45Z</dcterms:modified>
</cp:coreProperties>
</file>