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34966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r>
              <a:rPr lang="en-CA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CA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3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8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CA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7200">
                <a:solidFill>
                  <a:srgbClr val="ffffff"/>
                </a:solidFill>
                <a:latin typeface="Arial"/>
                <a:ea typeface="Arial"/>
              </a:rPr>
              <a:t>Builder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2388db"/>
                </a:solidFill>
                <a:latin typeface="Arial"/>
                <a:ea typeface="Arial"/>
              </a:rPr>
              <a:t>Team 11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1)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32" name="Shape 89" descr=""/>
          <p:cNvPicPr/>
          <p:nvPr/>
        </p:nvPicPr>
        <p:blipFill>
          <a:blip r:embed="rId1"/>
          <a:srcRect l="0" t="66992" r="0" b="0"/>
          <a:stretch>
            <a:fillRect/>
          </a:stretch>
        </p:blipFill>
        <p:spPr>
          <a:xfrm>
            <a:off x="4614840" y="1131480"/>
            <a:ext cx="4071600" cy="3830760"/>
          </a:xfrm>
          <a:prstGeom prst="rect">
            <a:avLst/>
          </a:prstGeom>
          <a:ln>
            <a:noFill/>
          </a:ln>
        </p:spPr>
      </p:pic>
      <p:pic>
        <p:nvPicPr>
          <p:cNvPr id="133" name="Shape 90" descr=""/>
          <p:cNvPicPr/>
          <p:nvPr/>
        </p:nvPicPr>
        <p:blipFill>
          <a:blip r:embed="rId2"/>
          <a:srcRect l="0" t="0" r="179426" b="0"/>
          <a:stretch>
            <a:fillRect/>
          </a:stretch>
        </p:blipFill>
        <p:spPr>
          <a:xfrm>
            <a:off x="457200" y="1131480"/>
            <a:ext cx="4157280" cy="383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2)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In next implementation, CanadianAddress has only one responsibility but the constructor has </a:t>
            </a:r>
            <a:r>
              <a:rPr b="1" lang="en-CA" sz="2400">
                <a:solidFill>
                  <a:srgbClr val="000000"/>
                </a:solidFill>
                <a:latin typeface="Arial"/>
                <a:ea typeface="Arial"/>
              </a:rPr>
              <a:t>too many arguments and all of same type.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Developers need to remember order of arguments every time code is modified.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Result: Slows down developers and more error prone code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2)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38" name="Shape 10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107360"/>
            <a:ext cx="4171680" cy="3818160"/>
          </a:xfrm>
          <a:prstGeom prst="rect">
            <a:avLst/>
          </a:prstGeom>
          <a:ln>
            <a:noFill/>
          </a:ln>
        </p:spPr>
      </p:pic>
      <p:pic>
        <p:nvPicPr>
          <p:cNvPr id="139" name="Shape 104" descr=""/>
          <p:cNvPicPr/>
          <p:nvPr/>
        </p:nvPicPr>
        <p:blipFill>
          <a:blip r:embed="rId2"/>
          <a:srcRect l="0" t="0" r="347798" b="0"/>
          <a:stretch>
            <a:fillRect/>
          </a:stretch>
        </p:blipFill>
        <p:spPr>
          <a:xfrm>
            <a:off x="4629240" y="1107360"/>
            <a:ext cx="4057200" cy="38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3)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In next, no more telescoping constructor problem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provided default constructor (0 arguments)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setters for all properties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New problem: too easy to create</a:t>
            </a:r>
            <a:r>
              <a:rPr b="1" lang="en-CA" sz="2400">
                <a:solidFill>
                  <a:srgbClr val="000000"/>
                </a:solidFill>
                <a:latin typeface="Arial"/>
                <a:ea typeface="Arial"/>
              </a:rPr>
              <a:t> invalid/illegal instances</a:t>
            </a: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. Should throw exception if constructor is provided with invalid arguments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3)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44" name="Shape 117" descr=""/>
          <p:cNvPicPr/>
          <p:nvPr/>
        </p:nvPicPr>
        <p:blipFill>
          <a:blip r:embed="rId1"/>
          <a:srcRect l="67651" t="35151" r="0" b="0"/>
          <a:stretch>
            <a:fillRect/>
          </a:stretch>
        </p:blipFill>
        <p:spPr>
          <a:xfrm>
            <a:off x="457200" y="1200240"/>
            <a:ext cx="4000320" cy="3725280"/>
          </a:xfrm>
          <a:prstGeom prst="rect">
            <a:avLst/>
          </a:prstGeom>
          <a:ln>
            <a:noFill/>
          </a:ln>
        </p:spPr>
      </p:pic>
      <p:pic>
        <p:nvPicPr>
          <p:cNvPr id="145" name="Shape 118" descr=""/>
          <p:cNvPicPr/>
          <p:nvPr/>
        </p:nvPicPr>
        <p:blipFill>
          <a:blip r:embed="rId2"/>
          <a:srcRect l="0" t="18027" r="0" b="0"/>
          <a:stretch>
            <a:fillRect/>
          </a:stretch>
        </p:blipFill>
        <p:spPr>
          <a:xfrm>
            <a:off x="4457880" y="1200240"/>
            <a:ext cx="4228560" cy="37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4)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In next implementation, we introduce the CanadianAddressBuilder class which separates argument collection and creation of instance of CanadianAddress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</a:rPr>
              <a:t>Problem:  Want to prevent the ability to directly create new instances using “new CanadianAddress()”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4)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50" name="Shape 13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203840"/>
            <a:ext cx="4196160" cy="3717720"/>
          </a:xfrm>
          <a:prstGeom prst="rect">
            <a:avLst/>
          </a:prstGeom>
          <a:ln>
            <a:noFill/>
          </a:ln>
        </p:spPr>
      </p:pic>
      <p:pic>
        <p:nvPicPr>
          <p:cNvPr id="151" name="Shape 13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53720" y="1200240"/>
            <a:ext cx="4032720" cy="37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4 Cont.)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54" name="Shape 13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200240"/>
            <a:ext cx="8229240" cy="37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5)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-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Builder class inside CanadianAddress class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Changed constructor of CanadianAddress to be private and takes single argument of type CanadianAddress.Builder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Cannot create new instances of CanadianAddress since constructor is private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Can validate arguments inside build method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5)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59" name="Shape 152" descr=""/>
          <p:cNvPicPr/>
          <p:nvPr/>
        </p:nvPicPr>
        <p:blipFill>
          <a:blip r:embed="rId1"/>
          <a:srcRect l="53301" t="0" r="277672" b="0"/>
          <a:stretch>
            <a:fillRect/>
          </a:stretch>
        </p:blipFill>
        <p:spPr>
          <a:xfrm>
            <a:off x="336600" y="1200240"/>
            <a:ext cx="4198680" cy="3725280"/>
          </a:xfrm>
          <a:prstGeom prst="rect">
            <a:avLst/>
          </a:prstGeom>
          <a:ln>
            <a:noFill/>
          </a:ln>
        </p:spPr>
      </p:pic>
      <p:pic>
        <p:nvPicPr>
          <p:cNvPr id="160" name="Shape 15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35640" y="1200240"/>
            <a:ext cx="4150800" cy="37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Builder 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The builder design pattern is a type of </a:t>
            </a: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creational design 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pattern.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Creational design patterns solve problems related to </a:t>
            </a: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object creation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5 Cont)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63" name="Shape 16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45920" y="1200240"/>
            <a:ext cx="4699800" cy="37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5 Cont)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66" name="Shape 16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6320" y="1343880"/>
            <a:ext cx="6000480" cy="32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(Complete, Builder Class)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69" name="Shape 17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84800" y="1200240"/>
            <a:ext cx="4397760" cy="37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71" name="Shape 180" descr=""/>
          <p:cNvPicPr/>
          <p:nvPr/>
        </p:nvPicPr>
        <p:blipFill>
          <a:blip r:embed="rId1"/>
          <a:srcRect l="0" t="0" r="265927" b="0"/>
          <a:stretch>
            <a:fillRect/>
          </a:stretch>
        </p:blipFill>
        <p:spPr>
          <a:xfrm>
            <a:off x="457200" y="1200240"/>
            <a:ext cx="4294800" cy="3725280"/>
          </a:xfrm>
          <a:prstGeom prst="rect">
            <a:avLst/>
          </a:prstGeom>
          <a:ln>
            <a:noFill/>
          </a:ln>
        </p:spPr>
      </p:pic>
      <p:pic>
        <p:nvPicPr>
          <p:cNvPr id="172" name="Shape 181" descr=""/>
          <p:cNvPicPr/>
          <p:nvPr/>
        </p:nvPicPr>
        <p:blipFill>
          <a:blip r:embed="rId2"/>
          <a:srcRect l="0" t="0" r="685805" b="0"/>
          <a:stretch>
            <a:fillRect/>
          </a:stretch>
        </p:blipFill>
        <p:spPr>
          <a:xfrm>
            <a:off x="4752360" y="1200240"/>
            <a:ext cx="3934080" cy="3725280"/>
          </a:xfrm>
          <a:prstGeom prst="rect">
            <a:avLst/>
          </a:prstGeom>
          <a:ln>
            <a:noFill/>
          </a:ln>
        </p:spPr>
      </p:pic>
      <p:sp>
        <p:nvSpPr>
          <p:cNvPr id="173" name="TextShape 2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ffffff"/>
                </a:solidFill>
                <a:latin typeface="Arial"/>
                <a:ea typeface="Arial"/>
              </a:rPr>
              <a:t>Example (Complete, Canadian Address Class)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7200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2388db"/>
                </a:solidFill>
                <a:latin typeface="Arial"/>
                <a:ea typeface="Arial"/>
              </a:rPr>
              <a:t>Final notes on Builder Design Pattern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The builder design pattern builds complex objects step by step and returns a product at the end.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Use when you have complex object with common input and many possible representations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744640" y="1923120"/>
            <a:ext cx="3654360" cy="1297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CA" sz="6000">
                <a:solidFill>
                  <a:srgbClr val="ffffff"/>
                </a:solidFill>
                <a:latin typeface="Arial"/>
                <a:ea typeface="Arial"/>
              </a:rPr>
              <a:t>THE END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Motivation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Have a </a:t>
            </a: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complex object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 that can be created with </a:t>
            </a: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many parameters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 (some are mandatory, others are optional)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Want to reduce the number of parameters to a constructor, increase design flexibility, code readability.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Intent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Abstract away the construction of a </a:t>
            </a: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complex object 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so that many different representations can be created from same construction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Parse a complex representation and create one of several target products.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Discussion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Separate algorithm for parsing and reading from algorithm for building and representing target products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Have a </a:t>
            </a: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director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 that invokes </a:t>
            </a: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builder 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services which create parts of complex object each time it is called and maintains all intermediate states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Components</a:t>
            </a:r>
            <a:endParaRPr/>
          </a:p>
        </p:txBody>
      </p:sp>
      <p:pic>
        <p:nvPicPr>
          <p:cNvPr id="123" name="Shape 6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341720"/>
            <a:ext cx="8229240" cy="344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Components 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i="1" lang="en-CA" sz="3000">
                <a:solidFill>
                  <a:srgbClr val="000000"/>
                </a:solidFill>
                <a:latin typeface="Arial"/>
                <a:ea typeface="Arial"/>
              </a:rPr>
              <a:t>Director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: Construct complex object using Builder interface</a:t>
            </a:r>
            <a:endParaRPr/>
          </a:p>
          <a:p>
            <a:pPr>
              <a:lnSpc>
                <a:spcPct val="100000"/>
              </a:lnSpc>
            </a:pPr>
            <a:r>
              <a:rPr b="1" i="1" lang="en-CA" sz="3000">
                <a:solidFill>
                  <a:srgbClr val="000000"/>
                </a:solidFill>
                <a:latin typeface="Arial"/>
                <a:ea typeface="Arial"/>
              </a:rPr>
              <a:t>Builder: 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Specify interface for creating product</a:t>
            </a:r>
            <a:endParaRPr/>
          </a:p>
          <a:p>
            <a:pPr>
              <a:lnSpc>
                <a:spcPct val="100000"/>
              </a:lnSpc>
            </a:pPr>
            <a:r>
              <a:rPr b="1" i="1" lang="en-CA" sz="3000">
                <a:solidFill>
                  <a:srgbClr val="000000"/>
                </a:solidFill>
                <a:latin typeface="Arial"/>
                <a:ea typeface="Arial"/>
              </a:rPr>
              <a:t>Concrete builder: 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Assembles parts of product by implementing builder interface</a:t>
            </a:r>
            <a:endParaRPr/>
          </a:p>
          <a:p>
            <a:pPr>
              <a:lnSpc>
                <a:spcPct val="100000"/>
              </a:lnSpc>
            </a:pPr>
            <a:r>
              <a:rPr b="1" i="1" lang="en-CA" sz="3000">
                <a:solidFill>
                  <a:srgbClr val="000000"/>
                </a:solidFill>
                <a:latin typeface="Arial"/>
                <a:ea typeface="Arial"/>
              </a:rPr>
              <a:t>Product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: Complex object that is being built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7200">
                <a:solidFill>
                  <a:srgbClr val="ffffff"/>
                </a:solidFill>
                <a:latin typeface="Arial"/>
                <a:ea typeface="Arial"/>
              </a:rPr>
              <a:t>Example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2388db"/>
                </a:solidFill>
                <a:latin typeface="Arial"/>
                <a:ea typeface="Arial"/>
              </a:rPr>
              <a:t>Object: Canadian Address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ffffff"/>
                </a:solidFill>
                <a:latin typeface="Arial"/>
                <a:ea typeface="Arial"/>
              </a:rPr>
              <a:t>Example (Step 1)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In the following implementation CanadianAddress has </a:t>
            </a: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two 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responsibilities: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responsible for both parsing strings representing Canadian addresses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representing a Canadian address.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Should only have </a:t>
            </a: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one</a:t>
            </a: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