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9" r:id="rId3"/>
    <p:sldId id="285" r:id="rId4"/>
    <p:sldId id="286" r:id="rId5"/>
    <p:sldId id="273" r:id="rId6"/>
    <p:sldId id="265" r:id="rId7"/>
    <p:sldId id="272" r:id="rId8"/>
    <p:sldId id="260" r:id="rId9"/>
    <p:sldId id="274" r:id="rId10"/>
    <p:sldId id="269" r:id="rId11"/>
    <p:sldId id="275" r:id="rId12"/>
    <p:sldId id="287" r:id="rId13"/>
    <p:sldId id="276" r:id="rId14"/>
    <p:sldId id="288" r:id="rId15"/>
    <p:sldId id="277" r:id="rId16"/>
    <p:sldId id="289" r:id="rId17"/>
    <p:sldId id="279" r:id="rId18"/>
    <p:sldId id="290" r:id="rId19"/>
    <p:sldId id="281" r:id="rId20"/>
    <p:sldId id="291" r:id="rId21"/>
    <p:sldId id="283" r:id="rId22"/>
    <p:sldId id="29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6"/>
    <p:restoredTop sz="71536"/>
  </p:normalViewPr>
  <p:slideViewPr>
    <p:cSldViewPr snapToGrid="0">
      <p:cViewPr varScale="1">
        <p:scale>
          <a:sx n="75" d="100"/>
          <a:sy n="75" d="100"/>
        </p:scale>
        <p:origin x="1840" y="464"/>
      </p:cViewPr>
      <p:guideLst/>
    </p:cSldViewPr>
  </p:slideViewPr>
  <p:notesTextViewPr>
    <p:cViewPr>
      <p:scale>
        <a:sx n="1" d="1"/>
        <a:sy n="1" d="1"/>
      </p:scale>
      <p:origin x="0" y="0"/>
    </p:cViewPr>
  </p:notesTextViewPr>
  <p:notesViewPr>
    <p:cSldViewPr snapToGrid="0">
      <p:cViewPr varScale="1">
        <p:scale>
          <a:sx n="121" d="100"/>
          <a:sy n="121" d="100"/>
        </p:scale>
        <p:origin x="507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72C37-2D05-784C-A8B5-D322A4E28863}" type="datetimeFigureOut">
              <a:rPr lang="en-US" smtClean="0"/>
              <a:t>7/8/25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E60062-BEB5-5D4A-9BC7-ACC16A527DB3}" type="slidenum">
              <a:rPr lang="en-US" smtClean="0"/>
              <a:t>‹#›</a:t>
            </a:fld>
            <a:endParaRPr lang="en-US"/>
          </a:p>
        </p:txBody>
      </p:sp>
    </p:spTree>
    <p:extLst>
      <p:ext uri="{BB962C8B-B14F-4D97-AF65-F5344CB8AC3E}">
        <p14:creationId xmlns:p14="http://schemas.microsoft.com/office/powerpoint/2010/main" val="1209129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log.getaura.ai/employment-data-insights-november-2024-labor-market-report"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arxiv.org/pdf/2303.1013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E60062-BEB5-5D4A-9BC7-ACC16A527DB3}" type="slidenum">
              <a:rPr lang="en-US" smtClean="0"/>
              <a:t>1</a:t>
            </a:fld>
            <a:endParaRPr lang="en-US"/>
          </a:p>
        </p:txBody>
      </p:sp>
    </p:spTree>
    <p:extLst>
      <p:ext uri="{BB962C8B-B14F-4D97-AF65-F5344CB8AC3E}">
        <p14:creationId xmlns:p14="http://schemas.microsoft.com/office/powerpoint/2010/main" val="1356711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58B49-79A5-FEB1-C347-AA7684AF4F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9FBDDE-7FD9-E002-29F7-7AC5D04CBF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A6A2BD-B4F5-BAD3-E2AC-1ECE9D9F7856}"/>
              </a:ext>
            </a:extLst>
          </p:cNvPr>
          <p:cNvSpPr>
            <a:spLocks noGrp="1"/>
          </p:cNvSpPr>
          <p:nvPr>
            <p:ph type="body" idx="1"/>
          </p:nvPr>
        </p:nvSpPr>
        <p:spPr/>
        <p:txBody>
          <a:bodyPr/>
          <a:lstStyle/>
          <a:p>
            <a:r>
              <a:rPr lang="en-US" dirty="0"/>
              <a:t>What skills are actually in demand for AI jobs right now, based on the model?</a:t>
            </a:r>
          </a:p>
          <a:p>
            <a:endParaRPr lang="en-US" dirty="0"/>
          </a:p>
          <a:p>
            <a:r>
              <a:rPr lang="en-US" b="1" dirty="0"/>
              <a:t>Python</a:t>
            </a:r>
            <a:r>
              <a:rPr lang="en-US" dirty="0"/>
              <a:t> is by far the most requested skill — it appeared in 4,450 of the 15,000+ job postings. This wasn’t a surprise, since Python is widely used in both machine learning and data analysis.</a:t>
            </a:r>
          </a:p>
          <a:p>
            <a:endParaRPr lang="en-US" dirty="0"/>
          </a:p>
          <a:p>
            <a:r>
              <a:rPr lang="en-US" dirty="0"/>
              <a:t>Next came </a:t>
            </a:r>
            <a:r>
              <a:rPr lang="en-US" b="1" dirty="0"/>
              <a:t>SQL</a:t>
            </a:r>
            <a:r>
              <a:rPr lang="en-US" dirty="0"/>
              <a:t>, and then </a:t>
            </a:r>
            <a:r>
              <a:rPr lang="en-US" b="1" dirty="0"/>
              <a:t>TensorFlow</a:t>
            </a:r>
            <a:r>
              <a:rPr lang="en-US" dirty="0"/>
              <a:t>, which is a key library for building and training AI models.</a:t>
            </a:r>
          </a:p>
          <a:p>
            <a:endParaRPr lang="en-US" dirty="0"/>
          </a:p>
          <a:p>
            <a:r>
              <a:rPr lang="en-US" dirty="0"/>
              <a:t>When looking at </a:t>
            </a:r>
            <a:r>
              <a:rPr lang="en-US" b="1" dirty="0"/>
              <a:t>skill combinations from job descriptions</a:t>
            </a:r>
            <a:r>
              <a:rPr lang="en-US" dirty="0"/>
              <a:t>, the most common pair was </a:t>
            </a:r>
            <a:r>
              <a:rPr lang="en-US" b="1" dirty="0"/>
              <a:t>Python + TensorFlow</a:t>
            </a:r>
            <a:r>
              <a:rPr lang="en-US" dirty="0"/>
              <a:t>, which makes sense given the tight integration of the two. Another strong pair was </a:t>
            </a:r>
            <a:r>
              <a:rPr lang="en-US" b="1" dirty="0"/>
              <a:t>Python + Kubernetes. </a:t>
            </a:r>
            <a:r>
              <a:rPr lang="en-US" b="0" dirty="0"/>
              <a:t>Python is the go-to-language for building machine learning models, while Kubernetes is used to deploy those models in production. </a:t>
            </a:r>
            <a:endParaRPr lang="en-US" dirty="0"/>
          </a:p>
          <a:p>
            <a:endParaRPr lang="en-US" dirty="0"/>
          </a:p>
          <a:p>
            <a:r>
              <a:rPr lang="en-US" dirty="0"/>
              <a:t>The skill with the </a:t>
            </a:r>
            <a:r>
              <a:rPr lang="en-US" b="1" dirty="0"/>
              <a:t>highest average salary</a:t>
            </a:r>
            <a:r>
              <a:rPr lang="en-US" dirty="0"/>
              <a:t> was </a:t>
            </a:r>
            <a:r>
              <a:rPr lang="en-US" b="1" dirty="0"/>
              <a:t>Deep Learning</a:t>
            </a:r>
            <a:r>
              <a:rPr lang="en-US" dirty="0"/>
              <a:t>, at about </a:t>
            </a:r>
            <a:r>
              <a:rPr lang="en-US" b="1" dirty="0"/>
              <a:t>$117,000</a:t>
            </a:r>
            <a:r>
              <a:rPr lang="en-US" dirty="0"/>
              <a:t>. That tells us that not only is it in demand, but it also commands premium compensation — likely due to its more advanced nature and application in areas like computer vision, NLP, and generative AI.</a:t>
            </a:r>
          </a:p>
          <a:p>
            <a:endParaRPr lang="en-US" dirty="0"/>
          </a:p>
          <a:p>
            <a:r>
              <a:rPr lang="en-US" dirty="0"/>
              <a:t>These charts give a </a:t>
            </a:r>
            <a:r>
              <a:rPr lang="en-US" b="1" dirty="0"/>
              <a:t>clear direction for upskilling</a:t>
            </a:r>
            <a:r>
              <a:rPr lang="en-US" dirty="0"/>
              <a:t> — Python is a non-negotiable foundation, but adding tools like TensorFlow, </a:t>
            </a:r>
            <a:r>
              <a:rPr lang="en-US" dirty="0" err="1"/>
              <a:t>PyTorch</a:t>
            </a:r>
            <a:r>
              <a:rPr lang="en-US" dirty="0"/>
              <a:t>, or Deep Learning frameworks can significantly increase both your marketability and earning potential.</a:t>
            </a:r>
          </a:p>
          <a:p>
            <a:endParaRPr lang="en-US" dirty="0"/>
          </a:p>
          <a:p>
            <a:r>
              <a:rPr lang="en-US" dirty="0"/>
              <a:t>_____________</a:t>
            </a:r>
          </a:p>
          <a:p>
            <a:endParaRPr lang="en-US" dirty="0"/>
          </a:p>
          <a:p>
            <a:r>
              <a:rPr lang="en-US" b="1" dirty="0"/>
              <a:t>Definitions, for context:</a:t>
            </a:r>
          </a:p>
          <a:p>
            <a:endParaRPr lang="en-US" b="1" dirty="0"/>
          </a:p>
          <a:p>
            <a:r>
              <a:rPr lang="en-US" b="1" dirty="0"/>
              <a:t>Natural Language Processing </a:t>
            </a:r>
            <a:r>
              <a:rPr lang="en-US" b="0" dirty="0"/>
              <a:t>is a s</a:t>
            </a:r>
            <a:r>
              <a:rPr lang="en-US" dirty="0"/>
              <a:t>ubfield of artificial intelligence focused on how computers can understand, interpret, and generate human language.</a:t>
            </a:r>
          </a:p>
          <a:p>
            <a:r>
              <a:rPr lang="en-US" dirty="0"/>
              <a:t>In practical terms, it powers tools like chatbots, language translation apps, speech-to-text features, and large language models like ChatGPT.</a:t>
            </a:r>
          </a:p>
          <a:p>
            <a:endParaRPr lang="en-US" dirty="0"/>
          </a:p>
          <a:p>
            <a:r>
              <a:rPr lang="en-US" b="1" dirty="0"/>
              <a:t>Neural Networks </a:t>
            </a:r>
            <a:r>
              <a:rPr lang="en-US" dirty="0"/>
              <a:t>are a key technology behind modern artificial intelligence. They’re modeled after the structure of the human brain and are designed to </a:t>
            </a:r>
            <a:r>
              <a:rPr lang="en-US" b="1" dirty="0"/>
              <a:t>recognize patterns in data</a:t>
            </a:r>
            <a:r>
              <a:rPr lang="en-US" dirty="0"/>
              <a:t>.</a:t>
            </a:r>
          </a:p>
          <a:p>
            <a:r>
              <a:rPr lang="en-US" dirty="0"/>
              <a:t>A neural network consists of layers of interconnected “neurons” that pass information between each other — learning from data over time to make predictions or decisions.</a:t>
            </a:r>
          </a:p>
          <a:p>
            <a:endParaRPr lang="en-US" b="1" dirty="0"/>
          </a:p>
          <a:p>
            <a:endParaRPr lang="en-US" b="1" dirty="0"/>
          </a:p>
          <a:p>
            <a:endParaRPr lang="en-US" b="1" dirty="0"/>
          </a:p>
          <a:p>
            <a:r>
              <a:rPr lang="en-US" b="1" dirty="0"/>
              <a:t>Deep Learning  </a:t>
            </a:r>
            <a:r>
              <a:rPr lang="en-US" b="0" dirty="0"/>
              <a:t>is a type of machine learning that uses artificial neural networks to learn from data. Artificial neural networks are inspired by the human brain, and they can be used to solve a wide variety of problems, including image recognition, natural language processing, and speech recognition.</a:t>
            </a:r>
            <a:endParaRPr lang="en-US" b="1" dirty="0"/>
          </a:p>
          <a:p>
            <a:endParaRPr lang="en-US" dirty="0"/>
          </a:p>
          <a:p>
            <a:r>
              <a:rPr lang="en-US" b="1" dirty="0" err="1"/>
              <a:t>Tensorflow</a:t>
            </a:r>
            <a:r>
              <a:rPr lang="en-US" b="1" dirty="0"/>
              <a:t>  </a:t>
            </a:r>
            <a:r>
              <a:rPr lang="en-US" b="0" dirty="0"/>
              <a:t>is an open-source software library developed by Google for machine learning and artificial intelligence. It’s primarily used for building and deploying machine learning models, especially deep learning models.</a:t>
            </a:r>
          </a:p>
          <a:p>
            <a:endParaRPr lang="en-US" b="0" dirty="0"/>
          </a:p>
          <a:p>
            <a:r>
              <a:rPr lang="en-US" b="1" dirty="0"/>
              <a:t>Kubernetes </a:t>
            </a:r>
            <a:r>
              <a:rPr lang="en-US" b="0" dirty="0"/>
              <a:t>automates operational tasks of container management and includes built-in commands for deploying applications, such as rolling our changes, scaling up and down to fit changing needs, and monitoring.</a:t>
            </a:r>
          </a:p>
          <a:p>
            <a:endParaRPr lang="en-US" b="0" dirty="0"/>
          </a:p>
          <a:p>
            <a:r>
              <a:rPr lang="en-US" b="1" dirty="0" err="1"/>
              <a:t>Pytorch</a:t>
            </a:r>
            <a:r>
              <a:rPr lang="en-US" b="1" dirty="0"/>
              <a:t> </a:t>
            </a:r>
            <a:r>
              <a:rPr lang="en-US" b="0" dirty="0"/>
              <a:t>is an open source machine learning framework based on the Python programming language and the Torch library. It is widely used for building and training deep neural networks, particularly in areas like computer vision and natural language processing.</a:t>
            </a:r>
            <a:endParaRPr lang="en-US" b="1" dirty="0"/>
          </a:p>
          <a:p>
            <a:endParaRPr lang="en-US" dirty="0"/>
          </a:p>
        </p:txBody>
      </p:sp>
      <p:sp>
        <p:nvSpPr>
          <p:cNvPr id="4" name="Slide Number Placeholder 3">
            <a:extLst>
              <a:ext uri="{FF2B5EF4-FFF2-40B4-BE49-F238E27FC236}">
                <a16:creationId xmlns:a16="http://schemas.microsoft.com/office/drawing/2014/main" id="{E0B6DB49-6B51-D10C-A59A-E1930CF00802}"/>
              </a:ext>
            </a:extLst>
          </p:cNvPr>
          <p:cNvSpPr>
            <a:spLocks noGrp="1"/>
          </p:cNvSpPr>
          <p:nvPr>
            <p:ph type="sldNum" sz="quarter" idx="5"/>
          </p:nvPr>
        </p:nvSpPr>
        <p:spPr/>
        <p:txBody>
          <a:bodyPr/>
          <a:lstStyle/>
          <a:p>
            <a:fld id="{E8E60062-BEB5-5D4A-9BC7-ACC16A527DB3}" type="slidenum">
              <a:rPr lang="en-US" smtClean="0"/>
              <a:t>16</a:t>
            </a:fld>
            <a:endParaRPr lang="en-US"/>
          </a:p>
        </p:txBody>
      </p:sp>
    </p:spTree>
    <p:extLst>
      <p:ext uri="{BB962C8B-B14F-4D97-AF65-F5344CB8AC3E}">
        <p14:creationId xmlns:p14="http://schemas.microsoft.com/office/powerpoint/2010/main" val="461298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E60062-BEB5-5D4A-9BC7-ACC16A527DB3}" type="slidenum">
              <a:rPr lang="en-US" smtClean="0"/>
              <a:t>17</a:t>
            </a:fld>
            <a:endParaRPr lang="en-US"/>
          </a:p>
        </p:txBody>
      </p:sp>
    </p:spTree>
    <p:extLst>
      <p:ext uri="{BB962C8B-B14F-4D97-AF65-F5344CB8AC3E}">
        <p14:creationId xmlns:p14="http://schemas.microsoft.com/office/powerpoint/2010/main" val="1035754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DFC2B-CDB5-2341-4FEA-399F98E423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837728-1625-AF05-89B5-C82328A263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CAC9A1-1057-FFE6-D3C0-6BF56C34C60F}"/>
              </a:ext>
            </a:extLst>
          </p:cNvPr>
          <p:cNvSpPr>
            <a:spLocks noGrp="1"/>
          </p:cNvSpPr>
          <p:nvPr>
            <p:ph type="body" idx="1"/>
          </p:nvPr>
        </p:nvSpPr>
        <p:spPr/>
        <p:txBody>
          <a:bodyPr/>
          <a:lstStyle/>
          <a:p>
            <a:r>
              <a:rPr lang="en-US" dirty="0"/>
              <a:t>Across the dataset, </a:t>
            </a:r>
            <a:r>
              <a:rPr lang="en-US" b="1" dirty="0"/>
              <a:t>Master’s degrees were associated with the highest average salary — around $117,000</a:t>
            </a:r>
            <a:r>
              <a:rPr lang="en-US" dirty="0"/>
              <a:t>. But surprisingly, </a:t>
            </a:r>
            <a:r>
              <a:rPr lang="en-US" b="1" dirty="0"/>
              <a:t>Associate’s degrees came in just behind at $114K</a:t>
            </a:r>
            <a:r>
              <a:rPr lang="en-US" dirty="0"/>
              <a:t>. This may be inflated due to a small sample size for Associate-level roles or synthetic weighting in the dataset. Still, it suggests that not all high-paying roles require graduate-level education.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said, </a:t>
            </a:r>
            <a:r>
              <a:rPr lang="en-US" b="1" dirty="0"/>
              <a:t>Executive Level and Senior Level roles had the highest average salaries</a:t>
            </a:r>
            <a:r>
              <a:rPr lang="en-US" dirty="0"/>
              <a:t>, which makes sense as they require more responsibility and specialization. What stood out the most to me is how competitive entry-level salaries are (around $63k)—making this an encouraging time for early-career professionals to step into the AI industry. </a:t>
            </a:r>
          </a:p>
          <a:p>
            <a:endParaRPr lang="en-US" dirty="0"/>
          </a:p>
          <a:p>
            <a:endParaRPr lang="en-US" dirty="0"/>
          </a:p>
          <a:p>
            <a:r>
              <a:rPr lang="en-US" dirty="0"/>
              <a:t>In terms of </a:t>
            </a:r>
            <a:r>
              <a:rPr lang="en-US" b="1" dirty="0"/>
              <a:t>experience</a:t>
            </a:r>
            <a:r>
              <a:rPr lang="en-US" dirty="0"/>
              <a:t>, the </a:t>
            </a:r>
            <a:r>
              <a:rPr lang="en-US" b="1" dirty="0"/>
              <a:t>Mid-Level</a:t>
            </a:r>
            <a:r>
              <a:rPr lang="en-US" dirty="0"/>
              <a:t> experience range (</a:t>
            </a:r>
            <a:r>
              <a:rPr lang="en-US" b="0" dirty="0"/>
              <a:t>3–5 year) </a:t>
            </a:r>
            <a:r>
              <a:rPr lang="en-US" dirty="0"/>
              <a:t>was most frequently requested, suggesting that mid-level professionals are in high demand. </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EDIT: On the flip side, there were </a:t>
            </a:r>
            <a:r>
              <a:rPr lang="en-US" b="1" dirty="0"/>
              <a:t>971 roles labeled "entry-level" that also required a PhD</a:t>
            </a:r>
            <a:r>
              <a:rPr lang="en-US" dirty="0"/>
              <a:t>, which is a likely inconsistency from the AI-generated dataset. Other reasons this could be: these roles could be low-paying internships or fellowships for PhD candidates; direct from academia to industry roles without much professional experience; overinflated requirements on these ”job boards”; or a result of specialization in niche fields. This gave me a valuable reminder: </a:t>
            </a:r>
            <a:r>
              <a:rPr lang="en-US" b="1" dirty="0"/>
              <a:t>data needs logical context</a:t>
            </a:r>
            <a:r>
              <a:rPr lang="en-US" dirty="0"/>
              <a:t>, and it’s our job to question the quality and interpret with care. </a:t>
            </a:r>
          </a:p>
          <a:p>
            <a:endParaRPr lang="en-US" dirty="0"/>
          </a:p>
          <a:p>
            <a:endParaRPr lang="en-US" dirty="0"/>
          </a:p>
          <a:p>
            <a:endParaRPr lang="en-US" dirty="0"/>
          </a:p>
          <a:p>
            <a:r>
              <a:rPr lang="en-US" dirty="0"/>
              <a:t>So overall, while formal education and seniority can boost earnings, </a:t>
            </a:r>
            <a:r>
              <a:rPr lang="en-US" b="1" dirty="0"/>
              <a:t>there’s clearly space in this industry for early-career professionals</a:t>
            </a:r>
            <a:r>
              <a:rPr lang="en-US" dirty="0"/>
              <a:t>, especially those who build relevant skills like Python, SQL, and ML frameworks.</a:t>
            </a:r>
          </a:p>
          <a:p>
            <a:endParaRPr lang="en-US" dirty="0"/>
          </a:p>
        </p:txBody>
      </p:sp>
      <p:sp>
        <p:nvSpPr>
          <p:cNvPr id="4" name="Slide Number Placeholder 3">
            <a:extLst>
              <a:ext uri="{FF2B5EF4-FFF2-40B4-BE49-F238E27FC236}">
                <a16:creationId xmlns:a16="http://schemas.microsoft.com/office/drawing/2014/main" id="{2C095FD2-6E32-2753-A199-1FAFFC3913E5}"/>
              </a:ext>
            </a:extLst>
          </p:cNvPr>
          <p:cNvSpPr>
            <a:spLocks noGrp="1"/>
          </p:cNvSpPr>
          <p:nvPr>
            <p:ph type="sldNum" sz="quarter" idx="5"/>
          </p:nvPr>
        </p:nvSpPr>
        <p:spPr/>
        <p:txBody>
          <a:bodyPr/>
          <a:lstStyle/>
          <a:p>
            <a:fld id="{E8E60062-BEB5-5D4A-9BC7-ACC16A527DB3}" type="slidenum">
              <a:rPr lang="en-US" smtClean="0"/>
              <a:t>18</a:t>
            </a:fld>
            <a:endParaRPr lang="en-US"/>
          </a:p>
        </p:txBody>
      </p:sp>
    </p:spTree>
    <p:extLst>
      <p:ext uri="{BB962C8B-B14F-4D97-AF65-F5344CB8AC3E}">
        <p14:creationId xmlns:p14="http://schemas.microsoft.com/office/powerpoint/2010/main" val="1117293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7AB6A-9239-C6C9-7A66-F02AF6AA71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E74028-BF6B-3E2F-321C-635D6CAF91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0AE9E7-B384-756A-DC12-DAAAF9B4F5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DBFAC9-4BA9-BF55-2AED-B4CBD91B64AD}"/>
              </a:ext>
            </a:extLst>
          </p:cNvPr>
          <p:cNvSpPr>
            <a:spLocks noGrp="1"/>
          </p:cNvSpPr>
          <p:nvPr>
            <p:ph type="sldNum" sz="quarter" idx="5"/>
          </p:nvPr>
        </p:nvSpPr>
        <p:spPr/>
        <p:txBody>
          <a:bodyPr/>
          <a:lstStyle/>
          <a:p>
            <a:fld id="{E8E60062-BEB5-5D4A-9BC7-ACC16A527DB3}" type="slidenum">
              <a:rPr lang="en-US" smtClean="0"/>
              <a:t>19</a:t>
            </a:fld>
            <a:endParaRPr lang="en-US"/>
          </a:p>
        </p:txBody>
      </p:sp>
    </p:spTree>
    <p:extLst>
      <p:ext uri="{BB962C8B-B14F-4D97-AF65-F5344CB8AC3E}">
        <p14:creationId xmlns:p14="http://schemas.microsoft.com/office/powerpoint/2010/main" val="4258618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A4636-E6E7-B97F-7AE4-9A41BAD361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3DC8EE-F211-551C-95B3-EE0E9FB622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699C37-35F4-7F3D-8CF7-EBDABB6E6A7A}"/>
              </a:ext>
            </a:extLst>
          </p:cNvPr>
          <p:cNvSpPr>
            <a:spLocks noGrp="1"/>
          </p:cNvSpPr>
          <p:nvPr>
            <p:ph type="body" idx="1"/>
          </p:nvPr>
        </p:nvSpPr>
        <p:spPr/>
        <p:txBody>
          <a:bodyPr/>
          <a:lstStyle/>
          <a:p>
            <a:r>
              <a:rPr lang="en-US" dirty="0"/>
              <a:t>In this section, I explored </a:t>
            </a:r>
            <a:r>
              <a:rPr lang="en-US" b="1" dirty="0"/>
              <a:t>hiring urgency</a:t>
            </a:r>
            <a:r>
              <a:rPr lang="en-US" dirty="0"/>
              <a:t> by calculating the number of days between a job’s posting date and its application deadline. On average, AI job postings remained open for about </a:t>
            </a:r>
            <a:r>
              <a:rPr lang="en-US" b="1" dirty="0"/>
              <a:t>43.5 days</a:t>
            </a:r>
            <a:r>
              <a:rPr lang="en-US" dirty="0"/>
              <a:t> — that's our baseline for urgency.</a:t>
            </a:r>
          </a:p>
          <a:p>
            <a:endParaRPr lang="en-US" dirty="0"/>
          </a:p>
          <a:p>
            <a:r>
              <a:rPr lang="en-US" dirty="0"/>
              <a:t>When broken down by </a:t>
            </a:r>
            <a:r>
              <a:rPr lang="en-US" b="1" dirty="0"/>
              <a:t>industry</a:t>
            </a:r>
            <a:r>
              <a:rPr lang="en-US" dirty="0"/>
              <a:t>, the most urgent hiring occurred in </a:t>
            </a:r>
            <a:r>
              <a:rPr lang="en-US" b="1" dirty="0"/>
              <a:t>Manufacturing</a:t>
            </a:r>
            <a:r>
              <a:rPr lang="en-US" dirty="0"/>
              <a:t>, </a:t>
            </a:r>
            <a:r>
              <a:rPr lang="en-US" b="1" dirty="0"/>
              <a:t>Retail</a:t>
            </a:r>
            <a:r>
              <a:rPr lang="en-US" dirty="0"/>
              <a:t>, and </a:t>
            </a:r>
            <a:r>
              <a:rPr lang="en-US" b="1" dirty="0"/>
              <a:t>Tech</a:t>
            </a:r>
            <a:r>
              <a:rPr lang="en-US" dirty="0"/>
              <a:t>. These industries may have shorter planning or production cycles, or immediate needs to scale up AI efforts, prompting faster recruiting.</a:t>
            </a:r>
          </a:p>
          <a:p>
            <a:endParaRPr lang="en-US" dirty="0"/>
          </a:p>
          <a:p>
            <a:r>
              <a:rPr lang="en-US" dirty="0"/>
              <a:t>The job titles with the highest hiring urgency were:</a:t>
            </a:r>
          </a:p>
          <a:p>
            <a:r>
              <a:rPr lang="en-US" b="1" dirty="0"/>
              <a:t>AI Software Engineer</a:t>
            </a:r>
            <a:endParaRPr lang="en-US" dirty="0"/>
          </a:p>
          <a:p>
            <a:r>
              <a:rPr lang="en-US" b="1" dirty="0"/>
              <a:t>AI Research Scientist</a:t>
            </a:r>
            <a:endParaRPr lang="en-US" dirty="0"/>
          </a:p>
          <a:p>
            <a:r>
              <a:rPr lang="en-US" b="1" dirty="0"/>
              <a:t>Head of AI</a:t>
            </a:r>
            <a:endParaRPr lang="en-US" dirty="0"/>
          </a:p>
          <a:p>
            <a:r>
              <a:rPr lang="en-US" b="1" dirty="0"/>
              <a:t>Data Analyst</a:t>
            </a:r>
          </a:p>
          <a:p>
            <a:endParaRPr lang="en-US" dirty="0"/>
          </a:p>
          <a:p>
            <a:r>
              <a:rPr lang="en-US" dirty="0"/>
              <a:t>I was especially excited to see </a:t>
            </a:r>
            <a:r>
              <a:rPr lang="en-US" b="1" dirty="0"/>
              <a:t>Data Analyst</a:t>
            </a:r>
            <a:r>
              <a:rPr lang="en-US" dirty="0"/>
              <a:t> on this list — this emphasizes that organizations urgently need people who can clean, interpret, and visualize data to drive AI initiatives. That’s directly relevant to this cohort.</a:t>
            </a:r>
          </a:p>
          <a:p>
            <a:endParaRPr lang="en-US" dirty="0"/>
          </a:p>
          <a:p>
            <a:r>
              <a:rPr lang="en-US" dirty="0"/>
              <a:t>The </a:t>
            </a:r>
            <a:r>
              <a:rPr lang="en-US" b="1" dirty="0"/>
              <a:t>monthly urgency chart</a:t>
            </a:r>
            <a:r>
              <a:rPr lang="en-US" dirty="0"/>
              <a:t> tracks how long postings were open over time. A </a:t>
            </a:r>
            <a:r>
              <a:rPr lang="en-US" b="1" dirty="0"/>
              <a:t>lower value</a:t>
            </a:r>
            <a:r>
              <a:rPr lang="en-US" dirty="0"/>
              <a:t> on the line indicates </a:t>
            </a:r>
            <a:r>
              <a:rPr lang="en-US" b="1" dirty="0"/>
              <a:t>more urgency</a:t>
            </a:r>
            <a:r>
              <a:rPr lang="en-US" dirty="0"/>
              <a:t> — meaning jobs had shorter application windows that month.</a:t>
            </a:r>
          </a:p>
          <a:p>
            <a:endParaRPr lang="en-US" dirty="0"/>
          </a:p>
          <a:p>
            <a:r>
              <a:rPr lang="en-US" dirty="0"/>
              <a:t>Based on the data, </a:t>
            </a:r>
            <a:r>
              <a:rPr lang="en-US" b="1" dirty="0"/>
              <a:t>the most urgent hiring periods</a:t>
            </a:r>
            <a:r>
              <a:rPr lang="en-US" dirty="0"/>
              <a:t> occurred during:</a:t>
            </a:r>
          </a:p>
          <a:p>
            <a:r>
              <a:rPr lang="en-US" b="1" dirty="0"/>
              <a:t>January–March 2024</a:t>
            </a:r>
            <a:endParaRPr lang="en-US" dirty="0"/>
          </a:p>
          <a:p>
            <a:r>
              <a:rPr lang="en-US" b="1" dirty="0"/>
              <a:t>July–September 2024</a:t>
            </a:r>
            <a:endParaRPr lang="en-US" dirty="0"/>
          </a:p>
          <a:p>
            <a:r>
              <a:rPr lang="en-US" b="1" dirty="0"/>
              <a:t>January 2025</a:t>
            </a:r>
          </a:p>
          <a:p>
            <a:endParaRPr lang="en-US" dirty="0"/>
          </a:p>
          <a:p>
            <a:r>
              <a:rPr lang="en-US" dirty="0"/>
              <a:t>These cycles may reflect new year planning phases, mid-year pivots, or seasonal tech deployments. While this is a synthetic dataset, these modeled insights align with hiring surges you’d expect around </a:t>
            </a:r>
            <a:r>
              <a:rPr lang="en-US" b="1" dirty="0"/>
              <a:t>Q1 budgets</a:t>
            </a:r>
            <a:r>
              <a:rPr lang="en-US" dirty="0"/>
              <a:t> and </a:t>
            </a:r>
            <a:r>
              <a:rPr lang="en-US" b="1" dirty="0"/>
              <a:t>Q3 project ramp-ups</a:t>
            </a:r>
            <a:r>
              <a:rPr lang="en-US" dirty="0"/>
              <a:t>.</a:t>
            </a:r>
          </a:p>
          <a:p>
            <a:endParaRPr lang="en-US" dirty="0"/>
          </a:p>
          <a:p>
            <a:r>
              <a:rPr lang="en-US" dirty="0"/>
              <a:t>This reinforces the importance of </a:t>
            </a:r>
            <a:r>
              <a:rPr lang="en-US" b="1" dirty="0"/>
              <a:t>timing</a:t>
            </a:r>
            <a:r>
              <a:rPr lang="en-US" dirty="0"/>
              <a:t> in job searches, which may be particularly relevant to our cohort in the coming months.</a:t>
            </a:r>
          </a:p>
          <a:p>
            <a:endParaRPr lang="en-US" dirty="0"/>
          </a:p>
        </p:txBody>
      </p:sp>
      <p:sp>
        <p:nvSpPr>
          <p:cNvPr id="4" name="Slide Number Placeholder 3">
            <a:extLst>
              <a:ext uri="{FF2B5EF4-FFF2-40B4-BE49-F238E27FC236}">
                <a16:creationId xmlns:a16="http://schemas.microsoft.com/office/drawing/2014/main" id="{BB39976D-0984-606C-1DE8-57DFD64D3A0A}"/>
              </a:ext>
            </a:extLst>
          </p:cNvPr>
          <p:cNvSpPr>
            <a:spLocks noGrp="1"/>
          </p:cNvSpPr>
          <p:nvPr>
            <p:ph type="sldNum" sz="quarter" idx="5"/>
          </p:nvPr>
        </p:nvSpPr>
        <p:spPr/>
        <p:txBody>
          <a:bodyPr/>
          <a:lstStyle/>
          <a:p>
            <a:fld id="{E8E60062-BEB5-5D4A-9BC7-ACC16A527DB3}" type="slidenum">
              <a:rPr lang="en-US" smtClean="0"/>
              <a:t>20</a:t>
            </a:fld>
            <a:endParaRPr lang="en-US"/>
          </a:p>
        </p:txBody>
      </p:sp>
    </p:spTree>
    <p:extLst>
      <p:ext uri="{BB962C8B-B14F-4D97-AF65-F5344CB8AC3E}">
        <p14:creationId xmlns:p14="http://schemas.microsoft.com/office/powerpoint/2010/main" val="1339793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20927-59EB-DEDC-1A99-6EF0D0993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B63A63-C11C-EBD9-4806-5EB84F8406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C20F84-669A-270C-84EC-0873591267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7F2644-7012-7635-81F7-51219A7ED3D8}"/>
              </a:ext>
            </a:extLst>
          </p:cNvPr>
          <p:cNvSpPr>
            <a:spLocks noGrp="1"/>
          </p:cNvSpPr>
          <p:nvPr>
            <p:ph type="sldNum" sz="quarter" idx="5"/>
          </p:nvPr>
        </p:nvSpPr>
        <p:spPr/>
        <p:txBody>
          <a:bodyPr/>
          <a:lstStyle/>
          <a:p>
            <a:fld id="{E8E60062-BEB5-5D4A-9BC7-ACC16A527DB3}" type="slidenum">
              <a:rPr lang="en-US" smtClean="0"/>
              <a:t>21</a:t>
            </a:fld>
            <a:endParaRPr lang="en-US"/>
          </a:p>
        </p:txBody>
      </p:sp>
    </p:spTree>
    <p:extLst>
      <p:ext uri="{BB962C8B-B14F-4D97-AF65-F5344CB8AC3E}">
        <p14:creationId xmlns:p14="http://schemas.microsoft.com/office/powerpoint/2010/main" val="3344635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E60062-BEB5-5D4A-9BC7-ACC16A527DB3}" type="slidenum">
              <a:rPr lang="en-US" smtClean="0"/>
              <a:t>22</a:t>
            </a:fld>
            <a:endParaRPr lang="en-US"/>
          </a:p>
        </p:txBody>
      </p:sp>
    </p:spTree>
    <p:extLst>
      <p:ext uri="{BB962C8B-B14F-4D97-AF65-F5344CB8AC3E}">
        <p14:creationId xmlns:p14="http://schemas.microsoft.com/office/powerpoint/2010/main" val="3461212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E60062-BEB5-5D4A-9BC7-ACC16A527DB3}" type="slidenum">
              <a:rPr lang="en-US" smtClean="0"/>
              <a:t>2</a:t>
            </a:fld>
            <a:endParaRPr lang="en-US"/>
          </a:p>
        </p:txBody>
      </p:sp>
    </p:spTree>
    <p:extLst>
      <p:ext uri="{BB962C8B-B14F-4D97-AF65-F5344CB8AC3E}">
        <p14:creationId xmlns:p14="http://schemas.microsoft.com/office/powerpoint/2010/main" val="2032034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 currently work at WeWork, which is a global coworking space home to companies across big tech, energy, recruiting, cybersecurity, retail, and more. Many of them are engaging with AI in different ways — and being surrounded by that every day sparked a curiosity to learn more about the AI job market.</a:t>
            </a:r>
          </a:p>
          <a:p>
            <a:endParaRPr lang="en-US" dirty="0"/>
          </a:p>
          <a:p>
            <a:r>
              <a:rPr lang="en-US" dirty="0"/>
              <a:t>As someone newly trained in data analytics, I saw this project as a path to explore how my skills could align with AI industry opportunities across various sectors.</a:t>
            </a:r>
          </a:p>
          <a:p>
            <a:endParaRPr lang="en-US" dirty="0"/>
          </a:p>
          <a:p>
            <a:r>
              <a:rPr lang="en-US" dirty="0"/>
              <a:t>I wanted to dig further into questions like:</a:t>
            </a:r>
          </a:p>
          <a:p>
            <a:endParaRPr lang="en-US" dirty="0"/>
          </a:p>
          <a:p>
            <a:r>
              <a:rPr lang="en-US" dirty="0"/>
              <a:t>-What roles are most in demand?</a:t>
            </a:r>
          </a:p>
          <a:p>
            <a:endParaRPr lang="en-US" dirty="0"/>
          </a:p>
          <a:p>
            <a:r>
              <a:rPr lang="en-US" dirty="0"/>
              <a:t>-Which industries and countries are hiring?</a:t>
            </a:r>
          </a:p>
          <a:p>
            <a:endParaRPr lang="en-US" dirty="0"/>
          </a:p>
          <a:p>
            <a:r>
              <a:rPr lang="en-US" dirty="0"/>
              <a:t>-What skills should I focus on next?</a:t>
            </a:r>
          </a:p>
          <a:p>
            <a:endParaRPr lang="en-US" dirty="0"/>
          </a:p>
          <a:p>
            <a:r>
              <a:rPr lang="en-US" dirty="0"/>
              <a:t>-And what does remote work really look like in this space — which is important to me personally as I look toward my next role.</a:t>
            </a:r>
          </a:p>
          <a:p>
            <a:endParaRPr lang="en-US" dirty="0"/>
          </a:p>
        </p:txBody>
      </p:sp>
      <p:sp>
        <p:nvSpPr>
          <p:cNvPr id="4" name="Slide Number Placeholder 3"/>
          <p:cNvSpPr>
            <a:spLocks noGrp="1"/>
          </p:cNvSpPr>
          <p:nvPr>
            <p:ph type="sldNum" sz="quarter" idx="5"/>
          </p:nvPr>
        </p:nvSpPr>
        <p:spPr/>
        <p:txBody>
          <a:bodyPr/>
          <a:lstStyle/>
          <a:p>
            <a:fld id="{E8E60062-BEB5-5D4A-9BC7-ACC16A527DB3}" type="slidenum">
              <a:rPr lang="en-US" smtClean="0"/>
              <a:t>4</a:t>
            </a:fld>
            <a:endParaRPr lang="en-US"/>
          </a:p>
        </p:txBody>
      </p:sp>
    </p:spTree>
    <p:extLst>
      <p:ext uri="{BB962C8B-B14F-4D97-AF65-F5344CB8AC3E}">
        <p14:creationId xmlns:p14="http://schemas.microsoft.com/office/powerpoint/2010/main" val="2745735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artificial intelligence (AI) continues to disrupt—and, in some cases, bolster—the job market by creating new demand, the number of AI jobs has steadily increased in recent years. Recent Aura Intelligence data </a:t>
            </a:r>
            <a:r>
              <a:rPr lang="en-US" sz="1200" b="0" i="0" kern="1200" dirty="0" err="1">
                <a:solidFill>
                  <a:schemeClr val="tx1"/>
                </a:solidFill>
                <a:effectLst/>
                <a:latin typeface="+mn-lt"/>
                <a:ea typeface="+mn-ea"/>
                <a:cs typeface="+mn-cs"/>
              </a:rPr>
              <a:t>hows</a:t>
            </a:r>
            <a:r>
              <a:rPr lang="en-US" sz="1200" b="0" i="0" kern="1200" dirty="0">
                <a:solidFill>
                  <a:schemeClr val="tx1"/>
                </a:solidFill>
                <a:effectLst/>
                <a:latin typeface="+mn-lt"/>
                <a:ea typeface="+mn-ea"/>
                <a:cs typeface="+mn-cs"/>
              </a:rPr>
              <a:t> that AI-related jobs accounted for over </a:t>
            </a:r>
            <a:r>
              <a:rPr lang="en-US" sz="1200" b="0" i="0" kern="1200" dirty="0">
                <a:solidFill>
                  <a:schemeClr val="tx1"/>
                </a:solidFill>
                <a:effectLst/>
                <a:latin typeface="+mn-lt"/>
                <a:ea typeface="+mn-ea"/>
                <a:cs typeface="+mn-cs"/>
                <a:hlinkClick r:id="rId3"/>
              </a:rPr>
              <a:t>12.5% of all software hiring</a:t>
            </a:r>
            <a:r>
              <a:rPr lang="en-US" sz="1200" b="0" i="0" kern="1200" dirty="0">
                <a:solidFill>
                  <a:schemeClr val="tx1"/>
                </a:solidFill>
                <a:effectLst/>
                <a:latin typeface="+mn-lt"/>
                <a:ea typeface="+mn-ea"/>
                <a:cs typeface="+mn-cs"/>
              </a:rPr>
              <a:t>. There has been a </a:t>
            </a:r>
            <a:r>
              <a:rPr lang="en-US" cap="none" dirty="0">
                <a:latin typeface="Century Gothic" panose="020B0502020202020204" pitchFamily="34" charset="0"/>
              </a:rPr>
              <a:t>74% increase annually in AI and machine learning positions within the last 4 years. Additionally, the global AI job market is projected to grow from $515B in 2023 to $2T+ by 2030.  (Aura)</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AI's potential impact on the job market continues to be viewed as somewhat dire from many perspectives. For example, an early </a:t>
            </a:r>
            <a:r>
              <a:rPr lang="en-US" sz="1200" b="0" i="0" kern="1200" dirty="0">
                <a:solidFill>
                  <a:schemeClr val="tx1"/>
                </a:solidFill>
                <a:effectLst/>
                <a:latin typeface="+mn-lt"/>
                <a:ea typeface="+mn-ea"/>
                <a:cs typeface="+mn-cs"/>
                <a:hlinkClick r:id="rId4"/>
              </a:rPr>
              <a:t>study</a:t>
            </a:r>
            <a:r>
              <a:rPr lang="en-US" sz="1200" b="0" i="0" kern="1200" dirty="0">
                <a:solidFill>
                  <a:schemeClr val="tx1"/>
                </a:solidFill>
                <a:effectLst/>
                <a:latin typeface="+mn-lt"/>
                <a:ea typeface="+mn-ea"/>
                <a:cs typeface="+mn-cs"/>
              </a:rPr>
              <a:t> by OpenAI on the labor market impact of large language models (LLMs) predicted that "around 80% of the U.S. workforce could have at least 10% of their work tasks affected by the introduction of LLMs" and that approximately "19% of workers may see at least 50% of their tasks impacted.”   (Aura)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That being said, AI-driven tools will automate many repetitive tasks in sectors like accounting, transportation, and manufacturing, freeing human workers to focus on more strategic, creative roles.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cap="none" dirty="0">
                <a:latin typeface="Century Gothic" panose="020B0502020202020204" pitchFamily="34" charset="0"/>
              </a:rPr>
              <a:t>New jobs are emerging (Generative AI Engineer and Machine Learning Researcher), while traditional roles are evolving (Data Scientist and Data Analyst). (Aura)</a:t>
            </a:r>
            <a:br>
              <a:rPr lang="en-US" cap="none" dirty="0">
                <a:latin typeface="Century Gothic" panose="020B0502020202020204" pitchFamily="34" charset="0"/>
              </a:rPr>
            </a:b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dirty="0"/>
              <a:t>For job seekers, the key to thriving in this competitive job market lies in understanding in-demand skills and acquiring relevant qualifications. Whether it’s a bachelor’s degree in computer science or specialized AI certifications, job-ready candidates will be those who can provide real-world solutions through AI-driven tools and concepts. (Aura) These new professional opportunities prove to be quite lucrative and can be worth the investment to upskill yourself, as many of us here are doing through this bootcamp.</a:t>
            </a:r>
          </a:p>
        </p:txBody>
      </p:sp>
      <p:sp>
        <p:nvSpPr>
          <p:cNvPr id="4" name="Slide Number Placeholder 3"/>
          <p:cNvSpPr>
            <a:spLocks noGrp="1"/>
          </p:cNvSpPr>
          <p:nvPr>
            <p:ph type="sldNum" sz="quarter" idx="5"/>
          </p:nvPr>
        </p:nvSpPr>
        <p:spPr/>
        <p:txBody>
          <a:bodyPr/>
          <a:lstStyle/>
          <a:p>
            <a:fld id="{E8E60062-BEB5-5D4A-9BC7-ACC16A527DB3}" type="slidenum">
              <a:rPr lang="en-US" smtClean="0"/>
              <a:t>6</a:t>
            </a:fld>
            <a:endParaRPr lang="en-US"/>
          </a:p>
        </p:txBody>
      </p:sp>
    </p:spTree>
    <p:extLst>
      <p:ext uri="{BB962C8B-B14F-4D97-AF65-F5344CB8AC3E}">
        <p14:creationId xmlns:p14="http://schemas.microsoft.com/office/powerpoint/2010/main" val="3836153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E60062-BEB5-5D4A-9BC7-ACC16A527DB3}" type="slidenum">
              <a:rPr lang="en-US" smtClean="0"/>
              <a:t>7</a:t>
            </a:fld>
            <a:endParaRPr lang="en-US"/>
          </a:p>
        </p:txBody>
      </p:sp>
    </p:spTree>
    <p:extLst>
      <p:ext uri="{BB962C8B-B14F-4D97-AF65-F5344CB8AC3E}">
        <p14:creationId xmlns:p14="http://schemas.microsoft.com/office/powerpoint/2010/main" val="46234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dataset was synthetically generated by an AI language model, so while it doesn’t represent real-world data exactly, it was informative and well-structured. This dataset was perfect for building an analytical data model to further my understanding of the AI job market and the opportunities within it. </a:t>
            </a:r>
          </a:p>
          <a:p>
            <a:endParaRPr lang="en-US" dirty="0"/>
          </a:p>
          <a:p>
            <a:r>
              <a:rPr lang="en-US" dirty="0"/>
              <a:t>The dataset contains 15,000 job postings, defined across 20 columns. This aligned well with the Aura </a:t>
            </a:r>
            <a:r>
              <a:rPr lang="en-US" dirty="0" err="1"/>
              <a:t>Intellgience</a:t>
            </a:r>
            <a:r>
              <a:rPr lang="en-US" dirty="0"/>
              <a:t> articles I used as additional resources, which showed approximately 16,000 AI related jobs were posted in 2024.</a:t>
            </a:r>
          </a:p>
          <a:p>
            <a:endParaRPr lang="en-US" dirty="0"/>
          </a:p>
          <a:p>
            <a:r>
              <a:rPr lang="en-US" dirty="0"/>
              <a:t>To perform this analysis, I employed: </a:t>
            </a:r>
          </a:p>
          <a:p>
            <a:endParaRPr lang="en-US" dirty="0"/>
          </a:p>
          <a:p>
            <a:pPr marL="228600" indent="-228600">
              <a:buAutoNum type="arabicParenR"/>
            </a:pPr>
            <a:r>
              <a:rPr lang="en-US" dirty="0"/>
              <a:t>Python for exploratory data analysis, including cleaning and column creation. I also used Python for statistical analyses and to create visuals.</a:t>
            </a:r>
          </a:p>
          <a:p>
            <a:pPr marL="228600" indent="-228600">
              <a:buAutoNum type="arabicParenR"/>
            </a:pPr>
            <a:r>
              <a:rPr lang="en-US" dirty="0"/>
              <a:t>Where Python may have been more cumbersome, I used SQL to run queries to further my analysis.</a:t>
            </a:r>
          </a:p>
          <a:p>
            <a:pPr marL="228600" indent="-228600">
              <a:buAutoNum type="arabicParenR"/>
            </a:pPr>
            <a:r>
              <a:rPr lang="en-US" dirty="0"/>
              <a:t>I created multiple, interactive dashboards in Tableau.</a:t>
            </a:r>
          </a:p>
          <a:p>
            <a:endParaRPr lang="en-US" dirty="0"/>
          </a:p>
          <a:p>
            <a:r>
              <a:rPr lang="en-US" dirty="0"/>
              <a:t>I paired these tools with real-world research from sources like Aura and noticed strong alignment on trends like top skills and in-demand roles, but I also recognized how </a:t>
            </a:r>
            <a:r>
              <a:rPr lang="en-US" b="1" dirty="0"/>
              <a:t>critical context and source transparency are in data analysis</a:t>
            </a:r>
            <a:r>
              <a:rPr lang="en-US" dirty="0"/>
              <a:t>.</a:t>
            </a:r>
          </a:p>
          <a:p>
            <a:endParaRPr lang="en-US" dirty="0"/>
          </a:p>
          <a:p>
            <a:r>
              <a:rPr lang="en-US" dirty="0"/>
              <a:t>Two of my biggest takeaways:</a:t>
            </a:r>
          </a:p>
          <a:p>
            <a:br>
              <a:rPr lang="en-US" dirty="0"/>
            </a:br>
            <a:r>
              <a:rPr lang="en-US" b="0" dirty="0"/>
              <a:t>1) Data quality can make or break your workflow</a:t>
            </a:r>
            <a:br>
              <a:rPr lang="en-US" b="0" dirty="0"/>
            </a:br>
            <a:r>
              <a:rPr lang="en-US" b="0" dirty="0"/>
              <a:t>2) Even clean data needs contextual grounding to be useful or trustworthy. This reinforces the importance of human intelligence and participation in the AI world, as these models and tools need intuitive, insightful input to be most effective.</a:t>
            </a:r>
          </a:p>
          <a:p>
            <a:endParaRPr lang="en-US" dirty="0"/>
          </a:p>
          <a:p>
            <a:r>
              <a:rPr lang="en-US" dirty="0"/>
              <a:t>This experience gave me a clear path forward: in the future, I’d love to repeat this analysis using actual scraped or purchased datasets to compare performance — possibly narrowing it to a specific industry, company, and job board to conduct a more granular analysis.</a:t>
            </a:r>
          </a:p>
          <a:p>
            <a:endParaRPr lang="en-US" dirty="0"/>
          </a:p>
          <a:p>
            <a:r>
              <a:rPr lang="en-US" dirty="0"/>
              <a:t>From here, we will dive into various trends analyses. </a:t>
            </a:r>
          </a:p>
          <a:p>
            <a:endParaRPr lang="en-US" dirty="0"/>
          </a:p>
          <a:p>
            <a:r>
              <a:rPr lang="en-US" dirty="0"/>
              <a:t>______</a:t>
            </a:r>
          </a:p>
          <a:p>
            <a:endParaRPr lang="en-US" dirty="0"/>
          </a:p>
          <a:p>
            <a:r>
              <a:rPr lang="en-US" dirty="0"/>
              <a:t>About Aura Intelligence: </a:t>
            </a:r>
          </a:p>
          <a:p>
            <a:endParaRPr lang="en-US" b="1" dirty="0"/>
          </a:p>
          <a:p>
            <a:r>
              <a:rPr lang="en-US" b="1" dirty="0"/>
              <a:t>Aura Intelligence</a:t>
            </a:r>
            <a:r>
              <a:rPr lang="en-US" dirty="0"/>
              <a:t> is a data-driven insights platform focused on analyzing </a:t>
            </a:r>
            <a:r>
              <a:rPr lang="en-US" b="1" dirty="0"/>
              <a:t>emerging trends in the workforce</a:t>
            </a:r>
            <a:r>
              <a:rPr lang="en-US" dirty="0"/>
              <a:t>, particularly around </a:t>
            </a:r>
            <a:r>
              <a:rPr lang="en-US" b="1" dirty="0"/>
              <a:t>AI, tech jobs, and the future of work</a:t>
            </a:r>
            <a:r>
              <a:rPr lang="en-US" dirty="0"/>
              <a:t>. They publish research reports, infographics, and articles based on large-scale job posting data and market signals.</a:t>
            </a:r>
          </a:p>
          <a:p>
            <a:endParaRPr lang="en-US" dirty="0"/>
          </a:p>
          <a:p>
            <a:r>
              <a:rPr lang="en-US" dirty="0"/>
              <a:t>Aura often partners with job platforms or uses advanced scraping and analytics techniques to surface trends across global hiring platforms. Their work is especially valuable for workforce planning, skills training, and identifying gaps in the labor market.</a:t>
            </a:r>
          </a:p>
          <a:p>
            <a:endParaRPr lang="en-US" dirty="0"/>
          </a:p>
          <a:p>
            <a:r>
              <a:rPr lang="en-US" dirty="0"/>
              <a:t>To help validate and compare my findings, I used external research from </a:t>
            </a:r>
            <a:r>
              <a:rPr lang="en-US" b="1" dirty="0"/>
              <a:t>Aura Intelligence</a:t>
            </a:r>
            <a:r>
              <a:rPr lang="en-US" dirty="0"/>
              <a:t>, which tracks trends in AI hiring, job titles, skills, and salary ranges across global markets. Their articles gave me helpful real-world context to evaluate how closely my synthetic dataset aligned with actual trends</a:t>
            </a:r>
          </a:p>
          <a:p>
            <a:endParaRPr lang="en-US" dirty="0"/>
          </a:p>
          <a:p>
            <a:endParaRPr lang="en-US" dirty="0"/>
          </a:p>
        </p:txBody>
      </p:sp>
      <p:sp>
        <p:nvSpPr>
          <p:cNvPr id="4" name="Slide Number Placeholder 3"/>
          <p:cNvSpPr>
            <a:spLocks noGrp="1"/>
          </p:cNvSpPr>
          <p:nvPr>
            <p:ph type="sldNum" sz="quarter" idx="5"/>
          </p:nvPr>
        </p:nvSpPr>
        <p:spPr/>
        <p:txBody>
          <a:bodyPr/>
          <a:lstStyle/>
          <a:p>
            <a:fld id="{E8E60062-BEB5-5D4A-9BC7-ACC16A527DB3}" type="slidenum">
              <a:rPr lang="en-US" smtClean="0"/>
              <a:t>8</a:t>
            </a:fld>
            <a:endParaRPr lang="en-US"/>
          </a:p>
        </p:txBody>
      </p:sp>
    </p:spTree>
    <p:extLst>
      <p:ext uri="{BB962C8B-B14F-4D97-AF65-F5344CB8AC3E}">
        <p14:creationId xmlns:p14="http://schemas.microsoft.com/office/powerpoint/2010/main" val="4120533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dashboard models global hiring trends in AI roles using a synthetic dataset designed to reflect real-world job board activity between January 2024 and April 2025.</a:t>
            </a:r>
          </a:p>
          <a:p>
            <a:endParaRPr lang="en-US" dirty="0"/>
          </a:p>
          <a:p>
            <a:r>
              <a:rPr lang="en-US" dirty="0"/>
              <a:t>At the top right, you’ll see the </a:t>
            </a:r>
            <a:r>
              <a:rPr lang="en-US" b="1" dirty="0"/>
              <a:t>top 5 most in-demand roles</a:t>
            </a:r>
            <a:r>
              <a:rPr lang="en-US" dirty="0"/>
              <a:t> — Machine Learning Researcher and AI Software Engineer lead the list.</a:t>
            </a:r>
          </a:p>
          <a:p>
            <a:endParaRPr lang="en-US" dirty="0"/>
          </a:p>
          <a:p>
            <a:r>
              <a:rPr lang="en-US" dirty="0"/>
              <a:t>On the map, countries with higher AI job volumes are shaded darker — </a:t>
            </a:r>
            <a:r>
              <a:rPr lang="en-US" b="1" dirty="0"/>
              <a:t>Germany, Denmark, and Canada</a:t>
            </a:r>
            <a:r>
              <a:rPr lang="en-US" dirty="0"/>
              <a:t> show the most modeled postings. (According to Aura, the US leads currently)</a:t>
            </a:r>
          </a:p>
          <a:p>
            <a:endParaRPr lang="en-US" dirty="0"/>
          </a:p>
          <a:p>
            <a:r>
              <a:rPr lang="en-US" dirty="0"/>
              <a:t>On the bottom right, Switzerland comes out on top for </a:t>
            </a:r>
            <a:r>
              <a:rPr lang="en-US" b="1" dirty="0"/>
              <a:t>average AI salary</a:t>
            </a:r>
            <a:r>
              <a:rPr lang="en-US" dirty="0"/>
              <a:t>, with a max modeled salary of over $170,000.</a:t>
            </a:r>
          </a:p>
          <a:p>
            <a:endParaRPr lang="en-US" dirty="0"/>
          </a:p>
          <a:p>
            <a:r>
              <a:rPr lang="en-US" dirty="0"/>
              <a:t>Denmark also had the highest </a:t>
            </a:r>
            <a:r>
              <a:rPr lang="en-US" b="1" dirty="0"/>
              <a:t>benefits score</a:t>
            </a:r>
            <a:r>
              <a:rPr lang="en-US" dirty="0"/>
              <a:t>, which is a metric based on perks like healthcare, vacation days, and other modeled offerings.</a:t>
            </a:r>
          </a:p>
          <a:p>
            <a:endParaRPr lang="en-US" dirty="0"/>
          </a:p>
          <a:p>
            <a:r>
              <a:rPr lang="en-US" dirty="0"/>
              <a:t>Overall, </a:t>
            </a:r>
            <a:r>
              <a:rPr lang="en-US" b="1" dirty="0"/>
              <a:t>Europe led in total monthly job postings</a:t>
            </a:r>
            <a:r>
              <a:rPr lang="en-US" dirty="0"/>
              <a:t>, suggesting strong investment in AI talent across the continent.</a:t>
            </a:r>
          </a:p>
          <a:p>
            <a:endParaRPr lang="en-US" dirty="0"/>
          </a:p>
          <a:p>
            <a:endParaRPr lang="en-US" dirty="0"/>
          </a:p>
          <a:p>
            <a:r>
              <a:rPr lang="en-US" b="1" dirty="0">
                <a:solidFill>
                  <a:srgbClr val="FFFF00"/>
                </a:solidFill>
              </a:rPr>
              <a:t>JOB TITLE DEFINITIONS:</a:t>
            </a:r>
          </a:p>
          <a:p>
            <a:endParaRPr lang="en-US" b="1" dirty="0"/>
          </a:p>
          <a:p>
            <a:r>
              <a:rPr lang="en-US" b="1" dirty="0"/>
              <a:t>Machine Learning Researcher</a:t>
            </a:r>
            <a:r>
              <a:rPr lang="en-US" dirty="0"/>
              <a:t>:  Designs, develops, and experiments with new machine learning algorithms and models. This role is more theoretical and innovation-focused than a traditional data scientist or machine language engineer.</a:t>
            </a:r>
          </a:p>
          <a:p>
            <a:endParaRPr lang="en-US" dirty="0"/>
          </a:p>
          <a:p>
            <a:r>
              <a:rPr lang="en-US" b="1" dirty="0"/>
              <a:t>AI Software Engineer: </a:t>
            </a:r>
            <a:r>
              <a:rPr lang="en-US" b="0" dirty="0"/>
              <a:t> Builds and maintains software systems that integrate artificial intelligence. While Machine Learning Researchers focus on developing new models and algorithms, AI Software Engineers focus on applying those models to real-world products and services.</a:t>
            </a:r>
          </a:p>
          <a:p>
            <a:endParaRPr lang="en-US" b="0" dirty="0"/>
          </a:p>
          <a:p>
            <a:r>
              <a:rPr lang="en-US" b="1" dirty="0"/>
              <a:t>Autonomous Systems Engineer: </a:t>
            </a:r>
            <a:r>
              <a:rPr lang="en-US" b="0" dirty="0"/>
              <a:t>Designs and develops machines or systems that can operate independently (without human control), using a mix of AI, robotics, and sensors. These engineers build the brains and control systems for things like self-driving cars, drones, robots, or industrial automation. </a:t>
            </a:r>
            <a:endParaRPr lang="en-US" b="1" dirty="0"/>
          </a:p>
          <a:p>
            <a:endParaRPr lang="en-US" dirty="0"/>
          </a:p>
          <a:p>
            <a:r>
              <a:rPr lang="en-US" b="1" dirty="0"/>
              <a:t>Machine Learning Engineer: </a:t>
            </a:r>
            <a:r>
              <a:rPr lang="en-US" b="0" dirty="0"/>
              <a:t>A type of software engineer who specializes in building, training, deploying, and maintaining machine learning models that allow software systems to learn from data and make predictions or decisions without being explicitly programmed.</a:t>
            </a:r>
            <a:endParaRPr lang="en-US" b="1" dirty="0"/>
          </a:p>
        </p:txBody>
      </p:sp>
      <p:sp>
        <p:nvSpPr>
          <p:cNvPr id="4" name="Slide Number Placeholder 3"/>
          <p:cNvSpPr>
            <a:spLocks noGrp="1"/>
          </p:cNvSpPr>
          <p:nvPr>
            <p:ph type="sldNum" sz="quarter" idx="5"/>
          </p:nvPr>
        </p:nvSpPr>
        <p:spPr/>
        <p:txBody>
          <a:bodyPr/>
          <a:lstStyle/>
          <a:p>
            <a:fld id="{E8E60062-BEB5-5D4A-9BC7-ACC16A527DB3}" type="slidenum">
              <a:rPr lang="en-US" smtClean="0"/>
              <a:t>10</a:t>
            </a:fld>
            <a:endParaRPr lang="en-US"/>
          </a:p>
        </p:txBody>
      </p:sp>
    </p:spTree>
    <p:extLst>
      <p:ext uri="{BB962C8B-B14F-4D97-AF65-F5344CB8AC3E}">
        <p14:creationId xmlns:p14="http://schemas.microsoft.com/office/powerpoint/2010/main" val="1479483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C747F-1812-C22C-C05F-C0DBC78B4F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24A7E-B1DA-5F6C-734B-791ED099C2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47AF95-B5DE-20B3-F12E-54C7E037AAD8}"/>
              </a:ext>
            </a:extLst>
          </p:cNvPr>
          <p:cNvSpPr>
            <a:spLocks noGrp="1"/>
          </p:cNvSpPr>
          <p:nvPr>
            <p:ph type="body" idx="1"/>
          </p:nvPr>
        </p:nvSpPr>
        <p:spPr/>
        <p:txBody>
          <a:bodyPr/>
          <a:lstStyle/>
          <a:p>
            <a:r>
              <a:rPr lang="en-US" dirty="0"/>
              <a:t>This dashboard breaks down job volume and salaries by industry.</a:t>
            </a:r>
          </a:p>
          <a:p>
            <a:endParaRPr lang="en-US" dirty="0"/>
          </a:p>
          <a:p>
            <a:r>
              <a:rPr lang="en-US" dirty="0"/>
              <a:t>The </a:t>
            </a:r>
            <a:r>
              <a:rPr lang="en-US" b="1" dirty="0"/>
              <a:t>top hiring industries</a:t>
            </a:r>
            <a:r>
              <a:rPr lang="en-US" dirty="0"/>
              <a:t> were Retail, Media, and Consulting — with strong representation from Automotive and Tech as well.</a:t>
            </a:r>
          </a:p>
          <a:p>
            <a:endParaRPr lang="en-US" dirty="0"/>
          </a:p>
          <a:p>
            <a:r>
              <a:rPr lang="en-US" dirty="0"/>
              <a:t>In terms of compensation, </a:t>
            </a:r>
            <a:r>
              <a:rPr lang="en-US" b="1" dirty="0"/>
              <a:t>Consulting </a:t>
            </a:r>
            <a:r>
              <a:rPr lang="en-US" b="0" dirty="0"/>
              <a:t>($117,602) </a:t>
            </a:r>
            <a:r>
              <a:rPr lang="en-US" b="1" dirty="0"/>
              <a:t>and Manufacturing</a:t>
            </a:r>
            <a:r>
              <a:rPr lang="en-US" dirty="0"/>
              <a:t> ($116,163) offered the highest average salaries. These sectors likely demand more specialized technical skill sets or offer more premium project-based roles.</a:t>
            </a:r>
          </a:p>
          <a:p>
            <a:endParaRPr lang="en-US" dirty="0"/>
          </a:p>
          <a:p>
            <a:r>
              <a:rPr lang="en-US" dirty="0"/>
              <a:t>With regards to company size, this dataset categorized companies into Small, Medium, and Large. As one might predict, larger companies boasted higher salaries in this analysis, as larger companies tend to have more expansive budgets. Small companies trail not too far behind, still over the $100k average mark.</a:t>
            </a:r>
          </a:p>
          <a:p>
            <a:endParaRPr lang="en-US" dirty="0"/>
          </a:p>
          <a:p>
            <a:r>
              <a:rPr lang="en-US" dirty="0"/>
              <a:t>You’ll also notice a </a:t>
            </a:r>
            <a:r>
              <a:rPr lang="en-US" b="1" dirty="0"/>
              <a:t>hiring dip in Q4 2024</a:t>
            </a:r>
            <a:r>
              <a:rPr lang="en-US" dirty="0"/>
              <a:t>, which is a common seasonal trend likely tied to end-of-year budget and hiring freezes. That’s followed by a strong </a:t>
            </a:r>
            <a:r>
              <a:rPr lang="en-US" b="1" dirty="0"/>
              <a:t>rebound in Q1 2025 across most industries</a:t>
            </a:r>
            <a:r>
              <a:rPr lang="en-US" dirty="0"/>
              <a:t>, which suggests that annual budget resets and planning cycles fuel new hiring.</a:t>
            </a:r>
          </a:p>
          <a:p>
            <a:endParaRPr lang="en-US" dirty="0"/>
          </a:p>
          <a:p>
            <a:r>
              <a:rPr lang="en-US" dirty="0"/>
              <a:t>Since this dataset is </a:t>
            </a:r>
            <a:r>
              <a:rPr lang="en-US" b="1" dirty="0"/>
              <a:t>AI-modeled</a:t>
            </a:r>
            <a:r>
              <a:rPr lang="en-US" dirty="0"/>
              <a:t>, the patterns are not from actual job boards — but they do mirror real-world trends observed in separate labor market articles, particularly in their seasonal rhythm and sector breakdowns.</a:t>
            </a:r>
          </a:p>
          <a:p>
            <a:r>
              <a:rPr lang="en-US" dirty="0"/>
              <a:t>If I have time, I’ll toggle to this dashboard live to provide more information on additional top hiring industries and monthly trends.</a:t>
            </a:r>
          </a:p>
        </p:txBody>
      </p:sp>
      <p:sp>
        <p:nvSpPr>
          <p:cNvPr id="4" name="Slide Number Placeholder 3">
            <a:extLst>
              <a:ext uri="{FF2B5EF4-FFF2-40B4-BE49-F238E27FC236}">
                <a16:creationId xmlns:a16="http://schemas.microsoft.com/office/drawing/2014/main" id="{29CECE6F-B059-8BDF-ED2F-12765FA4DEEB}"/>
              </a:ext>
            </a:extLst>
          </p:cNvPr>
          <p:cNvSpPr>
            <a:spLocks noGrp="1"/>
          </p:cNvSpPr>
          <p:nvPr>
            <p:ph type="sldNum" sz="quarter" idx="5"/>
          </p:nvPr>
        </p:nvSpPr>
        <p:spPr/>
        <p:txBody>
          <a:bodyPr/>
          <a:lstStyle/>
          <a:p>
            <a:fld id="{E8E60062-BEB5-5D4A-9BC7-ACC16A527DB3}" type="slidenum">
              <a:rPr lang="en-US" smtClean="0"/>
              <a:t>12</a:t>
            </a:fld>
            <a:endParaRPr lang="en-US"/>
          </a:p>
        </p:txBody>
      </p:sp>
    </p:spTree>
    <p:extLst>
      <p:ext uri="{BB962C8B-B14F-4D97-AF65-F5344CB8AC3E}">
        <p14:creationId xmlns:p14="http://schemas.microsoft.com/office/powerpoint/2010/main" val="73931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3370A-A0FD-35E7-81DB-04D00489D7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069291-709A-1418-5B70-95CC91FEDC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822B5D-A717-D601-6FB7-7565266014F1}"/>
              </a:ext>
            </a:extLst>
          </p:cNvPr>
          <p:cNvSpPr>
            <a:spLocks noGrp="1"/>
          </p:cNvSpPr>
          <p:nvPr>
            <p:ph type="body" idx="1"/>
          </p:nvPr>
        </p:nvSpPr>
        <p:spPr/>
        <p:txBody>
          <a:bodyPr/>
          <a:lstStyle/>
          <a:p>
            <a:r>
              <a:rPr lang="en-US" dirty="0"/>
              <a:t>This dashboard breaks down AI jobs by </a:t>
            </a:r>
            <a:r>
              <a:rPr lang="en-US" b="1" dirty="0"/>
              <a:t>employment type</a:t>
            </a:r>
            <a:r>
              <a:rPr lang="en-US" dirty="0"/>
              <a:t> and </a:t>
            </a:r>
            <a:r>
              <a:rPr lang="en-US" b="1" dirty="0"/>
              <a:t>workplace flexibility</a:t>
            </a:r>
            <a:r>
              <a:rPr lang="en-US" dirty="0"/>
              <a:t>.</a:t>
            </a:r>
          </a:p>
          <a:p>
            <a:endParaRPr lang="en-US" dirty="0"/>
          </a:p>
          <a:p>
            <a:r>
              <a:rPr lang="en-US" b="1" dirty="0"/>
              <a:t>Full-time roles</a:t>
            </a:r>
            <a:r>
              <a:rPr lang="en-US" dirty="0"/>
              <a:t> make up the majority of postings, which is expected — but </a:t>
            </a:r>
            <a:r>
              <a:rPr lang="en-US" b="1" dirty="0"/>
              <a:t>freelance roles</a:t>
            </a:r>
            <a:r>
              <a:rPr lang="en-US" dirty="0"/>
              <a:t> were surprisingly close behind, showing the growing acceptance of non-traditional work models in the AI space.</a:t>
            </a:r>
          </a:p>
          <a:p>
            <a:endParaRPr lang="en-US" dirty="0"/>
          </a:p>
          <a:p>
            <a:r>
              <a:rPr lang="en-US" dirty="0"/>
              <a:t>When looking at </a:t>
            </a:r>
            <a:r>
              <a:rPr lang="en-US" b="1" dirty="0"/>
              <a:t>remote flexibility</a:t>
            </a:r>
            <a:r>
              <a:rPr lang="en-US" dirty="0"/>
              <a:t>, I saw an almost perfect three-way split:</a:t>
            </a:r>
          </a:p>
          <a:p>
            <a:pPr lvl="1"/>
            <a:r>
              <a:rPr lang="en-US" b="1" dirty="0"/>
              <a:t>On-site</a:t>
            </a:r>
            <a:r>
              <a:rPr lang="en-US" dirty="0"/>
              <a:t>: 33.8%</a:t>
            </a:r>
          </a:p>
          <a:p>
            <a:pPr lvl="1"/>
            <a:r>
              <a:rPr lang="en-US" b="1" dirty="0"/>
              <a:t>Hybrid</a:t>
            </a:r>
            <a:r>
              <a:rPr lang="en-US" dirty="0"/>
              <a:t>: 33.36%</a:t>
            </a:r>
          </a:p>
          <a:p>
            <a:pPr lvl="1"/>
            <a:r>
              <a:rPr lang="en-US" b="1" dirty="0"/>
              <a:t>Remote</a:t>
            </a:r>
            <a:r>
              <a:rPr lang="en-US" dirty="0"/>
              <a:t>: 32.8%</a:t>
            </a:r>
          </a:p>
          <a:p>
            <a:pPr lvl="1"/>
            <a:endParaRPr lang="en-US" dirty="0"/>
          </a:p>
          <a:p>
            <a:r>
              <a:rPr lang="en-US" dirty="0"/>
              <a:t>While close, this near-even distribution shows that </a:t>
            </a:r>
            <a:r>
              <a:rPr lang="en-US" b="1" dirty="0"/>
              <a:t>remote capability is a core expectation in AI hiring</a:t>
            </a:r>
            <a:r>
              <a:rPr lang="en-US" dirty="0"/>
              <a:t> — likely because it allows companies to source top talent regardless of location.</a:t>
            </a:r>
          </a:p>
          <a:p>
            <a:endParaRPr lang="en-US" dirty="0"/>
          </a:p>
          <a:p>
            <a:r>
              <a:rPr lang="en-US" dirty="0"/>
              <a:t>Some noteworthy findings:</a:t>
            </a:r>
          </a:p>
          <a:p>
            <a:endParaRPr lang="en-US" dirty="0"/>
          </a:p>
          <a:p>
            <a:r>
              <a:rPr lang="en-US" dirty="0"/>
              <a:t>That said, </a:t>
            </a:r>
            <a:r>
              <a:rPr lang="en-US" b="1" dirty="0"/>
              <a:t>freelance roles are the most likely to require on-site presence</a:t>
            </a:r>
            <a:r>
              <a:rPr lang="en-US" dirty="0"/>
              <a:t>, which might be due to confidentiality, project complexity, or company-specific policies.</a:t>
            </a:r>
          </a:p>
          <a:p>
            <a:endParaRPr lang="en-US" b="1" dirty="0"/>
          </a:p>
          <a:p>
            <a:r>
              <a:rPr lang="en-US" b="1" dirty="0"/>
              <a:t>Contract roles</a:t>
            </a:r>
            <a:r>
              <a:rPr lang="en-US" dirty="0"/>
              <a:t> were evenly split across remote types, while </a:t>
            </a:r>
            <a:r>
              <a:rPr lang="en-US" b="1" dirty="0"/>
              <a:t>part-time roles</a:t>
            </a:r>
            <a:r>
              <a:rPr lang="en-US" dirty="0"/>
              <a:t> leaned more toward </a:t>
            </a:r>
            <a:r>
              <a:rPr lang="en-US" b="1" dirty="0"/>
              <a:t>hybrid setups</a:t>
            </a:r>
            <a:r>
              <a:rPr lang="en-US" dirty="0"/>
              <a:t>, suggesting flexibility matters for both employers and employees in those categories.</a:t>
            </a:r>
          </a:p>
          <a:p>
            <a:endParaRPr lang="en-US" dirty="0"/>
          </a:p>
          <a:p>
            <a:r>
              <a:rPr lang="en-US" dirty="0"/>
              <a:t>This reflects how the </a:t>
            </a:r>
            <a:r>
              <a:rPr lang="en-US" b="1" dirty="0"/>
              <a:t>AI industry supports a highly adaptable workforce</a:t>
            </a:r>
            <a:r>
              <a:rPr lang="en-US" dirty="0"/>
              <a:t>, often prioritizing talent and specialization over physical location — a promising trend for those pursuing remote-friendly roles in the space.</a:t>
            </a:r>
          </a:p>
          <a:p>
            <a:endParaRPr lang="en-US" dirty="0"/>
          </a:p>
        </p:txBody>
      </p:sp>
      <p:sp>
        <p:nvSpPr>
          <p:cNvPr id="4" name="Slide Number Placeholder 3">
            <a:extLst>
              <a:ext uri="{FF2B5EF4-FFF2-40B4-BE49-F238E27FC236}">
                <a16:creationId xmlns:a16="http://schemas.microsoft.com/office/drawing/2014/main" id="{B64BB2A1-6DEA-18CC-6ED7-820C458C9968}"/>
              </a:ext>
            </a:extLst>
          </p:cNvPr>
          <p:cNvSpPr>
            <a:spLocks noGrp="1"/>
          </p:cNvSpPr>
          <p:nvPr>
            <p:ph type="sldNum" sz="quarter" idx="5"/>
          </p:nvPr>
        </p:nvSpPr>
        <p:spPr/>
        <p:txBody>
          <a:bodyPr/>
          <a:lstStyle/>
          <a:p>
            <a:fld id="{E8E60062-BEB5-5D4A-9BC7-ACC16A527DB3}" type="slidenum">
              <a:rPr lang="en-US" smtClean="0"/>
              <a:t>14</a:t>
            </a:fld>
            <a:endParaRPr lang="en-US"/>
          </a:p>
        </p:txBody>
      </p:sp>
    </p:spTree>
    <p:extLst>
      <p:ext uri="{BB962C8B-B14F-4D97-AF65-F5344CB8AC3E}">
        <p14:creationId xmlns:p14="http://schemas.microsoft.com/office/powerpoint/2010/main" val="3654528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7/8/25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7/8/25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7/8/25</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7/8/25</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blog.getaura.ai/ai-jobs" TargetMode="External"/><Relationship Id="rId5" Type="http://schemas.openxmlformats.org/officeDocument/2006/relationships/hyperlink" Target="https://www.kaggle.com/datasets/pratyushpuri/global-ai-job-market-trend-2025" TargetMode="Externa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71D9-185E-21D8-6DC2-25CE6062DC5D}"/>
              </a:ext>
            </a:extLst>
          </p:cNvPr>
          <p:cNvSpPr>
            <a:spLocks noGrp="1"/>
          </p:cNvSpPr>
          <p:nvPr>
            <p:ph type="ctrTitle"/>
          </p:nvPr>
        </p:nvSpPr>
        <p:spPr>
          <a:xfrm>
            <a:off x="1751012" y="4363271"/>
            <a:ext cx="8676222" cy="1066801"/>
          </a:xfrm>
        </p:spPr>
        <p:txBody>
          <a:bodyPr>
            <a:normAutofit/>
          </a:bodyPr>
          <a:lstStyle/>
          <a:p>
            <a:pPr>
              <a:lnSpc>
                <a:spcPct val="90000"/>
              </a:lnSpc>
            </a:pPr>
            <a:r>
              <a:rPr lang="en-US" sz="3400" dirty="0"/>
              <a:t>Mapping the Global AI JOB MARKET</a:t>
            </a:r>
          </a:p>
        </p:txBody>
      </p:sp>
      <p:sp>
        <p:nvSpPr>
          <p:cNvPr id="3" name="Subtitle 2">
            <a:extLst>
              <a:ext uri="{FF2B5EF4-FFF2-40B4-BE49-F238E27FC236}">
                <a16:creationId xmlns:a16="http://schemas.microsoft.com/office/drawing/2014/main" id="{76BFDF9E-EEB5-480F-553B-301F079EACC4}"/>
              </a:ext>
            </a:extLst>
          </p:cNvPr>
          <p:cNvSpPr>
            <a:spLocks noGrp="1"/>
          </p:cNvSpPr>
          <p:nvPr>
            <p:ph type="subTitle" idx="1"/>
          </p:nvPr>
        </p:nvSpPr>
        <p:spPr>
          <a:xfrm>
            <a:off x="1751012" y="5516211"/>
            <a:ext cx="8676222" cy="722243"/>
          </a:xfrm>
        </p:spPr>
        <p:txBody>
          <a:bodyPr>
            <a:normAutofit/>
          </a:bodyPr>
          <a:lstStyle/>
          <a:p>
            <a:pPr>
              <a:lnSpc>
                <a:spcPct val="90000"/>
              </a:lnSpc>
            </a:pPr>
            <a:r>
              <a:rPr lang="en-US" dirty="0"/>
              <a:t>Analyzing Trends By Industry, Employment Type, Skillsets, And Hiring Urgency</a:t>
            </a:r>
          </a:p>
        </p:txBody>
      </p:sp>
      <p:pic>
        <p:nvPicPr>
          <p:cNvPr id="4" name="Picture 3" descr="White and black robot hands">
            <a:extLst>
              <a:ext uri="{FF2B5EF4-FFF2-40B4-BE49-F238E27FC236}">
                <a16:creationId xmlns:a16="http://schemas.microsoft.com/office/drawing/2014/main" id="{A38D539B-0E1E-81B8-38CB-6243040600C2}"/>
              </a:ext>
            </a:extLst>
          </p:cNvPr>
          <p:cNvPicPr>
            <a:picLocks noChangeAspect="1"/>
          </p:cNvPicPr>
          <p:nvPr/>
        </p:nvPicPr>
        <p:blipFill>
          <a:blip r:embed="rId4"/>
          <a:srcRect t="21556" b="16125"/>
          <a:stretch>
            <a:fillRect/>
          </a:stretch>
        </p:blipFill>
        <p:spPr>
          <a:xfrm>
            <a:off x="20" y="10"/>
            <a:ext cx="12191980" cy="4273816"/>
          </a:xfrm>
          <a:prstGeom prst="rect">
            <a:avLst/>
          </a:prstGeom>
        </p:spPr>
      </p:pic>
    </p:spTree>
    <p:extLst>
      <p:ext uri="{BB962C8B-B14F-4D97-AF65-F5344CB8AC3E}">
        <p14:creationId xmlns:p14="http://schemas.microsoft.com/office/powerpoint/2010/main" val="4049123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85239EAF-E603-14EE-E529-1BB7C1C98789}"/>
            </a:ext>
          </a:extLst>
        </p:cNvPr>
        <p:cNvGrpSpPr/>
        <p:nvPr/>
      </p:nvGrpSpPr>
      <p:grpSpPr>
        <a:xfrm>
          <a:off x="0" y="0"/>
          <a:ext cx="0" cy="0"/>
          <a:chOff x="0" y="0"/>
          <a:chExt cx="0" cy="0"/>
        </a:xfrm>
      </p:grpSpPr>
      <p:pic>
        <p:nvPicPr>
          <p:cNvPr id="4" name="Content Placeholder 3" descr="cardboard: series 6">
            <a:extLst>
              <a:ext uri="{FF2B5EF4-FFF2-40B4-BE49-F238E27FC236}">
                <a16:creationId xmlns:a16="http://schemas.microsoft.com/office/drawing/2014/main" id="{5785C651-0BC1-BD10-4803-483BB5805168}"/>
              </a:ext>
            </a:extLst>
          </p:cNvPr>
          <p:cNvPicPr>
            <a:picLocks noChangeAspect="1"/>
          </p:cNvPicPr>
          <p:nvPr/>
        </p:nvPicPr>
        <p:blipFill>
          <a:blip r:embed="rId4">
            <a:alphaModFix amt="15000"/>
          </a:blip>
          <a:srcRect b="15730"/>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BD16E9F0-09D5-B7F2-1C33-0825CF65D603}"/>
              </a:ext>
            </a:extLst>
          </p:cNvPr>
          <p:cNvSpPr>
            <a:spLocks noGrp="1"/>
          </p:cNvSpPr>
          <p:nvPr>
            <p:ph type="title"/>
          </p:nvPr>
        </p:nvSpPr>
        <p:spPr>
          <a:xfrm>
            <a:off x="342923" y="221896"/>
            <a:ext cx="3276041" cy="985774"/>
          </a:xfrm>
        </p:spPr>
        <p:txBody>
          <a:bodyPr vert="horz" lIns="91440" tIns="45720" rIns="91440" bIns="45720" rtlCol="0">
            <a:normAutofit/>
          </a:bodyPr>
          <a:lstStyle/>
          <a:p>
            <a:r>
              <a:rPr lang="en-US" cap="none" dirty="0">
                <a:effectLst>
                  <a:glow rad="38100">
                    <a:schemeClr val="bg1">
                      <a:lumMod val="65000"/>
                      <a:lumOff val="35000"/>
                      <a:alpha val="50000"/>
                    </a:schemeClr>
                  </a:glow>
                  <a:outerShdw blurRad="28575" dist="31750" dir="13200000" algn="tl" rotWithShape="0">
                    <a:srgbClr val="000000">
                      <a:alpha val="25000"/>
                    </a:srgbClr>
                  </a:outerShdw>
                </a:effectLst>
              </a:rPr>
              <a:t>Global Trends</a:t>
            </a:r>
          </a:p>
        </p:txBody>
      </p:sp>
      <p:sp>
        <p:nvSpPr>
          <p:cNvPr id="8" name="Content Placeholder 7">
            <a:extLst>
              <a:ext uri="{FF2B5EF4-FFF2-40B4-BE49-F238E27FC236}">
                <a16:creationId xmlns:a16="http://schemas.microsoft.com/office/drawing/2014/main" id="{C02630B9-9774-138D-8D0C-51CDC31BD86D}"/>
              </a:ext>
            </a:extLst>
          </p:cNvPr>
          <p:cNvSpPr>
            <a:spLocks noGrp="1"/>
          </p:cNvSpPr>
          <p:nvPr>
            <p:ph idx="1"/>
          </p:nvPr>
        </p:nvSpPr>
        <p:spPr>
          <a:xfrm>
            <a:off x="342923" y="1712891"/>
            <a:ext cx="5941967" cy="3705904"/>
          </a:xfrm>
        </p:spPr>
        <p:txBody>
          <a:bodyPr>
            <a:normAutofit fontScale="92500" lnSpcReduction="10000"/>
          </a:bodyPr>
          <a:lstStyle/>
          <a:p>
            <a:endParaRPr lang="en-US" b="1" cap="none" dirty="0">
              <a:latin typeface="Century Gothic" panose="020B0502020202020204" pitchFamily="34" charset="0"/>
            </a:endParaRPr>
          </a:p>
          <a:p>
            <a:r>
              <a:rPr lang="en-US" b="1" cap="none" dirty="0">
                <a:latin typeface="Century Gothic" panose="020B0502020202020204" pitchFamily="34" charset="0"/>
              </a:rPr>
              <a:t>Most Jobs: </a:t>
            </a:r>
            <a:r>
              <a:rPr lang="en-US" cap="none" dirty="0">
                <a:latin typeface="Century Gothic" panose="020B0502020202020204" pitchFamily="34" charset="0"/>
              </a:rPr>
              <a:t>Germany, 814</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Highest Demand Job: </a:t>
            </a:r>
            <a:r>
              <a:rPr lang="en-US" cap="none" dirty="0">
                <a:latin typeface="Century Gothic" panose="020B0502020202020204" pitchFamily="34" charset="0"/>
              </a:rPr>
              <a:t>Machine Learning Researcher, 808 openings</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Highest Avg. Salary: </a:t>
            </a:r>
            <a:r>
              <a:rPr lang="en-US" cap="none" dirty="0">
                <a:latin typeface="Century Gothic" panose="020B0502020202020204" pitchFamily="34" charset="0"/>
              </a:rPr>
              <a:t>Switzerland, $170,639</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Highest Avg. Benefits Score</a:t>
            </a:r>
            <a:r>
              <a:rPr lang="en-US" cap="none" dirty="0">
                <a:latin typeface="Century Gothic" panose="020B0502020202020204" pitchFamily="34" charset="0"/>
              </a:rPr>
              <a:t>: Denmark, 7.6</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Max Continental Hiring: </a:t>
            </a:r>
            <a:r>
              <a:rPr lang="en-US" cap="none" dirty="0">
                <a:latin typeface="Century Gothic" panose="020B0502020202020204" pitchFamily="34" charset="0"/>
              </a:rPr>
              <a:t>Europe</a:t>
            </a:r>
            <a:endParaRPr lang="en-US" b="1" cap="none" dirty="0">
              <a:latin typeface="Century Gothic" panose="020B0502020202020204" pitchFamily="34" charset="0"/>
            </a:endParaRPr>
          </a:p>
          <a:p>
            <a:endParaRPr lang="en-US" b="1" cap="none" dirty="0">
              <a:latin typeface="Century Gothic" panose="020B0502020202020204" pitchFamily="34" charset="0"/>
            </a:endParaRPr>
          </a:p>
          <a:p>
            <a:endParaRPr lang="en-US" b="1" dirty="0"/>
          </a:p>
          <a:p>
            <a:endParaRPr lang="en-US" dirty="0"/>
          </a:p>
        </p:txBody>
      </p:sp>
      <p:pic>
        <p:nvPicPr>
          <p:cNvPr id="7" name="Picture 6" descr="A map of the world&#10;&#10;AI-generated content may be incorrect.">
            <a:extLst>
              <a:ext uri="{FF2B5EF4-FFF2-40B4-BE49-F238E27FC236}">
                <a16:creationId xmlns:a16="http://schemas.microsoft.com/office/drawing/2014/main" id="{3296BB95-3B25-23D9-1F3B-F016D7554E3D}"/>
              </a:ext>
            </a:extLst>
          </p:cNvPr>
          <p:cNvPicPr>
            <a:picLocks noChangeAspect="1"/>
          </p:cNvPicPr>
          <p:nvPr/>
        </p:nvPicPr>
        <p:blipFill>
          <a:blip r:embed="rId5"/>
          <a:stretch>
            <a:fillRect/>
          </a:stretch>
        </p:blipFill>
        <p:spPr>
          <a:xfrm>
            <a:off x="7141719" y="2102846"/>
            <a:ext cx="4327301" cy="2480525"/>
          </a:xfrm>
          <a:prstGeom prst="rect">
            <a:avLst/>
          </a:prstGeom>
        </p:spPr>
      </p:pic>
      <p:pic>
        <p:nvPicPr>
          <p:cNvPr id="16" name="Picture 15" descr="A graph with blue lines and text&#10;&#10;AI-generated content may be incorrect.">
            <a:extLst>
              <a:ext uri="{FF2B5EF4-FFF2-40B4-BE49-F238E27FC236}">
                <a16:creationId xmlns:a16="http://schemas.microsoft.com/office/drawing/2014/main" id="{5396C45C-9C00-E43F-F531-B4322A1208B9}"/>
              </a:ext>
            </a:extLst>
          </p:cNvPr>
          <p:cNvPicPr>
            <a:picLocks noChangeAspect="1"/>
          </p:cNvPicPr>
          <p:nvPr/>
        </p:nvPicPr>
        <p:blipFill>
          <a:blip r:embed="rId6"/>
          <a:stretch>
            <a:fillRect/>
          </a:stretch>
        </p:blipFill>
        <p:spPr>
          <a:xfrm>
            <a:off x="7141719" y="221896"/>
            <a:ext cx="4327301" cy="1632841"/>
          </a:xfrm>
          <a:prstGeom prst="rect">
            <a:avLst/>
          </a:prstGeom>
        </p:spPr>
      </p:pic>
      <p:pic>
        <p:nvPicPr>
          <p:cNvPr id="18" name="Picture 17" descr="A graph of a graph showing the average salary&#10;&#10;AI-generated content may be incorrect.">
            <a:extLst>
              <a:ext uri="{FF2B5EF4-FFF2-40B4-BE49-F238E27FC236}">
                <a16:creationId xmlns:a16="http://schemas.microsoft.com/office/drawing/2014/main" id="{889C7B77-9445-6CAC-6660-DC7CEB67B84A}"/>
              </a:ext>
            </a:extLst>
          </p:cNvPr>
          <p:cNvPicPr>
            <a:picLocks noChangeAspect="1"/>
          </p:cNvPicPr>
          <p:nvPr/>
        </p:nvPicPr>
        <p:blipFill>
          <a:blip r:embed="rId7"/>
          <a:stretch>
            <a:fillRect/>
          </a:stretch>
        </p:blipFill>
        <p:spPr>
          <a:xfrm>
            <a:off x="7141720" y="4831480"/>
            <a:ext cx="4327300" cy="1616647"/>
          </a:xfrm>
          <a:prstGeom prst="rect">
            <a:avLst/>
          </a:prstGeom>
        </p:spPr>
      </p:pic>
    </p:spTree>
    <p:extLst>
      <p:ext uri="{BB962C8B-B14F-4D97-AF65-F5344CB8AC3E}">
        <p14:creationId xmlns:p14="http://schemas.microsoft.com/office/powerpoint/2010/main" val="384469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5A4DD570-B74E-8B83-5490-BE5597624ED5}"/>
            </a:ext>
          </a:extLst>
        </p:cNvPr>
        <p:cNvGrpSpPr/>
        <p:nvPr/>
      </p:nvGrpSpPr>
      <p:grpSpPr>
        <a:xfrm>
          <a:off x="0" y="0"/>
          <a:ext cx="0" cy="0"/>
          <a:chOff x="0" y="0"/>
          <a:chExt cx="0" cy="0"/>
        </a:xfrm>
      </p:grpSpPr>
      <p:pic>
        <p:nvPicPr>
          <p:cNvPr id="4" name="Content Placeholder 3" descr="cardboard: series 6">
            <a:extLst>
              <a:ext uri="{FF2B5EF4-FFF2-40B4-BE49-F238E27FC236}">
                <a16:creationId xmlns:a16="http://schemas.microsoft.com/office/drawing/2014/main" id="{1BC0A1B2-4BFB-57A6-CA0E-5A19B2826669}"/>
              </a:ext>
            </a:extLst>
          </p:cNvPr>
          <p:cNvPicPr>
            <a:picLocks noGrp="1" noChangeAspect="1"/>
          </p:cNvPicPr>
          <p:nvPr>
            <p:ph idx="1"/>
          </p:nvPr>
        </p:nvPicPr>
        <p:blipFill>
          <a:blip r:embed="rId3"/>
          <a:srcRect b="15730"/>
          <a:stretch>
            <a:fillRect/>
          </a:stretch>
        </p:blipFill>
        <p:spPr>
          <a:xfrm>
            <a:off x="20" y="10"/>
            <a:ext cx="12191980" cy="6857990"/>
          </a:xfrm>
          <a:prstGeom prst="rect">
            <a:avLst/>
          </a:prstGeom>
        </p:spPr>
      </p:pic>
      <p:sp>
        <p:nvSpPr>
          <p:cNvPr id="6" name="TextBox 5">
            <a:extLst>
              <a:ext uri="{FF2B5EF4-FFF2-40B4-BE49-F238E27FC236}">
                <a16:creationId xmlns:a16="http://schemas.microsoft.com/office/drawing/2014/main" id="{B1142585-0BEA-EDAD-919A-0B7BC42CCF2C}"/>
              </a:ext>
            </a:extLst>
          </p:cNvPr>
          <p:cNvSpPr txBox="1"/>
          <p:nvPr/>
        </p:nvSpPr>
        <p:spPr>
          <a:xfrm>
            <a:off x="1351466" y="3075057"/>
            <a:ext cx="9489067" cy="707886"/>
          </a:xfrm>
          <a:prstGeom prst="rect">
            <a:avLst/>
          </a:prstGeom>
          <a:noFill/>
        </p:spPr>
        <p:txBody>
          <a:bodyPr wrap="square" rtlCol="0">
            <a:spAutoFit/>
          </a:bodyPr>
          <a:lstStyle/>
          <a:p>
            <a:pPr algn="ctr">
              <a:spcAft>
                <a:spcPts val="600"/>
              </a:spcAft>
            </a:pPr>
            <a:r>
              <a:rPr lang="en-US" sz="4000" dirty="0">
                <a:latin typeface="+mj-lt"/>
              </a:rPr>
              <a:t>INDUSTRY TRENDS</a:t>
            </a:r>
          </a:p>
        </p:txBody>
      </p:sp>
    </p:spTree>
    <p:extLst>
      <p:ext uri="{BB962C8B-B14F-4D97-AF65-F5344CB8AC3E}">
        <p14:creationId xmlns:p14="http://schemas.microsoft.com/office/powerpoint/2010/main" val="2780651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9E3FDBC4-3F74-9112-511F-62D2F17963F7}"/>
            </a:ext>
          </a:extLst>
        </p:cNvPr>
        <p:cNvGrpSpPr/>
        <p:nvPr/>
      </p:nvGrpSpPr>
      <p:grpSpPr>
        <a:xfrm>
          <a:off x="0" y="0"/>
          <a:ext cx="0" cy="0"/>
          <a:chOff x="0" y="0"/>
          <a:chExt cx="0" cy="0"/>
        </a:xfrm>
      </p:grpSpPr>
      <p:pic>
        <p:nvPicPr>
          <p:cNvPr id="4" name="Content Placeholder 3" descr="cardboard: series 6">
            <a:extLst>
              <a:ext uri="{FF2B5EF4-FFF2-40B4-BE49-F238E27FC236}">
                <a16:creationId xmlns:a16="http://schemas.microsoft.com/office/drawing/2014/main" id="{3CA55065-297A-3D94-B47E-5441BE89A824}"/>
              </a:ext>
            </a:extLst>
          </p:cNvPr>
          <p:cNvPicPr>
            <a:picLocks noChangeAspect="1"/>
          </p:cNvPicPr>
          <p:nvPr/>
        </p:nvPicPr>
        <p:blipFill>
          <a:blip r:embed="rId4">
            <a:alphaModFix amt="15000"/>
          </a:blip>
          <a:srcRect b="15730"/>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52FAD25-21C8-6AEF-20CA-782CB60DAF3C}"/>
              </a:ext>
            </a:extLst>
          </p:cNvPr>
          <p:cNvSpPr>
            <a:spLocks noGrp="1"/>
          </p:cNvSpPr>
          <p:nvPr>
            <p:ph type="title"/>
          </p:nvPr>
        </p:nvSpPr>
        <p:spPr>
          <a:xfrm>
            <a:off x="342923" y="221896"/>
            <a:ext cx="3276041" cy="985774"/>
          </a:xfrm>
        </p:spPr>
        <p:txBody>
          <a:bodyPr vert="horz" lIns="91440" tIns="45720" rIns="91440" bIns="45720" rtlCol="0">
            <a:normAutofit/>
          </a:bodyPr>
          <a:lstStyle/>
          <a:p>
            <a:r>
              <a:rPr lang="en-US" cap="none" dirty="0">
                <a:effectLst>
                  <a:glow rad="38100">
                    <a:schemeClr val="bg1">
                      <a:lumMod val="65000"/>
                      <a:lumOff val="35000"/>
                      <a:alpha val="50000"/>
                    </a:schemeClr>
                  </a:glow>
                  <a:outerShdw blurRad="28575" dist="31750" dir="13200000" algn="tl" rotWithShape="0">
                    <a:srgbClr val="000000">
                      <a:alpha val="25000"/>
                    </a:srgbClr>
                  </a:outerShdw>
                </a:effectLst>
              </a:rPr>
              <a:t>Industry Trends</a:t>
            </a:r>
          </a:p>
        </p:txBody>
      </p:sp>
      <p:sp>
        <p:nvSpPr>
          <p:cNvPr id="8" name="Content Placeholder 7">
            <a:extLst>
              <a:ext uri="{FF2B5EF4-FFF2-40B4-BE49-F238E27FC236}">
                <a16:creationId xmlns:a16="http://schemas.microsoft.com/office/drawing/2014/main" id="{3E17F180-B1FB-9827-824C-9411AF0921A9}"/>
              </a:ext>
            </a:extLst>
          </p:cNvPr>
          <p:cNvSpPr>
            <a:spLocks noGrp="1"/>
          </p:cNvSpPr>
          <p:nvPr>
            <p:ph idx="1"/>
          </p:nvPr>
        </p:nvSpPr>
        <p:spPr>
          <a:xfrm>
            <a:off x="342923" y="1429556"/>
            <a:ext cx="5941967" cy="3989239"/>
          </a:xfrm>
        </p:spPr>
        <p:txBody>
          <a:bodyPr>
            <a:normAutofit fontScale="92500" lnSpcReduction="10000"/>
          </a:bodyPr>
          <a:lstStyle/>
          <a:p>
            <a:endParaRPr lang="en-US" b="1" cap="none" dirty="0">
              <a:latin typeface="Century Gothic" panose="020B0502020202020204" pitchFamily="34" charset="0"/>
            </a:endParaRPr>
          </a:p>
          <a:p>
            <a:r>
              <a:rPr lang="en-US" b="1" cap="none" dirty="0">
                <a:latin typeface="Century Gothic" panose="020B0502020202020204" pitchFamily="34" charset="0"/>
              </a:rPr>
              <a:t>Most Roles: </a:t>
            </a:r>
            <a:r>
              <a:rPr lang="en-US" cap="none" dirty="0">
                <a:latin typeface="Century Gothic" panose="020B0502020202020204" pitchFamily="34" charset="0"/>
              </a:rPr>
              <a:t>Retail, Media, Consulting</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Highest Avg. Salaries: </a:t>
            </a:r>
            <a:r>
              <a:rPr lang="en-US" cap="none" dirty="0">
                <a:latin typeface="Century Gothic" panose="020B0502020202020204" pitchFamily="34" charset="0"/>
              </a:rPr>
              <a:t>Consulting, Manufacturing, Media</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Avg. Salary across Company Size</a:t>
            </a:r>
            <a:r>
              <a:rPr lang="en-US" cap="none" dirty="0">
                <a:latin typeface="Century Gothic" panose="020B0502020202020204" pitchFamily="34" charset="0"/>
              </a:rPr>
              <a:t>: $115,357</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Seasonal Hiring Peak: </a:t>
            </a:r>
            <a:r>
              <a:rPr lang="en-US" cap="none" dirty="0">
                <a:latin typeface="Century Gothic" panose="020B0502020202020204" pitchFamily="34" charset="0"/>
              </a:rPr>
              <a:t>Q2 2024</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Seasonal Hiring Drop: </a:t>
            </a:r>
            <a:r>
              <a:rPr lang="en-US" cap="none" dirty="0">
                <a:latin typeface="Century Gothic" panose="020B0502020202020204" pitchFamily="34" charset="0"/>
              </a:rPr>
              <a:t>Q4 2024, Q1 2025 rebound</a:t>
            </a:r>
            <a:endParaRPr lang="en-US" b="1" cap="none" dirty="0">
              <a:latin typeface="Century Gothic" panose="020B0502020202020204" pitchFamily="34" charset="0"/>
            </a:endParaRPr>
          </a:p>
          <a:p>
            <a:endParaRPr lang="en-US" b="1" dirty="0"/>
          </a:p>
          <a:p>
            <a:endParaRPr lang="en-US" dirty="0"/>
          </a:p>
        </p:txBody>
      </p:sp>
      <p:pic>
        <p:nvPicPr>
          <p:cNvPr id="17" name="Picture 16" descr="A graph of blue lines and a blue line&#10;&#10;AI-generated content may be incorrect.">
            <a:extLst>
              <a:ext uri="{FF2B5EF4-FFF2-40B4-BE49-F238E27FC236}">
                <a16:creationId xmlns:a16="http://schemas.microsoft.com/office/drawing/2014/main" id="{4DD6F9F0-00A7-F22F-9BBC-5AAF9DF253F1}"/>
              </a:ext>
            </a:extLst>
          </p:cNvPr>
          <p:cNvPicPr>
            <a:picLocks noChangeAspect="1"/>
          </p:cNvPicPr>
          <p:nvPr/>
        </p:nvPicPr>
        <p:blipFill>
          <a:blip r:embed="rId5"/>
          <a:stretch>
            <a:fillRect/>
          </a:stretch>
        </p:blipFill>
        <p:spPr>
          <a:xfrm>
            <a:off x="7141718" y="1959483"/>
            <a:ext cx="4552299" cy="2324100"/>
          </a:xfrm>
          <a:prstGeom prst="rect">
            <a:avLst/>
          </a:prstGeom>
        </p:spPr>
      </p:pic>
      <p:pic>
        <p:nvPicPr>
          <p:cNvPr id="19" name="Picture 18" descr="A graph of a number of jobs&#10;&#10;AI-generated content may be incorrect.">
            <a:extLst>
              <a:ext uri="{FF2B5EF4-FFF2-40B4-BE49-F238E27FC236}">
                <a16:creationId xmlns:a16="http://schemas.microsoft.com/office/drawing/2014/main" id="{9360D3A3-5693-30A3-C7FD-7BDB2772DC26}"/>
              </a:ext>
            </a:extLst>
          </p:cNvPr>
          <p:cNvPicPr>
            <a:picLocks noChangeAspect="1"/>
          </p:cNvPicPr>
          <p:nvPr/>
        </p:nvPicPr>
        <p:blipFill>
          <a:blip r:embed="rId6"/>
          <a:stretch>
            <a:fillRect/>
          </a:stretch>
        </p:blipFill>
        <p:spPr>
          <a:xfrm>
            <a:off x="7141718" y="221896"/>
            <a:ext cx="4552299" cy="1450326"/>
          </a:xfrm>
          <a:prstGeom prst="rect">
            <a:avLst/>
          </a:prstGeom>
        </p:spPr>
      </p:pic>
      <p:pic>
        <p:nvPicPr>
          <p:cNvPr id="21" name="Picture 20" descr="A graph of a number of people&#10;&#10;AI-generated content may be incorrect.">
            <a:extLst>
              <a:ext uri="{FF2B5EF4-FFF2-40B4-BE49-F238E27FC236}">
                <a16:creationId xmlns:a16="http://schemas.microsoft.com/office/drawing/2014/main" id="{890A1D2A-6E75-53D1-FC5B-B0C5D475BF80}"/>
              </a:ext>
            </a:extLst>
          </p:cNvPr>
          <p:cNvPicPr>
            <a:picLocks noChangeAspect="1"/>
          </p:cNvPicPr>
          <p:nvPr/>
        </p:nvPicPr>
        <p:blipFill>
          <a:blip r:embed="rId7"/>
          <a:stretch>
            <a:fillRect/>
          </a:stretch>
        </p:blipFill>
        <p:spPr>
          <a:xfrm>
            <a:off x="7141717" y="4570844"/>
            <a:ext cx="4552299" cy="1862111"/>
          </a:xfrm>
          <a:prstGeom prst="rect">
            <a:avLst/>
          </a:prstGeom>
        </p:spPr>
      </p:pic>
    </p:spTree>
    <p:extLst>
      <p:ext uri="{BB962C8B-B14F-4D97-AF65-F5344CB8AC3E}">
        <p14:creationId xmlns:p14="http://schemas.microsoft.com/office/powerpoint/2010/main" val="19644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8CB2B60F-32DA-85EC-57D2-913BFF1FD5B8}"/>
            </a:ext>
          </a:extLst>
        </p:cNvPr>
        <p:cNvGrpSpPr/>
        <p:nvPr/>
      </p:nvGrpSpPr>
      <p:grpSpPr>
        <a:xfrm>
          <a:off x="0" y="0"/>
          <a:ext cx="0" cy="0"/>
          <a:chOff x="0" y="0"/>
          <a:chExt cx="0" cy="0"/>
        </a:xfrm>
      </p:grpSpPr>
      <p:pic>
        <p:nvPicPr>
          <p:cNvPr id="4" name="Content Placeholder 3" descr="cardboard: series 6">
            <a:extLst>
              <a:ext uri="{FF2B5EF4-FFF2-40B4-BE49-F238E27FC236}">
                <a16:creationId xmlns:a16="http://schemas.microsoft.com/office/drawing/2014/main" id="{4AEBA6EE-EF6E-7E24-E1B2-BBBF7E322F62}"/>
              </a:ext>
            </a:extLst>
          </p:cNvPr>
          <p:cNvPicPr>
            <a:picLocks noGrp="1" noChangeAspect="1"/>
          </p:cNvPicPr>
          <p:nvPr>
            <p:ph idx="1"/>
          </p:nvPr>
        </p:nvPicPr>
        <p:blipFill>
          <a:blip r:embed="rId3"/>
          <a:srcRect b="15730"/>
          <a:stretch>
            <a:fillRect/>
          </a:stretch>
        </p:blipFill>
        <p:spPr>
          <a:xfrm>
            <a:off x="20" y="10"/>
            <a:ext cx="12191980" cy="6857990"/>
          </a:xfrm>
          <a:prstGeom prst="rect">
            <a:avLst/>
          </a:prstGeom>
        </p:spPr>
      </p:pic>
      <p:sp>
        <p:nvSpPr>
          <p:cNvPr id="6" name="TextBox 5">
            <a:extLst>
              <a:ext uri="{FF2B5EF4-FFF2-40B4-BE49-F238E27FC236}">
                <a16:creationId xmlns:a16="http://schemas.microsoft.com/office/drawing/2014/main" id="{7B2DB35F-24F0-7208-48D7-D03F83EA35CF}"/>
              </a:ext>
            </a:extLst>
          </p:cNvPr>
          <p:cNvSpPr txBox="1"/>
          <p:nvPr/>
        </p:nvSpPr>
        <p:spPr>
          <a:xfrm>
            <a:off x="1351466" y="3075057"/>
            <a:ext cx="9489067" cy="707886"/>
          </a:xfrm>
          <a:prstGeom prst="rect">
            <a:avLst/>
          </a:prstGeom>
          <a:noFill/>
        </p:spPr>
        <p:txBody>
          <a:bodyPr wrap="square" rtlCol="0">
            <a:spAutoFit/>
          </a:bodyPr>
          <a:lstStyle/>
          <a:p>
            <a:pPr algn="ctr">
              <a:spcAft>
                <a:spcPts val="600"/>
              </a:spcAft>
            </a:pPr>
            <a:r>
              <a:rPr lang="en-US" sz="4000" dirty="0">
                <a:latin typeface="+mj-lt"/>
              </a:rPr>
              <a:t>EMPLOYMENT TYPE TRENDS</a:t>
            </a:r>
          </a:p>
        </p:txBody>
      </p:sp>
    </p:spTree>
    <p:extLst>
      <p:ext uri="{BB962C8B-B14F-4D97-AF65-F5344CB8AC3E}">
        <p14:creationId xmlns:p14="http://schemas.microsoft.com/office/powerpoint/2010/main" val="2835731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2027CEC5-EBD6-5844-57AB-5E48A3CA0B58}"/>
            </a:ext>
          </a:extLst>
        </p:cNvPr>
        <p:cNvGrpSpPr/>
        <p:nvPr/>
      </p:nvGrpSpPr>
      <p:grpSpPr>
        <a:xfrm>
          <a:off x="0" y="0"/>
          <a:ext cx="0" cy="0"/>
          <a:chOff x="0" y="0"/>
          <a:chExt cx="0" cy="0"/>
        </a:xfrm>
      </p:grpSpPr>
      <p:pic>
        <p:nvPicPr>
          <p:cNvPr id="4" name="Content Placeholder 3" descr="cardboard: series 6">
            <a:extLst>
              <a:ext uri="{FF2B5EF4-FFF2-40B4-BE49-F238E27FC236}">
                <a16:creationId xmlns:a16="http://schemas.microsoft.com/office/drawing/2014/main" id="{710AB128-ACD9-153A-DE91-EF2AB6A7E315}"/>
              </a:ext>
            </a:extLst>
          </p:cNvPr>
          <p:cNvPicPr>
            <a:picLocks noChangeAspect="1"/>
          </p:cNvPicPr>
          <p:nvPr/>
        </p:nvPicPr>
        <p:blipFill>
          <a:blip r:embed="rId4">
            <a:alphaModFix amt="15000"/>
          </a:blip>
          <a:srcRect b="15730"/>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09494DB-0B48-ED0E-1E69-922F7B6EA5F4}"/>
              </a:ext>
            </a:extLst>
          </p:cNvPr>
          <p:cNvSpPr>
            <a:spLocks noGrp="1"/>
          </p:cNvSpPr>
          <p:nvPr>
            <p:ph type="title"/>
          </p:nvPr>
        </p:nvSpPr>
        <p:spPr>
          <a:xfrm>
            <a:off x="342923" y="221896"/>
            <a:ext cx="3456345" cy="985774"/>
          </a:xfrm>
        </p:spPr>
        <p:txBody>
          <a:bodyPr vert="horz" lIns="91440" tIns="45720" rIns="91440" bIns="45720" rtlCol="0">
            <a:normAutofit fontScale="90000"/>
          </a:bodyPr>
          <a:lstStyle/>
          <a:p>
            <a:r>
              <a:rPr lang="en-US" cap="none" dirty="0">
                <a:effectLst>
                  <a:glow rad="38100">
                    <a:schemeClr val="bg1">
                      <a:lumMod val="65000"/>
                      <a:lumOff val="35000"/>
                      <a:alpha val="50000"/>
                    </a:schemeClr>
                  </a:glow>
                  <a:outerShdw blurRad="28575" dist="31750" dir="13200000" algn="tl" rotWithShape="0">
                    <a:srgbClr val="000000">
                      <a:alpha val="25000"/>
                    </a:srgbClr>
                  </a:outerShdw>
                </a:effectLst>
              </a:rPr>
              <a:t>Employment Type Trends</a:t>
            </a:r>
          </a:p>
        </p:txBody>
      </p:sp>
      <p:sp>
        <p:nvSpPr>
          <p:cNvPr id="8" name="Content Placeholder 7">
            <a:extLst>
              <a:ext uri="{FF2B5EF4-FFF2-40B4-BE49-F238E27FC236}">
                <a16:creationId xmlns:a16="http://schemas.microsoft.com/office/drawing/2014/main" id="{4E2327FC-14A7-DB81-9DB9-FB2FD87C917D}"/>
              </a:ext>
            </a:extLst>
          </p:cNvPr>
          <p:cNvSpPr>
            <a:spLocks noGrp="1"/>
          </p:cNvSpPr>
          <p:nvPr>
            <p:ph idx="1"/>
          </p:nvPr>
        </p:nvSpPr>
        <p:spPr>
          <a:xfrm>
            <a:off x="342923" y="1429557"/>
            <a:ext cx="5941967" cy="3644720"/>
          </a:xfrm>
        </p:spPr>
        <p:txBody>
          <a:bodyPr>
            <a:normAutofit fontScale="85000" lnSpcReduction="10000"/>
          </a:bodyPr>
          <a:lstStyle/>
          <a:p>
            <a:endParaRPr lang="en-US" b="1" cap="none" dirty="0">
              <a:latin typeface="Century Gothic" panose="020B0502020202020204" pitchFamily="34" charset="0"/>
            </a:endParaRPr>
          </a:p>
          <a:p>
            <a:r>
              <a:rPr lang="en-US" b="1" cap="none" dirty="0">
                <a:latin typeface="Century Gothic" panose="020B0502020202020204" pitchFamily="34" charset="0"/>
              </a:rPr>
              <a:t>Most Roles: </a:t>
            </a:r>
            <a:r>
              <a:rPr lang="en-US" cap="none" dirty="0">
                <a:latin typeface="Century Gothic" panose="020B0502020202020204" pitchFamily="34" charset="0"/>
              </a:rPr>
              <a:t>Full-Time (3812), Freelance (3758)</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Remote Type: </a:t>
            </a:r>
            <a:r>
              <a:rPr lang="en-US" cap="none" dirty="0">
                <a:latin typeface="Century Gothic" panose="020B0502020202020204" pitchFamily="34" charset="0"/>
              </a:rPr>
              <a:t>Remote (32.8%), Hybrid (33.36%), On-Site (33.8%) split almost evenly</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Employment x Remote</a:t>
            </a:r>
            <a:r>
              <a:rPr lang="en-US" cap="none" dirty="0">
                <a:latin typeface="Century Gothic" panose="020B0502020202020204" pitchFamily="34" charset="0"/>
              </a:rPr>
              <a:t>: Full-Time with significant   On-Site %, Contract with highest Remote %</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Flexibility: </a:t>
            </a:r>
            <a:r>
              <a:rPr lang="en-US" cap="none" dirty="0">
                <a:latin typeface="Century Gothic" panose="020B0502020202020204" pitchFamily="34" charset="0"/>
              </a:rPr>
              <a:t>Reflects remote-friendly nature of AI industry</a:t>
            </a:r>
            <a:br>
              <a:rPr lang="en-US" cap="none" dirty="0">
                <a:latin typeface="Century Gothic" panose="020B0502020202020204" pitchFamily="34" charset="0"/>
              </a:rPr>
            </a:br>
            <a:endParaRPr lang="en-US" cap="none" dirty="0">
              <a:latin typeface="Century Gothic" panose="020B0502020202020204" pitchFamily="34" charset="0"/>
            </a:endParaRPr>
          </a:p>
          <a:p>
            <a:endParaRPr lang="en-US" b="1" dirty="0"/>
          </a:p>
          <a:p>
            <a:endParaRPr lang="en-US" dirty="0"/>
          </a:p>
        </p:txBody>
      </p:sp>
      <p:pic>
        <p:nvPicPr>
          <p:cNvPr id="14" name="Picture 13" descr="A graph of blue and white lines&#10;&#10;AI-generated content may be incorrect.">
            <a:extLst>
              <a:ext uri="{FF2B5EF4-FFF2-40B4-BE49-F238E27FC236}">
                <a16:creationId xmlns:a16="http://schemas.microsoft.com/office/drawing/2014/main" id="{FC558002-256D-4CF7-BC34-88C753136370}"/>
              </a:ext>
            </a:extLst>
          </p:cNvPr>
          <p:cNvPicPr>
            <a:picLocks noChangeAspect="1"/>
          </p:cNvPicPr>
          <p:nvPr/>
        </p:nvPicPr>
        <p:blipFill>
          <a:blip r:embed="rId5"/>
          <a:stretch>
            <a:fillRect/>
          </a:stretch>
        </p:blipFill>
        <p:spPr>
          <a:xfrm>
            <a:off x="5774970" y="3880477"/>
            <a:ext cx="6247057" cy="2623347"/>
          </a:xfrm>
          <a:prstGeom prst="rect">
            <a:avLst/>
          </a:prstGeom>
        </p:spPr>
      </p:pic>
      <p:pic>
        <p:nvPicPr>
          <p:cNvPr id="5" name="Picture 4" descr="A graph of blue and grey bars&#10;&#10;AI-generated content may be incorrect.">
            <a:extLst>
              <a:ext uri="{FF2B5EF4-FFF2-40B4-BE49-F238E27FC236}">
                <a16:creationId xmlns:a16="http://schemas.microsoft.com/office/drawing/2014/main" id="{878FD099-9F5C-AA0B-54D5-9C7722950A20}"/>
              </a:ext>
            </a:extLst>
          </p:cNvPr>
          <p:cNvPicPr>
            <a:picLocks noChangeAspect="1"/>
          </p:cNvPicPr>
          <p:nvPr/>
        </p:nvPicPr>
        <p:blipFill>
          <a:blip r:embed="rId6"/>
          <a:stretch>
            <a:fillRect/>
          </a:stretch>
        </p:blipFill>
        <p:spPr>
          <a:xfrm>
            <a:off x="6574009" y="714783"/>
            <a:ext cx="4767478" cy="2666895"/>
          </a:xfrm>
          <a:prstGeom prst="rect">
            <a:avLst/>
          </a:prstGeom>
        </p:spPr>
      </p:pic>
    </p:spTree>
    <p:extLst>
      <p:ext uri="{BB962C8B-B14F-4D97-AF65-F5344CB8AC3E}">
        <p14:creationId xmlns:p14="http://schemas.microsoft.com/office/powerpoint/2010/main" val="340067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AB02DC0E-FAED-A54C-47EB-687C2BD82CCE}"/>
            </a:ext>
          </a:extLst>
        </p:cNvPr>
        <p:cNvGrpSpPr/>
        <p:nvPr/>
      </p:nvGrpSpPr>
      <p:grpSpPr>
        <a:xfrm>
          <a:off x="0" y="0"/>
          <a:ext cx="0" cy="0"/>
          <a:chOff x="0" y="0"/>
          <a:chExt cx="0" cy="0"/>
        </a:xfrm>
      </p:grpSpPr>
      <p:pic>
        <p:nvPicPr>
          <p:cNvPr id="4" name="Content Placeholder 3" descr="cardboard: series 6">
            <a:extLst>
              <a:ext uri="{FF2B5EF4-FFF2-40B4-BE49-F238E27FC236}">
                <a16:creationId xmlns:a16="http://schemas.microsoft.com/office/drawing/2014/main" id="{582127C4-E3C5-03B4-7F81-5561625E6487}"/>
              </a:ext>
            </a:extLst>
          </p:cNvPr>
          <p:cNvPicPr>
            <a:picLocks noGrp="1" noChangeAspect="1"/>
          </p:cNvPicPr>
          <p:nvPr>
            <p:ph idx="1"/>
          </p:nvPr>
        </p:nvPicPr>
        <p:blipFill>
          <a:blip r:embed="rId3"/>
          <a:srcRect b="15730"/>
          <a:stretch>
            <a:fillRect/>
          </a:stretch>
        </p:blipFill>
        <p:spPr>
          <a:xfrm>
            <a:off x="20" y="10"/>
            <a:ext cx="12191980" cy="6857990"/>
          </a:xfrm>
          <a:prstGeom prst="rect">
            <a:avLst/>
          </a:prstGeom>
        </p:spPr>
      </p:pic>
      <p:sp>
        <p:nvSpPr>
          <p:cNvPr id="6" name="TextBox 5">
            <a:extLst>
              <a:ext uri="{FF2B5EF4-FFF2-40B4-BE49-F238E27FC236}">
                <a16:creationId xmlns:a16="http://schemas.microsoft.com/office/drawing/2014/main" id="{AA41021F-6499-1549-9C0A-D68D8A2ABA23}"/>
              </a:ext>
            </a:extLst>
          </p:cNvPr>
          <p:cNvSpPr txBox="1"/>
          <p:nvPr/>
        </p:nvSpPr>
        <p:spPr>
          <a:xfrm>
            <a:off x="1351466" y="3075057"/>
            <a:ext cx="9489067" cy="707886"/>
          </a:xfrm>
          <a:prstGeom prst="rect">
            <a:avLst/>
          </a:prstGeom>
          <a:noFill/>
        </p:spPr>
        <p:txBody>
          <a:bodyPr wrap="square" rtlCol="0">
            <a:spAutoFit/>
          </a:bodyPr>
          <a:lstStyle/>
          <a:p>
            <a:pPr algn="ctr">
              <a:spcAft>
                <a:spcPts val="600"/>
              </a:spcAft>
            </a:pPr>
            <a:r>
              <a:rPr lang="en-US" sz="4000" dirty="0">
                <a:latin typeface="+mj-lt"/>
              </a:rPr>
              <a:t>REQUIRED SKILLSET TRENDS</a:t>
            </a:r>
          </a:p>
        </p:txBody>
      </p:sp>
    </p:spTree>
    <p:extLst>
      <p:ext uri="{BB962C8B-B14F-4D97-AF65-F5344CB8AC3E}">
        <p14:creationId xmlns:p14="http://schemas.microsoft.com/office/powerpoint/2010/main" val="2978146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F5D561BE-922F-E0C9-1C65-BEA8C9D94DAD}"/>
            </a:ext>
          </a:extLst>
        </p:cNvPr>
        <p:cNvGrpSpPr/>
        <p:nvPr/>
      </p:nvGrpSpPr>
      <p:grpSpPr>
        <a:xfrm>
          <a:off x="0" y="0"/>
          <a:ext cx="0" cy="0"/>
          <a:chOff x="0" y="0"/>
          <a:chExt cx="0" cy="0"/>
        </a:xfrm>
      </p:grpSpPr>
      <p:pic>
        <p:nvPicPr>
          <p:cNvPr id="4" name="Content Placeholder 3" descr="cardboard: series 6">
            <a:extLst>
              <a:ext uri="{FF2B5EF4-FFF2-40B4-BE49-F238E27FC236}">
                <a16:creationId xmlns:a16="http://schemas.microsoft.com/office/drawing/2014/main" id="{FB2516E1-C18F-618E-4FC2-B0415557D6A1}"/>
              </a:ext>
            </a:extLst>
          </p:cNvPr>
          <p:cNvPicPr>
            <a:picLocks noChangeAspect="1"/>
          </p:cNvPicPr>
          <p:nvPr/>
        </p:nvPicPr>
        <p:blipFill>
          <a:blip r:embed="rId4">
            <a:alphaModFix amt="15000"/>
          </a:blip>
          <a:srcRect b="15730"/>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F42955FF-5201-F83B-AF7C-09913E50D445}"/>
              </a:ext>
            </a:extLst>
          </p:cNvPr>
          <p:cNvSpPr>
            <a:spLocks noGrp="1"/>
          </p:cNvSpPr>
          <p:nvPr>
            <p:ph type="title"/>
          </p:nvPr>
        </p:nvSpPr>
        <p:spPr>
          <a:xfrm>
            <a:off x="342923" y="221896"/>
            <a:ext cx="3276041" cy="985774"/>
          </a:xfrm>
        </p:spPr>
        <p:txBody>
          <a:bodyPr vert="horz" lIns="91440" tIns="45720" rIns="91440" bIns="45720" rtlCol="0">
            <a:normAutofit fontScale="90000"/>
          </a:bodyPr>
          <a:lstStyle/>
          <a:p>
            <a:r>
              <a:rPr lang="en-US" cap="none" dirty="0">
                <a:effectLst>
                  <a:glow rad="38100">
                    <a:schemeClr val="bg1">
                      <a:lumMod val="65000"/>
                      <a:lumOff val="35000"/>
                      <a:alpha val="50000"/>
                    </a:schemeClr>
                  </a:glow>
                  <a:outerShdw blurRad="28575" dist="31750" dir="13200000" algn="tl" rotWithShape="0">
                    <a:srgbClr val="000000">
                      <a:alpha val="25000"/>
                    </a:srgbClr>
                  </a:outerShdw>
                </a:effectLst>
              </a:rPr>
              <a:t>Required Skillset Trends</a:t>
            </a:r>
          </a:p>
        </p:txBody>
      </p:sp>
      <p:sp>
        <p:nvSpPr>
          <p:cNvPr id="8" name="Content Placeholder 7">
            <a:extLst>
              <a:ext uri="{FF2B5EF4-FFF2-40B4-BE49-F238E27FC236}">
                <a16:creationId xmlns:a16="http://schemas.microsoft.com/office/drawing/2014/main" id="{7118BE0C-1C33-D53B-1486-4E19EC78385D}"/>
              </a:ext>
            </a:extLst>
          </p:cNvPr>
          <p:cNvSpPr>
            <a:spLocks noGrp="1"/>
          </p:cNvSpPr>
          <p:nvPr>
            <p:ph idx="1"/>
          </p:nvPr>
        </p:nvSpPr>
        <p:spPr>
          <a:xfrm>
            <a:off x="342923" y="1429556"/>
            <a:ext cx="5941967" cy="3989239"/>
          </a:xfrm>
        </p:spPr>
        <p:txBody>
          <a:bodyPr>
            <a:normAutofit fontScale="92500" lnSpcReduction="10000"/>
          </a:bodyPr>
          <a:lstStyle/>
          <a:p>
            <a:endParaRPr lang="en-US" b="1" cap="none" dirty="0">
              <a:latin typeface="Century Gothic" panose="020B0502020202020204" pitchFamily="34" charset="0"/>
            </a:endParaRPr>
          </a:p>
          <a:p>
            <a:r>
              <a:rPr lang="en-US" b="1" cap="none" dirty="0">
                <a:latin typeface="Century Gothic" panose="020B0502020202020204" pitchFamily="34" charset="0"/>
              </a:rPr>
              <a:t>Most Requested: </a:t>
            </a:r>
            <a:r>
              <a:rPr lang="en-US" cap="none" dirty="0">
                <a:latin typeface="Century Gothic" panose="020B0502020202020204" pitchFamily="34" charset="0"/>
              </a:rPr>
              <a:t>Python, SQL, </a:t>
            </a:r>
            <a:r>
              <a:rPr lang="en-US" cap="none" dirty="0" err="1">
                <a:latin typeface="Century Gothic" panose="020B0502020202020204" pitchFamily="34" charset="0"/>
              </a:rPr>
              <a:t>Tensorflow</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Top Skill Combos: </a:t>
            </a:r>
            <a:r>
              <a:rPr lang="en-US" cap="none" dirty="0">
                <a:latin typeface="Century Gothic" panose="020B0502020202020204" pitchFamily="34" charset="0"/>
              </a:rPr>
              <a:t>Python + </a:t>
            </a:r>
            <a:r>
              <a:rPr lang="en-US" cap="none" dirty="0" err="1">
                <a:latin typeface="Century Gothic" panose="020B0502020202020204" pitchFamily="34" charset="0"/>
              </a:rPr>
              <a:t>Tensorflow</a:t>
            </a:r>
            <a:r>
              <a:rPr lang="en-US" cap="none" dirty="0">
                <a:latin typeface="Century Gothic" panose="020B0502020202020204" pitchFamily="34" charset="0"/>
              </a:rPr>
              <a:t>,    Python + Kubernetes</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Top Avg. Salary by Skill</a:t>
            </a:r>
            <a:r>
              <a:rPr lang="en-US" cap="none" dirty="0">
                <a:latin typeface="Century Gothic" panose="020B0502020202020204" pitchFamily="34" charset="0"/>
              </a:rPr>
              <a:t>: Deep Learning, $117,242</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Skill Diversity: </a:t>
            </a:r>
            <a:r>
              <a:rPr lang="en-US" cap="none" dirty="0">
                <a:latin typeface="Century Gothic" panose="020B0502020202020204" pitchFamily="34" charset="0"/>
              </a:rPr>
              <a:t>Shows wide demand across tools; clear direction for upskilling in AI roles</a:t>
            </a:r>
            <a:br>
              <a:rPr lang="en-US" cap="none" dirty="0">
                <a:latin typeface="Century Gothic" panose="020B0502020202020204" pitchFamily="34" charset="0"/>
              </a:rPr>
            </a:br>
            <a:endParaRPr lang="en-US" cap="none" dirty="0">
              <a:latin typeface="Century Gothic" panose="020B0502020202020204" pitchFamily="34" charset="0"/>
            </a:endParaRPr>
          </a:p>
          <a:p>
            <a:pPr marL="0" indent="0">
              <a:buNone/>
            </a:pPr>
            <a:endParaRPr lang="en-US" b="1" dirty="0"/>
          </a:p>
          <a:p>
            <a:endParaRPr lang="en-US" dirty="0"/>
          </a:p>
        </p:txBody>
      </p:sp>
      <p:pic>
        <p:nvPicPr>
          <p:cNvPr id="7" name="Picture 6" descr="A graph of skills for ai jobs&#10;&#10;AI-generated content may be incorrect.">
            <a:extLst>
              <a:ext uri="{FF2B5EF4-FFF2-40B4-BE49-F238E27FC236}">
                <a16:creationId xmlns:a16="http://schemas.microsoft.com/office/drawing/2014/main" id="{1559177F-71EC-8754-3706-E6610727BF54}"/>
              </a:ext>
            </a:extLst>
          </p:cNvPr>
          <p:cNvPicPr>
            <a:picLocks noChangeAspect="1"/>
          </p:cNvPicPr>
          <p:nvPr/>
        </p:nvPicPr>
        <p:blipFill>
          <a:blip r:embed="rId5"/>
          <a:stretch>
            <a:fillRect/>
          </a:stretch>
        </p:blipFill>
        <p:spPr>
          <a:xfrm>
            <a:off x="6695336" y="533689"/>
            <a:ext cx="4552299" cy="1698157"/>
          </a:xfrm>
          <a:prstGeom prst="rect">
            <a:avLst/>
          </a:prstGeom>
        </p:spPr>
      </p:pic>
      <p:pic>
        <p:nvPicPr>
          <p:cNvPr id="10" name="Picture 9" descr="A graph of blue and white bars&#10;&#10;AI-generated content may be incorrect.">
            <a:extLst>
              <a:ext uri="{FF2B5EF4-FFF2-40B4-BE49-F238E27FC236}">
                <a16:creationId xmlns:a16="http://schemas.microsoft.com/office/drawing/2014/main" id="{C656026F-B842-9ADA-E758-6138A314E082}"/>
              </a:ext>
            </a:extLst>
          </p:cNvPr>
          <p:cNvPicPr>
            <a:picLocks noChangeAspect="1"/>
          </p:cNvPicPr>
          <p:nvPr/>
        </p:nvPicPr>
        <p:blipFill>
          <a:blip r:embed="rId6"/>
          <a:stretch>
            <a:fillRect/>
          </a:stretch>
        </p:blipFill>
        <p:spPr>
          <a:xfrm>
            <a:off x="6695336" y="2452021"/>
            <a:ext cx="4563448" cy="1698157"/>
          </a:xfrm>
          <a:prstGeom prst="rect">
            <a:avLst/>
          </a:prstGeom>
        </p:spPr>
      </p:pic>
      <p:pic>
        <p:nvPicPr>
          <p:cNvPr id="5" name="Picture 4" descr="A graph of blue squares&#10;&#10;AI-generated content may be incorrect.">
            <a:extLst>
              <a:ext uri="{FF2B5EF4-FFF2-40B4-BE49-F238E27FC236}">
                <a16:creationId xmlns:a16="http://schemas.microsoft.com/office/drawing/2014/main" id="{02A8F7E3-A72F-7A86-481D-726D716C26CC}"/>
              </a:ext>
            </a:extLst>
          </p:cNvPr>
          <p:cNvPicPr>
            <a:picLocks noChangeAspect="1"/>
          </p:cNvPicPr>
          <p:nvPr/>
        </p:nvPicPr>
        <p:blipFill>
          <a:blip r:embed="rId7"/>
          <a:stretch>
            <a:fillRect/>
          </a:stretch>
        </p:blipFill>
        <p:spPr>
          <a:xfrm>
            <a:off x="6096000" y="4370353"/>
            <a:ext cx="5762121" cy="2267472"/>
          </a:xfrm>
          <a:prstGeom prst="rect">
            <a:avLst/>
          </a:prstGeom>
        </p:spPr>
      </p:pic>
    </p:spTree>
    <p:extLst>
      <p:ext uri="{BB962C8B-B14F-4D97-AF65-F5344CB8AC3E}">
        <p14:creationId xmlns:p14="http://schemas.microsoft.com/office/powerpoint/2010/main" val="3864048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1030E467-DE0D-4DCA-DDE1-2F03311C2708}"/>
            </a:ext>
          </a:extLst>
        </p:cNvPr>
        <p:cNvGrpSpPr/>
        <p:nvPr/>
      </p:nvGrpSpPr>
      <p:grpSpPr>
        <a:xfrm>
          <a:off x="0" y="0"/>
          <a:ext cx="0" cy="0"/>
          <a:chOff x="0" y="0"/>
          <a:chExt cx="0" cy="0"/>
        </a:xfrm>
      </p:grpSpPr>
      <p:pic>
        <p:nvPicPr>
          <p:cNvPr id="4" name="Content Placeholder 3" descr="cardboard: series 6">
            <a:extLst>
              <a:ext uri="{FF2B5EF4-FFF2-40B4-BE49-F238E27FC236}">
                <a16:creationId xmlns:a16="http://schemas.microsoft.com/office/drawing/2014/main" id="{8FA24517-9AF2-EDF6-16BB-6CA4D4638DEF}"/>
              </a:ext>
            </a:extLst>
          </p:cNvPr>
          <p:cNvPicPr>
            <a:picLocks noGrp="1" noChangeAspect="1"/>
          </p:cNvPicPr>
          <p:nvPr>
            <p:ph idx="1"/>
          </p:nvPr>
        </p:nvPicPr>
        <p:blipFill>
          <a:blip r:embed="rId4"/>
          <a:srcRect b="15730"/>
          <a:stretch>
            <a:fillRect/>
          </a:stretch>
        </p:blipFill>
        <p:spPr>
          <a:xfrm>
            <a:off x="20" y="10"/>
            <a:ext cx="12191980" cy="6857990"/>
          </a:xfrm>
          <a:prstGeom prst="rect">
            <a:avLst/>
          </a:prstGeom>
        </p:spPr>
      </p:pic>
      <p:sp>
        <p:nvSpPr>
          <p:cNvPr id="6" name="TextBox 5">
            <a:extLst>
              <a:ext uri="{FF2B5EF4-FFF2-40B4-BE49-F238E27FC236}">
                <a16:creationId xmlns:a16="http://schemas.microsoft.com/office/drawing/2014/main" id="{B7660E25-4F04-40A7-02B6-D8636AD8B3FE}"/>
              </a:ext>
            </a:extLst>
          </p:cNvPr>
          <p:cNvSpPr txBox="1"/>
          <p:nvPr/>
        </p:nvSpPr>
        <p:spPr>
          <a:xfrm>
            <a:off x="1351466" y="3075057"/>
            <a:ext cx="9489067" cy="707886"/>
          </a:xfrm>
          <a:prstGeom prst="rect">
            <a:avLst/>
          </a:prstGeom>
          <a:noFill/>
        </p:spPr>
        <p:txBody>
          <a:bodyPr wrap="square" rtlCol="0">
            <a:spAutoFit/>
          </a:bodyPr>
          <a:lstStyle/>
          <a:p>
            <a:pPr algn="ctr">
              <a:spcAft>
                <a:spcPts val="600"/>
              </a:spcAft>
            </a:pPr>
            <a:r>
              <a:rPr lang="en-US" sz="4000" dirty="0">
                <a:latin typeface="+mj-lt"/>
              </a:rPr>
              <a:t>EXPERIENCE + EDUCATION TRENDS</a:t>
            </a:r>
          </a:p>
        </p:txBody>
      </p:sp>
    </p:spTree>
    <p:extLst>
      <p:ext uri="{BB962C8B-B14F-4D97-AF65-F5344CB8AC3E}">
        <p14:creationId xmlns:p14="http://schemas.microsoft.com/office/powerpoint/2010/main" val="2277262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83DEC6B9-7AAE-4FCB-04AC-8199270A4AC5}"/>
            </a:ext>
          </a:extLst>
        </p:cNvPr>
        <p:cNvGrpSpPr/>
        <p:nvPr/>
      </p:nvGrpSpPr>
      <p:grpSpPr>
        <a:xfrm>
          <a:off x="0" y="0"/>
          <a:ext cx="0" cy="0"/>
          <a:chOff x="0" y="0"/>
          <a:chExt cx="0" cy="0"/>
        </a:xfrm>
      </p:grpSpPr>
      <p:pic>
        <p:nvPicPr>
          <p:cNvPr id="4" name="Content Placeholder 3" descr="cardboard: series 6">
            <a:extLst>
              <a:ext uri="{FF2B5EF4-FFF2-40B4-BE49-F238E27FC236}">
                <a16:creationId xmlns:a16="http://schemas.microsoft.com/office/drawing/2014/main" id="{7B033F32-853D-DD02-5BEB-BF8C66B9EAFD}"/>
              </a:ext>
            </a:extLst>
          </p:cNvPr>
          <p:cNvPicPr>
            <a:picLocks noChangeAspect="1"/>
          </p:cNvPicPr>
          <p:nvPr/>
        </p:nvPicPr>
        <p:blipFill>
          <a:blip r:embed="rId4">
            <a:alphaModFix amt="15000"/>
          </a:blip>
          <a:srcRect b="15730"/>
          <a:stretch>
            <a:fillRect/>
          </a:stretch>
        </p:blipFill>
        <p:spPr>
          <a:xfrm>
            <a:off x="20" y="0"/>
            <a:ext cx="12191980" cy="6857990"/>
          </a:xfrm>
          <a:prstGeom prst="rect">
            <a:avLst/>
          </a:prstGeom>
        </p:spPr>
      </p:pic>
      <p:sp>
        <p:nvSpPr>
          <p:cNvPr id="2" name="Title 1">
            <a:extLst>
              <a:ext uri="{FF2B5EF4-FFF2-40B4-BE49-F238E27FC236}">
                <a16:creationId xmlns:a16="http://schemas.microsoft.com/office/drawing/2014/main" id="{F39FD622-48D9-D3AE-5B75-0D296F7781B4}"/>
              </a:ext>
            </a:extLst>
          </p:cNvPr>
          <p:cNvSpPr>
            <a:spLocks noGrp="1"/>
          </p:cNvSpPr>
          <p:nvPr>
            <p:ph type="title"/>
          </p:nvPr>
        </p:nvSpPr>
        <p:spPr>
          <a:xfrm>
            <a:off x="342923" y="221896"/>
            <a:ext cx="4552298" cy="985774"/>
          </a:xfrm>
        </p:spPr>
        <p:txBody>
          <a:bodyPr vert="horz" lIns="91440" tIns="45720" rIns="91440" bIns="45720" rtlCol="0">
            <a:normAutofit fontScale="90000"/>
          </a:bodyPr>
          <a:lstStyle/>
          <a:p>
            <a:r>
              <a:rPr lang="en-US" cap="none" dirty="0">
                <a:effectLst>
                  <a:glow rad="38100">
                    <a:schemeClr val="bg1">
                      <a:lumMod val="65000"/>
                      <a:lumOff val="35000"/>
                      <a:alpha val="50000"/>
                    </a:schemeClr>
                  </a:glow>
                  <a:outerShdw blurRad="28575" dist="31750" dir="13200000" algn="tl" rotWithShape="0">
                    <a:srgbClr val="000000">
                      <a:alpha val="25000"/>
                    </a:srgbClr>
                  </a:outerShdw>
                </a:effectLst>
              </a:rPr>
              <a:t>Experience + Education Trends</a:t>
            </a:r>
          </a:p>
        </p:txBody>
      </p:sp>
      <p:sp>
        <p:nvSpPr>
          <p:cNvPr id="8" name="Content Placeholder 7">
            <a:extLst>
              <a:ext uri="{FF2B5EF4-FFF2-40B4-BE49-F238E27FC236}">
                <a16:creationId xmlns:a16="http://schemas.microsoft.com/office/drawing/2014/main" id="{45D119A3-CB8F-C8F3-88C8-6CE835FC2212}"/>
              </a:ext>
            </a:extLst>
          </p:cNvPr>
          <p:cNvSpPr>
            <a:spLocks noGrp="1"/>
          </p:cNvSpPr>
          <p:nvPr>
            <p:ph idx="1"/>
          </p:nvPr>
        </p:nvSpPr>
        <p:spPr>
          <a:xfrm>
            <a:off x="342923" y="1207670"/>
            <a:ext cx="5941967" cy="3989239"/>
          </a:xfrm>
        </p:spPr>
        <p:txBody>
          <a:bodyPr>
            <a:normAutofit fontScale="85000" lnSpcReduction="20000"/>
          </a:bodyPr>
          <a:lstStyle/>
          <a:p>
            <a:endParaRPr lang="en-US" b="1" cap="none" dirty="0">
              <a:latin typeface="Century Gothic" panose="020B0502020202020204" pitchFamily="34" charset="0"/>
            </a:endParaRPr>
          </a:p>
          <a:p>
            <a:r>
              <a:rPr lang="en-US" b="1" cap="none" dirty="0">
                <a:latin typeface="Century Gothic" panose="020B0502020202020204" pitchFamily="34" charset="0"/>
              </a:rPr>
              <a:t>Most Requested Experience Level: </a:t>
            </a:r>
            <a:r>
              <a:rPr lang="en-US" cap="none" dirty="0">
                <a:latin typeface="Century Gothic" panose="020B0502020202020204" pitchFamily="34" charset="0"/>
              </a:rPr>
              <a:t>Mid-Level (3-5yr), 3781 jobs</a:t>
            </a:r>
            <a:br>
              <a:rPr lang="en-US" b="1" cap="none" dirty="0">
                <a:latin typeface="Century Gothic" panose="020B0502020202020204" pitchFamily="34" charset="0"/>
              </a:rPr>
            </a:br>
            <a:endParaRPr lang="en-US" b="1" cap="none" dirty="0">
              <a:latin typeface="Century Gothic" panose="020B0502020202020204" pitchFamily="34" charset="0"/>
            </a:endParaRPr>
          </a:p>
          <a:p>
            <a:r>
              <a:rPr lang="en-US" b="1" cap="none" dirty="0">
                <a:latin typeface="Century Gothic" panose="020B0502020202020204" pitchFamily="34" charset="0"/>
              </a:rPr>
              <a:t>Highest Avg. Salary by Experience: </a:t>
            </a:r>
            <a:r>
              <a:rPr lang="en-US" cap="none" dirty="0">
                <a:latin typeface="Century Gothic" panose="020B0502020202020204" pitchFamily="34" charset="0"/>
              </a:rPr>
              <a:t>Executive, $187,724</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Highest Avg. Salary by Education: </a:t>
            </a:r>
            <a:r>
              <a:rPr lang="en-US" cap="none" dirty="0">
                <a:latin typeface="Century Gothic" panose="020B0502020202020204" pitchFamily="34" charset="0"/>
              </a:rPr>
              <a:t>Master’s, $117,172</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Avg. Entry Level Role Salaries </a:t>
            </a:r>
            <a:r>
              <a:rPr lang="en-US" cap="none" dirty="0">
                <a:latin typeface="Century Gothic" panose="020B0502020202020204" pitchFamily="34" charset="0"/>
              </a:rPr>
              <a:t>are competitive, $63,133</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Outlier: </a:t>
            </a:r>
            <a:r>
              <a:rPr lang="en-US" cap="none" dirty="0">
                <a:latin typeface="Century Gothic" panose="020B0502020202020204" pitchFamily="34" charset="0"/>
              </a:rPr>
              <a:t>971 “Entry-Level” roles require PhD</a:t>
            </a:r>
            <a:br>
              <a:rPr lang="en-US" cap="none" dirty="0">
                <a:latin typeface="Century Gothic" panose="020B0502020202020204" pitchFamily="34" charset="0"/>
              </a:rPr>
            </a:br>
            <a:endParaRPr lang="en-US" cap="none" dirty="0">
              <a:latin typeface="Century Gothic" panose="020B0502020202020204" pitchFamily="34" charset="0"/>
            </a:endParaRPr>
          </a:p>
          <a:p>
            <a:pPr marL="0" indent="0">
              <a:buNone/>
            </a:pPr>
            <a:endParaRPr lang="en-US" b="1" dirty="0"/>
          </a:p>
          <a:p>
            <a:endParaRPr lang="en-US" dirty="0"/>
          </a:p>
        </p:txBody>
      </p:sp>
      <p:pic>
        <p:nvPicPr>
          <p:cNvPr id="5" name="Picture 4" descr="A graph of blue bars&#10;&#10;AI-generated content may be incorrect.">
            <a:extLst>
              <a:ext uri="{FF2B5EF4-FFF2-40B4-BE49-F238E27FC236}">
                <a16:creationId xmlns:a16="http://schemas.microsoft.com/office/drawing/2014/main" id="{099DA3C1-46BB-8E3D-0F68-495937561DEF}"/>
              </a:ext>
            </a:extLst>
          </p:cNvPr>
          <p:cNvPicPr>
            <a:picLocks noChangeAspect="1"/>
          </p:cNvPicPr>
          <p:nvPr/>
        </p:nvPicPr>
        <p:blipFill>
          <a:blip r:embed="rId5"/>
          <a:stretch>
            <a:fillRect/>
          </a:stretch>
        </p:blipFill>
        <p:spPr>
          <a:xfrm>
            <a:off x="5780911" y="4430333"/>
            <a:ext cx="6223897" cy="2218650"/>
          </a:xfrm>
          <a:prstGeom prst="rect">
            <a:avLst/>
          </a:prstGeom>
        </p:spPr>
      </p:pic>
      <p:pic>
        <p:nvPicPr>
          <p:cNvPr id="6" name="Picture 5" descr="A graph of a salary level&#10;&#10;AI-generated content may be incorrect.">
            <a:extLst>
              <a:ext uri="{FF2B5EF4-FFF2-40B4-BE49-F238E27FC236}">
                <a16:creationId xmlns:a16="http://schemas.microsoft.com/office/drawing/2014/main" id="{1888363E-D0F9-921A-F952-860071A546A5}"/>
              </a:ext>
            </a:extLst>
          </p:cNvPr>
          <p:cNvPicPr>
            <a:picLocks noChangeAspect="1"/>
          </p:cNvPicPr>
          <p:nvPr/>
        </p:nvPicPr>
        <p:blipFill>
          <a:blip r:embed="rId6"/>
          <a:stretch>
            <a:fillRect/>
          </a:stretch>
        </p:blipFill>
        <p:spPr>
          <a:xfrm>
            <a:off x="7102808" y="239712"/>
            <a:ext cx="3511499" cy="1901650"/>
          </a:xfrm>
          <a:prstGeom prst="rect">
            <a:avLst/>
          </a:prstGeom>
        </p:spPr>
      </p:pic>
      <p:pic>
        <p:nvPicPr>
          <p:cNvPr id="10" name="Picture 9" descr="A graph of a graph showing the average salary by experience level&#10;&#10;AI-generated content may be incorrect.">
            <a:extLst>
              <a:ext uri="{FF2B5EF4-FFF2-40B4-BE49-F238E27FC236}">
                <a16:creationId xmlns:a16="http://schemas.microsoft.com/office/drawing/2014/main" id="{C5237842-F61D-B51D-81C7-4BE55077C2F1}"/>
              </a:ext>
            </a:extLst>
          </p:cNvPr>
          <p:cNvPicPr>
            <a:picLocks noChangeAspect="1"/>
          </p:cNvPicPr>
          <p:nvPr/>
        </p:nvPicPr>
        <p:blipFill>
          <a:blip r:embed="rId7"/>
          <a:stretch>
            <a:fillRect/>
          </a:stretch>
        </p:blipFill>
        <p:spPr>
          <a:xfrm>
            <a:off x="7107464" y="2350368"/>
            <a:ext cx="3506843" cy="1870957"/>
          </a:xfrm>
          <a:prstGeom prst="rect">
            <a:avLst/>
          </a:prstGeom>
        </p:spPr>
      </p:pic>
    </p:spTree>
    <p:extLst>
      <p:ext uri="{BB962C8B-B14F-4D97-AF65-F5344CB8AC3E}">
        <p14:creationId xmlns:p14="http://schemas.microsoft.com/office/powerpoint/2010/main" val="1410791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2A49E3BF-946C-F2E5-A2EF-B73C152B4587}"/>
            </a:ext>
          </a:extLst>
        </p:cNvPr>
        <p:cNvGrpSpPr/>
        <p:nvPr/>
      </p:nvGrpSpPr>
      <p:grpSpPr>
        <a:xfrm>
          <a:off x="0" y="0"/>
          <a:ext cx="0" cy="0"/>
          <a:chOff x="0" y="0"/>
          <a:chExt cx="0" cy="0"/>
        </a:xfrm>
      </p:grpSpPr>
      <p:pic>
        <p:nvPicPr>
          <p:cNvPr id="4" name="Content Placeholder 3" descr="cardboard: series 6">
            <a:extLst>
              <a:ext uri="{FF2B5EF4-FFF2-40B4-BE49-F238E27FC236}">
                <a16:creationId xmlns:a16="http://schemas.microsoft.com/office/drawing/2014/main" id="{A2342C7B-D98E-A35F-4B09-E9E36EBEDB5A}"/>
              </a:ext>
            </a:extLst>
          </p:cNvPr>
          <p:cNvPicPr>
            <a:picLocks noGrp="1" noChangeAspect="1"/>
          </p:cNvPicPr>
          <p:nvPr>
            <p:ph idx="1"/>
          </p:nvPr>
        </p:nvPicPr>
        <p:blipFill>
          <a:blip r:embed="rId4"/>
          <a:srcRect b="15730"/>
          <a:stretch>
            <a:fillRect/>
          </a:stretch>
        </p:blipFill>
        <p:spPr>
          <a:xfrm>
            <a:off x="20" y="10"/>
            <a:ext cx="12191980" cy="6857990"/>
          </a:xfrm>
          <a:prstGeom prst="rect">
            <a:avLst/>
          </a:prstGeom>
        </p:spPr>
      </p:pic>
      <p:sp>
        <p:nvSpPr>
          <p:cNvPr id="6" name="TextBox 5">
            <a:extLst>
              <a:ext uri="{FF2B5EF4-FFF2-40B4-BE49-F238E27FC236}">
                <a16:creationId xmlns:a16="http://schemas.microsoft.com/office/drawing/2014/main" id="{4D3F2521-679C-C57D-4D62-DA26A844A928}"/>
              </a:ext>
            </a:extLst>
          </p:cNvPr>
          <p:cNvSpPr txBox="1"/>
          <p:nvPr/>
        </p:nvSpPr>
        <p:spPr>
          <a:xfrm>
            <a:off x="1351466" y="3075057"/>
            <a:ext cx="9489067" cy="707886"/>
          </a:xfrm>
          <a:prstGeom prst="rect">
            <a:avLst/>
          </a:prstGeom>
          <a:noFill/>
        </p:spPr>
        <p:txBody>
          <a:bodyPr wrap="square" rtlCol="0">
            <a:spAutoFit/>
          </a:bodyPr>
          <a:lstStyle/>
          <a:p>
            <a:pPr algn="ctr">
              <a:spcAft>
                <a:spcPts val="600"/>
              </a:spcAft>
            </a:pPr>
            <a:r>
              <a:rPr lang="en-US" sz="4000" dirty="0">
                <a:latin typeface="+mj-lt"/>
              </a:rPr>
              <a:t>HIRING URGENCY TRENDS</a:t>
            </a:r>
          </a:p>
        </p:txBody>
      </p:sp>
    </p:spTree>
    <p:extLst>
      <p:ext uri="{BB962C8B-B14F-4D97-AF65-F5344CB8AC3E}">
        <p14:creationId xmlns:p14="http://schemas.microsoft.com/office/powerpoint/2010/main" val="3440704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1CC3-194D-D031-95AA-04960516D746}"/>
              </a:ext>
            </a:extLst>
          </p:cNvPr>
          <p:cNvSpPr>
            <a:spLocks noGrp="1"/>
          </p:cNvSpPr>
          <p:nvPr>
            <p:ph type="title"/>
          </p:nvPr>
        </p:nvSpPr>
        <p:spPr>
          <a:xfrm>
            <a:off x="1141413" y="609600"/>
            <a:ext cx="9905998" cy="1468582"/>
          </a:xfrm>
        </p:spPr>
        <p:txBody>
          <a:bodyPr>
            <a:normAutofit/>
          </a:bodyPr>
          <a:lstStyle/>
          <a:p>
            <a:r>
              <a:rPr lang="en-US"/>
              <a:t>Agenda</a:t>
            </a:r>
          </a:p>
        </p:txBody>
      </p:sp>
      <p:graphicFrame>
        <p:nvGraphicFramePr>
          <p:cNvPr id="5" name="Content Placeholder 4">
            <a:extLst>
              <a:ext uri="{FF2B5EF4-FFF2-40B4-BE49-F238E27FC236}">
                <a16:creationId xmlns:a16="http://schemas.microsoft.com/office/drawing/2014/main" id="{468B9673-851D-E7C4-2886-211500AC3E28}"/>
              </a:ext>
            </a:extLst>
          </p:cNvPr>
          <p:cNvGraphicFramePr>
            <a:graphicFrameLocks noGrp="1"/>
          </p:cNvGraphicFramePr>
          <p:nvPr>
            <p:ph idx="1"/>
            <p:extLst>
              <p:ext uri="{D42A27DB-BD31-4B8C-83A1-F6EECF244321}">
                <p14:modId xmlns:p14="http://schemas.microsoft.com/office/powerpoint/2010/main" val="4113130294"/>
              </p:ext>
              <p:ext uri="{E7BDC344-281C-4309-B0C6-D0EE65EED2A8}">
                <p202:designPr xmlns:p202="http://schemas.microsoft.com/office/powerpoint/2020/02/main">
                  <p202:designTagLst>
                    <p202:designTag name="ARCH:1:CLS" val="StackedSequentialRowTable"/>
                  </p202:designTagLst>
                </p202:designPr>
              </p:ext>
            </p:extLst>
          </p:nvPr>
        </p:nvGraphicFramePr>
        <p:xfrm>
          <a:off x="1909657" y="2286000"/>
          <a:ext cx="8369512" cy="3387440"/>
        </p:xfrm>
        <a:graphic>
          <a:graphicData uri="http://schemas.openxmlformats.org/drawingml/2006/table">
            <a:tbl>
              <a:tblPr firstRow="1" bandRow="1">
                <a:noFill/>
                <a:tableStyleId>{5C22544A-7EE6-4342-B048-85BDC9FD1C3A}</a:tableStyleId>
              </a:tblPr>
              <a:tblGrid>
                <a:gridCol w="2045826">
                  <a:extLst>
                    <a:ext uri="{9D8B030D-6E8A-4147-A177-3AD203B41FA5}">
                      <a16:colId xmlns:a16="http://schemas.microsoft.com/office/drawing/2014/main" val="717045288"/>
                    </a:ext>
                  </a:extLst>
                </a:gridCol>
                <a:gridCol w="6323686">
                  <a:extLst>
                    <a:ext uri="{9D8B030D-6E8A-4147-A177-3AD203B41FA5}">
                      <a16:colId xmlns:a16="http://schemas.microsoft.com/office/drawing/2014/main" val="17652087"/>
                    </a:ext>
                  </a:extLst>
                </a:gridCol>
              </a:tblGrid>
              <a:tr h="677488">
                <a:tc>
                  <a:txBody>
                    <a:bodyPr/>
                    <a:lstStyle/>
                    <a:p>
                      <a:r>
                        <a:rPr lang="en-US" sz="2700" b="1" cap="none" spc="0">
                          <a:solidFill>
                            <a:schemeClr val="accent1"/>
                          </a:solidFill>
                        </a:rPr>
                        <a:t>01</a:t>
                      </a:r>
                    </a:p>
                  </a:txBody>
                  <a:tcPr marL="116362" marR="116362" marT="116362" marB="116362" anchor="ctr">
                    <a:lnL w="12700" cmpd="sng">
                      <a:noFill/>
                      <a:prstDash val="solid"/>
                    </a:lnL>
                    <a:lnR w="12700" cmpd="sng">
                      <a:noFill/>
                      <a:prstDash val="solid"/>
                    </a:lnR>
                    <a:lnT w="6350" cap="flat" cmpd="sng" algn="ctr">
                      <a:noFill/>
                      <a:prstDash val="solid"/>
                    </a:lnT>
                    <a:lnB w="6350" cap="flat" cmpd="sng" algn="ctr">
                      <a:solidFill>
                        <a:schemeClr val="tx1"/>
                      </a:solidFill>
                      <a:prstDash val="solid"/>
                    </a:lnB>
                    <a:noFill/>
                  </a:tcPr>
                </a:tc>
                <a:tc>
                  <a:txBody>
                    <a:bodyPr/>
                    <a:lstStyle/>
                    <a:p>
                      <a:pPr algn="l"/>
                      <a:r>
                        <a:rPr lang="en-US" sz="1700" b="0" cap="none" spc="0" dirty="0">
                          <a:solidFill>
                            <a:schemeClr val="tx1"/>
                          </a:solidFill>
                        </a:rPr>
                        <a:t>Introduction</a:t>
                      </a:r>
                    </a:p>
                  </a:txBody>
                  <a:tcPr marL="116362" marR="116362" marT="116362" marB="116362" anchor="ctr">
                    <a:lnL w="12700" cmpd="sng">
                      <a:noFill/>
                      <a:prstDash val="solid"/>
                    </a:lnL>
                    <a:lnR w="12700" cmpd="sng">
                      <a:noFill/>
                      <a:prstDash val="solid"/>
                    </a:lnR>
                    <a:lnT w="6350" cap="flat" cmpd="sng" algn="ctr">
                      <a:noFill/>
                      <a:prstDash val="solid"/>
                    </a:lnT>
                    <a:lnB w="6350" cap="flat" cmpd="sng" algn="ctr">
                      <a:solidFill>
                        <a:schemeClr val="tx1"/>
                      </a:solidFill>
                      <a:prstDash val="solid"/>
                    </a:lnB>
                    <a:noFill/>
                  </a:tcPr>
                </a:tc>
                <a:extLst>
                  <a:ext uri="{0D108BD9-81ED-4DB2-BD59-A6C34878D82A}">
                    <a16:rowId xmlns:a16="http://schemas.microsoft.com/office/drawing/2014/main" val="3302614398"/>
                  </a:ext>
                </a:extLst>
              </a:tr>
              <a:tr h="677488">
                <a:tc>
                  <a:txBody>
                    <a:bodyPr/>
                    <a:lstStyle/>
                    <a:p>
                      <a:r>
                        <a:rPr lang="en-US" sz="2700" b="1" cap="none" spc="0">
                          <a:solidFill>
                            <a:schemeClr val="accent1"/>
                          </a:solidFill>
                        </a:rPr>
                        <a:t>02</a:t>
                      </a:r>
                    </a:p>
                  </a:txBody>
                  <a:tcPr marL="116362" marR="116362" marT="116362" marB="116362"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l"/>
                      <a:r>
                        <a:rPr lang="en-US" sz="1700" b="0" cap="none" spc="0" dirty="0">
                          <a:solidFill>
                            <a:schemeClr val="tx1"/>
                          </a:solidFill>
                        </a:rPr>
                        <a:t>AI Job Market Overview</a:t>
                      </a:r>
                    </a:p>
                  </a:txBody>
                  <a:tcPr marL="116362" marR="116362" marT="116362" marB="116362"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22419342"/>
                  </a:ext>
                </a:extLst>
              </a:tr>
              <a:tr h="677488">
                <a:tc>
                  <a:txBody>
                    <a:bodyPr/>
                    <a:lstStyle/>
                    <a:p>
                      <a:r>
                        <a:rPr lang="en-US" sz="2700" b="1" cap="none" spc="0">
                          <a:solidFill>
                            <a:schemeClr val="accent1"/>
                          </a:solidFill>
                        </a:rPr>
                        <a:t>03</a:t>
                      </a:r>
                    </a:p>
                  </a:txBody>
                  <a:tcPr marL="116362" marR="116362" marT="116362" marB="116362"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l"/>
                      <a:r>
                        <a:rPr lang="en-US" sz="1700" b="0" cap="none" spc="0" dirty="0">
                          <a:solidFill>
                            <a:schemeClr val="tx1"/>
                          </a:solidFill>
                        </a:rPr>
                        <a:t>Dataset Overview</a:t>
                      </a:r>
                    </a:p>
                  </a:txBody>
                  <a:tcPr marL="116362" marR="116362" marT="116362" marB="116362"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44571019"/>
                  </a:ext>
                </a:extLst>
              </a:tr>
              <a:tr h="677488">
                <a:tc>
                  <a:txBody>
                    <a:bodyPr/>
                    <a:lstStyle/>
                    <a:p>
                      <a:r>
                        <a:rPr lang="en-US" sz="2700" b="1" cap="none" spc="0">
                          <a:solidFill>
                            <a:schemeClr val="accent1"/>
                          </a:solidFill>
                        </a:rPr>
                        <a:t>04</a:t>
                      </a:r>
                    </a:p>
                  </a:txBody>
                  <a:tcPr marL="116362" marR="116362" marT="116362" marB="116362"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l"/>
                      <a:r>
                        <a:rPr lang="en-US" sz="1700" b="0" cap="none" spc="0" dirty="0">
                          <a:solidFill>
                            <a:schemeClr val="tx1"/>
                          </a:solidFill>
                        </a:rPr>
                        <a:t>Trends Analysis</a:t>
                      </a:r>
                    </a:p>
                  </a:txBody>
                  <a:tcPr marL="116362" marR="116362" marT="116362" marB="116362"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1784078672"/>
                  </a:ext>
                </a:extLst>
              </a:tr>
              <a:tr h="677488">
                <a:tc>
                  <a:txBody>
                    <a:bodyPr/>
                    <a:lstStyle/>
                    <a:p>
                      <a:r>
                        <a:rPr lang="en-US" sz="2700" b="1" cap="none" spc="0">
                          <a:solidFill>
                            <a:schemeClr val="accent1"/>
                          </a:solidFill>
                        </a:rPr>
                        <a:t>05</a:t>
                      </a:r>
                    </a:p>
                  </a:txBody>
                  <a:tcPr marL="116362" marR="116362" marT="116362" marB="116362" anchor="ctr">
                    <a:lnL w="12700" cmpd="sng">
                      <a:noFill/>
                      <a:prstDash val="solid"/>
                    </a:lnL>
                    <a:lnR w="12700" cmpd="sng">
                      <a:noFill/>
                      <a:prstDash val="solid"/>
                    </a:lnR>
                    <a:lnT w="6350" cap="flat" cmpd="sng" algn="ctr">
                      <a:solidFill>
                        <a:schemeClr val="tx1"/>
                      </a:solidFill>
                      <a:prstDash val="solid"/>
                    </a:lnT>
                    <a:lnB w="6350" cap="flat" cmpd="sng" algn="ctr">
                      <a:noFill/>
                      <a:prstDash val="solid"/>
                    </a:lnB>
                    <a:noFill/>
                  </a:tcPr>
                </a:tc>
                <a:tc>
                  <a:txBody>
                    <a:bodyPr/>
                    <a:lstStyle/>
                    <a:p>
                      <a:pPr algn="l"/>
                      <a:r>
                        <a:rPr lang="en-US" sz="1700" b="0" cap="none" spc="0" dirty="0">
                          <a:solidFill>
                            <a:schemeClr val="tx1"/>
                          </a:solidFill>
                        </a:rPr>
                        <a:t>Key Takeaways</a:t>
                      </a:r>
                    </a:p>
                  </a:txBody>
                  <a:tcPr marL="116362" marR="116362" marT="116362" marB="116362" anchor="ctr">
                    <a:lnL w="12700" cmpd="sng">
                      <a:noFill/>
                      <a:prstDash val="solid"/>
                    </a:lnL>
                    <a:lnR w="12700" cmpd="sng">
                      <a:noFill/>
                      <a:prstDash val="solid"/>
                    </a:lnR>
                    <a:lnT w="6350" cap="flat" cmpd="sng" algn="ctr">
                      <a:solidFill>
                        <a:schemeClr val="tx1"/>
                      </a:solidFill>
                      <a:prstDash val="solid"/>
                    </a:lnT>
                    <a:lnB w="6350" cap="flat" cmpd="sng" algn="ctr">
                      <a:noFill/>
                      <a:prstDash val="solid"/>
                    </a:lnB>
                    <a:noFill/>
                  </a:tcPr>
                </a:tc>
                <a:extLst>
                  <a:ext uri="{0D108BD9-81ED-4DB2-BD59-A6C34878D82A}">
                    <a16:rowId xmlns:a16="http://schemas.microsoft.com/office/drawing/2014/main" val="365649766"/>
                  </a:ext>
                </a:extLst>
              </a:tr>
            </a:tbl>
          </a:graphicData>
        </a:graphic>
      </p:graphicFrame>
    </p:spTree>
    <p:extLst>
      <p:ext uri="{BB962C8B-B14F-4D97-AF65-F5344CB8AC3E}">
        <p14:creationId xmlns:p14="http://schemas.microsoft.com/office/powerpoint/2010/main" val="371538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44F7B897-9869-A70A-DE2E-CDB7D38CB006}"/>
            </a:ext>
          </a:extLst>
        </p:cNvPr>
        <p:cNvGrpSpPr/>
        <p:nvPr/>
      </p:nvGrpSpPr>
      <p:grpSpPr>
        <a:xfrm>
          <a:off x="0" y="0"/>
          <a:ext cx="0" cy="0"/>
          <a:chOff x="0" y="0"/>
          <a:chExt cx="0" cy="0"/>
        </a:xfrm>
      </p:grpSpPr>
      <p:pic>
        <p:nvPicPr>
          <p:cNvPr id="4" name="Content Placeholder 3" descr="cardboard: series 6">
            <a:extLst>
              <a:ext uri="{FF2B5EF4-FFF2-40B4-BE49-F238E27FC236}">
                <a16:creationId xmlns:a16="http://schemas.microsoft.com/office/drawing/2014/main" id="{628D5AD4-0C09-D506-EF3B-717F32EADD6F}"/>
              </a:ext>
            </a:extLst>
          </p:cNvPr>
          <p:cNvPicPr>
            <a:picLocks noChangeAspect="1"/>
          </p:cNvPicPr>
          <p:nvPr/>
        </p:nvPicPr>
        <p:blipFill>
          <a:blip r:embed="rId4">
            <a:alphaModFix amt="15000"/>
          </a:blip>
          <a:srcRect b="15730"/>
          <a:stretch>
            <a:fillRect/>
          </a:stretch>
        </p:blipFill>
        <p:spPr>
          <a:xfrm>
            <a:off x="0" y="0"/>
            <a:ext cx="12191980" cy="6857990"/>
          </a:xfrm>
          <a:prstGeom prst="rect">
            <a:avLst/>
          </a:prstGeom>
        </p:spPr>
      </p:pic>
      <p:sp>
        <p:nvSpPr>
          <p:cNvPr id="2" name="Title 1">
            <a:extLst>
              <a:ext uri="{FF2B5EF4-FFF2-40B4-BE49-F238E27FC236}">
                <a16:creationId xmlns:a16="http://schemas.microsoft.com/office/drawing/2014/main" id="{CF3B74B1-ACAA-521E-7C6A-A482449F56A6}"/>
              </a:ext>
            </a:extLst>
          </p:cNvPr>
          <p:cNvSpPr>
            <a:spLocks noGrp="1"/>
          </p:cNvSpPr>
          <p:nvPr>
            <p:ph type="title"/>
          </p:nvPr>
        </p:nvSpPr>
        <p:spPr>
          <a:xfrm>
            <a:off x="342923" y="221896"/>
            <a:ext cx="4552298" cy="985774"/>
          </a:xfrm>
        </p:spPr>
        <p:txBody>
          <a:bodyPr vert="horz" lIns="91440" tIns="45720" rIns="91440" bIns="45720" rtlCol="0">
            <a:normAutofit/>
          </a:bodyPr>
          <a:lstStyle/>
          <a:p>
            <a:r>
              <a:rPr lang="en-US" cap="none" dirty="0">
                <a:effectLst>
                  <a:glow rad="38100">
                    <a:schemeClr val="bg1">
                      <a:lumMod val="65000"/>
                      <a:lumOff val="35000"/>
                      <a:alpha val="50000"/>
                    </a:schemeClr>
                  </a:glow>
                  <a:outerShdw blurRad="28575" dist="31750" dir="13200000" algn="tl" rotWithShape="0">
                    <a:srgbClr val="000000">
                      <a:alpha val="25000"/>
                    </a:srgbClr>
                  </a:outerShdw>
                </a:effectLst>
              </a:rPr>
              <a:t>Hiring Urgency Trends</a:t>
            </a:r>
          </a:p>
        </p:txBody>
      </p:sp>
      <p:sp>
        <p:nvSpPr>
          <p:cNvPr id="8" name="Content Placeholder 7">
            <a:extLst>
              <a:ext uri="{FF2B5EF4-FFF2-40B4-BE49-F238E27FC236}">
                <a16:creationId xmlns:a16="http://schemas.microsoft.com/office/drawing/2014/main" id="{674C5ABE-EA0C-167F-1DE8-8AFC010D4BFC}"/>
              </a:ext>
            </a:extLst>
          </p:cNvPr>
          <p:cNvSpPr>
            <a:spLocks noGrp="1"/>
          </p:cNvSpPr>
          <p:nvPr>
            <p:ph idx="1"/>
          </p:nvPr>
        </p:nvSpPr>
        <p:spPr>
          <a:xfrm>
            <a:off x="342923" y="1207671"/>
            <a:ext cx="5207871" cy="3518876"/>
          </a:xfrm>
        </p:spPr>
        <p:txBody>
          <a:bodyPr>
            <a:normAutofit fontScale="85000" lnSpcReduction="10000"/>
          </a:bodyPr>
          <a:lstStyle/>
          <a:p>
            <a:endParaRPr lang="en-US" b="1" cap="none" dirty="0">
              <a:latin typeface="Century Gothic" panose="020B0502020202020204" pitchFamily="34" charset="0"/>
            </a:endParaRPr>
          </a:p>
          <a:p>
            <a:r>
              <a:rPr lang="en-US" b="1" cap="none" dirty="0">
                <a:latin typeface="Century Gothic" panose="020B0502020202020204" pitchFamily="34" charset="0"/>
              </a:rPr>
              <a:t>Avg. Days to Apply: </a:t>
            </a:r>
            <a:r>
              <a:rPr lang="en-US" cap="none" dirty="0">
                <a:latin typeface="Century Gothic" panose="020B0502020202020204" pitchFamily="34" charset="0"/>
              </a:rPr>
              <a:t>43.5 days</a:t>
            </a:r>
            <a:br>
              <a:rPr lang="en-US" b="1" cap="none" dirty="0">
                <a:latin typeface="Century Gothic" panose="020B0502020202020204" pitchFamily="34" charset="0"/>
              </a:rPr>
            </a:br>
            <a:endParaRPr lang="en-US" b="1" cap="none" dirty="0">
              <a:latin typeface="Century Gothic" panose="020B0502020202020204" pitchFamily="34" charset="0"/>
            </a:endParaRPr>
          </a:p>
          <a:p>
            <a:r>
              <a:rPr lang="en-US" b="1" cap="none" dirty="0">
                <a:latin typeface="Century Gothic" panose="020B0502020202020204" pitchFamily="34" charset="0"/>
              </a:rPr>
              <a:t>Most Urgent Industries: </a:t>
            </a:r>
            <a:r>
              <a:rPr lang="en-US" cap="none" dirty="0">
                <a:latin typeface="Century Gothic" panose="020B0502020202020204" pitchFamily="34" charset="0"/>
              </a:rPr>
              <a:t>Manufacturing, Retail, Tech</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Most Urgent Roles: </a:t>
            </a:r>
            <a:r>
              <a:rPr lang="en-US" cap="none" dirty="0">
                <a:latin typeface="Century Gothic" panose="020B0502020202020204" pitchFamily="34" charset="0"/>
              </a:rPr>
              <a:t>AI Software Engineer, AI Research Scientist, Head of AI, Data Analyst</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Monthly Hiring Urgency </a:t>
            </a:r>
            <a:r>
              <a:rPr lang="en-US" cap="none" dirty="0">
                <a:latin typeface="Century Gothic" panose="020B0502020202020204" pitchFamily="34" charset="0"/>
              </a:rPr>
              <a:t>varies; likely tied to new project cycles + budget activations</a:t>
            </a:r>
            <a:br>
              <a:rPr lang="en-US" cap="none" dirty="0">
                <a:latin typeface="Century Gothic" panose="020B0502020202020204" pitchFamily="34" charset="0"/>
              </a:rPr>
            </a:br>
            <a:endParaRPr lang="en-US" cap="none" dirty="0">
              <a:latin typeface="Century Gothic" panose="020B0502020202020204" pitchFamily="34" charset="0"/>
            </a:endParaRPr>
          </a:p>
          <a:p>
            <a:pPr marL="0" indent="0">
              <a:buNone/>
            </a:pPr>
            <a:endParaRPr lang="en-US" b="1" dirty="0"/>
          </a:p>
          <a:p>
            <a:endParaRPr lang="en-US" dirty="0"/>
          </a:p>
        </p:txBody>
      </p:sp>
      <p:pic>
        <p:nvPicPr>
          <p:cNvPr id="6" name="Picture 5" descr="A graph with a line&#10;&#10;AI-generated content may be incorrect.">
            <a:extLst>
              <a:ext uri="{FF2B5EF4-FFF2-40B4-BE49-F238E27FC236}">
                <a16:creationId xmlns:a16="http://schemas.microsoft.com/office/drawing/2014/main" id="{DF41D167-E5EB-E902-2875-2018897655A6}"/>
              </a:ext>
            </a:extLst>
          </p:cNvPr>
          <p:cNvPicPr>
            <a:picLocks noChangeAspect="1"/>
          </p:cNvPicPr>
          <p:nvPr/>
        </p:nvPicPr>
        <p:blipFill>
          <a:blip r:embed="rId5"/>
          <a:stretch>
            <a:fillRect/>
          </a:stretch>
        </p:blipFill>
        <p:spPr>
          <a:xfrm>
            <a:off x="4976317" y="4476046"/>
            <a:ext cx="7065961" cy="1889814"/>
          </a:xfrm>
          <a:prstGeom prst="rect">
            <a:avLst/>
          </a:prstGeom>
        </p:spPr>
      </p:pic>
      <p:pic>
        <p:nvPicPr>
          <p:cNvPr id="10" name="Picture 9" descr="A graph with blue and white lines&#10;&#10;AI-generated content may be incorrect.">
            <a:extLst>
              <a:ext uri="{FF2B5EF4-FFF2-40B4-BE49-F238E27FC236}">
                <a16:creationId xmlns:a16="http://schemas.microsoft.com/office/drawing/2014/main" id="{E13355E1-FC97-7C9A-A207-41DDC9691085}"/>
              </a:ext>
            </a:extLst>
          </p:cNvPr>
          <p:cNvPicPr>
            <a:picLocks noChangeAspect="1"/>
          </p:cNvPicPr>
          <p:nvPr/>
        </p:nvPicPr>
        <p:blipFill>
          <a:blip r:embed="rId6"/>
          <a:stretch>
            <a:fillRect/>
          </a:stretch>
        </p:blipFill>
        <p:spPr>
          <a:xfrm>
            <a:off x="5893717" y="2271179"/>
            <a:ext cx="5328944" cy="1889814"/>
          </a:xfrm>
          <a:prstGeom prst="rect">
            <a:avLst/>
          </a:prstGeom>
        </p:spPr>
      </p:pic>
      <p:pic>
        <p:nvPicPr>
          <p:cNvPr id="15" name="Picture 14" descr="A graph of blue squares&#10;&#10;AI-generated content may be incorrect.">
            <a:extLst>
              <a:ext uri="{FF2B5EF4-FFF2-40B4-BE49-F238E27FC236}">
                <a16:creationId xmlns:a16="http://schemas.microsoft.com/office/drawing/2014/main" id="{353EC553-0646-01AF-3EAE-4AA21B57A4ED}"/>
              </a:ext>
            </a:extLst>
          </p:cNvPr>
          <p:cNvPicPr>
            <a:picLocks noChangeAspect="1"/>
          </p:cNvPicPr>
          <p:nvPr/>
        </p:nvPicPr>
        <p:blipFill>
          <a:blip r:embed="rId7"/>
          <a:stretch>
            <a:fillRect/>
          </a:stretch>
        </p:blipFill>
        <p:spPr>
          <a:xfrm>
            <a:off x="5893716" y="595474"/>
            <a:ext cx="5328945" cy="1375626"/>
          </a:xfrm>
          <a:prstGeom prst="rect">
            <a:avLst/>
          </a:prstGeom>
        </p:spPr>
      </p:pic>
    </p:spTree>
    <p:extLst>
      <p:ext uri="{BB962C8B-B14F-4D97-AF65-F5344CB8AC3E}">
        <p14:creationId xmlns:p14="http://schemas.microsoft.com/office/powerpoint/2010/main" val="4270439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172FF21B-5F65-A7C1-C9C2-5977D5103783}"/>
            </a:ext>
          </a:extLst>
        </p:cNvPr>
        <p:cNvGrpSpPr/>
        <p:nvPr/>
      </p:nvGrpSpPr>
      <p:grpSpPr>
        <a:xfrm>
          <a:off x="0" y="0"/>
          <a:ext cx="0" cy="0"/>
          <a:chOff x="0" y="0"/>
          <a:chExt cx="0" cy="0"/>
        </a:xfrm>
      </p:grpSpPr>
      <p:pic>
        <p:nvPicPr>
          <p:cNvPr id="4" name="Content Placeholder 3" descr="cardboard: series 6">
            <a:extLst>
              <a:ext uri="{FF2B5EF4-FFF2-40B4-BE49-F238E27FC236}">
                <a16:creationId xmlns:a16="http://schemas.microsoft.com/office/drawing/2014/main" id="{48451561-53FA-12C5-E44C-D373FDE981FA}"/>
              </a:ext>
            </a:extLst>
          </p:cNvPr>
          <p:cNvPicPr>
            <a:picLocks noGrp="1" noChangeAspect="1"/>
          </p:cNvPicPr>
          <p:nvPr>
            <p:ph idx="1"/>
          </p:nvPr>
        </p:nvPicPr>
        <p:blipFill>
          <a:blip r:embed="rId4"/>
          <a:srcRect b="15730"/>
          <a:stretch>
            <a:fillRect/>
          </a:stretch>
        </p:blipFill>
        <p:spPr>
          <a:xfrm>
            <a:off x="20" y="10"/>
            <a:ext cx="12191980" cy="6857990"/>
          </a:xfrm>
          <a:prstGeom prst="rect">
            <a:avLst/>
          </a:prstGeom>
        </p:spPr>
      </p:pic>
      <p:sp>
        <p:nvSpPr>
          <p:cNvPr id="6" name="TextBox 5">
            <a:extLst>
              <a:ext uri="{FF2B5EF4-FFF2-40B4-BE49-F238E27FC236}">
                <a16:creationId xmlns:a16="http://schemas.microsoft.com/office/drawing/2014/main" id="{4449F39C-A13C-B255-F07A-8DA9B72D4F9D}"/>
              </a:ext>
            </a:extLst>
          </p:cNvPr>
          <p:cNvSpPr txBox="1"/>
          <p:nvPr/>
        </p:nvSpPr>
        <p:spPr>
          <a:xfrm>
            <a:off x="1351466" y="3075057"/>
            <a:ext cx="9489067" cy="707886"/>
          </a:xfrm>
          <a:prstGeom prst="rect">
            <a:avLst/>
          </a:prstGeom>
          <a:noFill/>
        </p:spPr>
        <p:txBody>
          <a:bodyPr wrap="square" rtlCol="0">
            <a:spAutoFit/>
          </a:bodyPr>
          <a:lstStyle/>
          <a:p>
            <a:pPr algn="ctr">
              <a:spcAft>
                <a:spcPts val="600"/>
              </a:spcAft>
            </a:pPr>
            <a:r>
              <a:rPr lang="en-US" sz="4000" dirty="0">
                <a:latin typeface="+mj-lt"/>
              </a:rPr>
              <a:t>KEY TAKEAWAYS</a:t>
            </a:r>
          </a:p>
        </p:txBody>
      </p:sp>
    </p:spTree>
    <p:extLst>
      <p:ext uri="{BB962C8B-B14F-4D97-AF65-F5344CB8AC3E}">
        <p14:creationId xmlns:p14="http://schemas.microsoft.com/office/powerpoint/2010/main" val="2223890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8C838760-59D6-3E91-2662-DB2942E8A88E}"/>
            </a:ext>
          </a:extLst>
        </p:cNvPr>
        <p:cNvGrpSpPr/>
        <p:nvPr/>
      </p:nvGrpSpPr>
      <p:grpSpPr>
        <a:xfrm>
          <a:off x="0" y="0"/>
          <a:ext cx="0" cy="0"/>
          <a:chOff x="0" y="0"/>
          <a:chExt cx="0" cy="0"/>
        </a:xfrm>
      </p:grpSpPr>
      <p:pic>
        <p:nvPicPr>
          <p:cNvPr id="4" name="Picture 3" descr="White and black robot hands">
            <a:extLst>
              <a:ext uri="{FF2B5EF4-FFF2-40B4-BE49-F238E27FC236}">
                <a16:creationId xmlns:a16="http://schemas.microsoft.com/office/drawing/2014/main" id="{5A7E1420-35E0-CFD2-CF47-3DA7F5D4895E}"/>
              </a:ext>
            </a:extLst>
          </p:cNvPr>
          <p:cNvPicPr>
            <a:picLocks noChangeAspect="1"/>
          </p:cNvPicPr>
          <p:nvPr/>
        </p:nvPicPr>
        <p:blipFill>
          <a:blip r:embed="rId4">
            <a:duotone>
              <a:prstClr val="black"/>
              <a:schemeClr val="bg1">
                <a:tint val="45000"/>
                <a:satMod val="400000"/>
              </a:schemeClr>
            </a:duotone>
            <a:alphaModFix amt="15000"/>
          </a:blip>
          <a:srcRect/>
          <a:stretch>
            <a:fillRect/>
          </a:stretch>
        </p:blipFill>
        <p:spPr>
          <a:xfrm>
            <a:off x="0" y="10"/>
            <a:ext cx="12191980" cy="6857990"/>
          </a:xfrm>
          <a:prstGeom prst="rect">
            <a:avLst/>
          </a:prstGeom>
        </p:spPr>
      </p:pic>
      <p:sp>
        <p:nvSpPr>
          <p:cNvPr id="5" name="Title 1">
            <a:extLst>
              <a:ext uri="{FF2B5EF4-FFF2-40B4-BE49-F238E27FC236}">
                <a16:creationId xmlns:a16="http://schemas.microsoft.com/office/drawing/2014/main" id="{0A58EEA1-CCE1-8849-1D4B-7E623BEBD548}"/>
              </a:ext>
            </a:extLst>
          </p:cNvPr>
          <p:cNvSpPr txBox="1">
            <a:spLocks/>
          </p:cNvSpPr>
          <p:nvPr/>
        </p:nvSpPr>
        <p:spPr>
          <a:xfrm>
            <a:off x="407318" y="187039"/>
            <a:ext cx="3585133" cy="110944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r>
              <a:rPr lang="en-US" sz="3200" cap="none" dirty="0">
                <a:effectLst>
                  <a:glow rad="38100">
                    <a:schemeClr val="bg1">
                      <a:lumMod val="65000"/>
                      <a:lumOff val="35000"/>
                      <a:alpha val="40000"/>
                    </a:schemeClr>
                  </a:glow>
                  <a:outerShdw blurRad="28575" dist="38100" dir="14040000" algn="tl" rotWithShape="0">
                    <a:srgbClr val="000000">
                      <a:alpha val="25000"/>
                    </a:srgbClr>
                  </a:outerShdw>
                </a:effectLst>
              </a:rPr>
              <a:t>Key Takeaways</a:t>
            </a:r>
          </a:p>
        </p:txBody>
      </p:sp>
      <p:sp>
        <p:nvSpPr>
          <p:cNvPr id="8" name="TextBox 7">
            <a:extLst>
              <a:ext uri="{FF2B5EF4-FFF2-40B4-BE49-F238E27FC236}">
                <a16:creationId xmlns:a16="http://schemas.microsoft.com/office/drawing/2014/main" id="{9B151856-5434-D266-474D-78EC6947873D}"/>
              </a:ext>
            </a:extLst>
          </p:cNvPr>
          <p:cNvSpPr txBox="1"/>
          <p:nvPr/>
        </p:nvSpPr>
        <p:spPr>
          <a:xfrm>
            <a:off x="407318" y="1296483"/>
            <a:ext cx="6856367" cy="5632311"/>
          </a:xfrm>
          <a:prstGeom prst="rect">
            <a:avLst/>
          </a:prstGeom>
          <a:noFill/>
        </p:spPr>
        <p:txBody>
          <a:bodyPr wrap="square">
            <a:spAutoFit/>
          </a:bodyPr>
          <a:lstStyle/>
          <a:p>
            <a:pPr marL="285750" indent="-285750">
              <a:buFont typeface="Wingdings" pitchFamily="2" charset="2"/>
              <a:buChar char="ü"/>
            </a:pPr>
            <a:r>
              <a:rPr lang="en-US" b="1" dirty="0"/>
              <a:t>Global hiring </a:t>
            </a:r>
            <a:r>
              <a:rPr lang="en-US" dirty="0"/>
              <a:t>is growing exponentially—especially in Europe</a:t>
            </a:r>
            <a:br>
              <a:rPr lang="en-US" dirty="0"/>
            </a:br>
            <a:endParaRPr lang="en-US" b="1" dirty="0"/>
          </a:p>
          <a:p>
            <a:pPr marL="285750" indent="-285750">
              <a:buFont typeface="Wingdings" pitchFamily="2" charset="2"/>
              <a:buChar char="ü"/>
            </a:pPr>
            <a:r>
              <a:rPr lang="en-US" b="1" dirty="0"/>
              <a:t>AI is elevating </a:t>
            </a:r>
            <a:r>
              <a:rPr lang="en-US" dirty="0"/>
              <a:t>traditional roles and creating entirely new ones across multiple industries   </a:t>
            </a:r>
            <a:br>
              <a:rPr lang="en-US" dirty="0"/>
            </a:br>
            <a:r>
              <a:rPr lang="en-US" dirty="0"/>
              <a:t>            </a:t>
            </a:r>
          </a:p>
          <a:p>
            <a:pPr marL="285750" indent="-285750">
              <a:buFont typeface="Wingdings" pitchFamily="2" charset="2"/>
              <a:buChar char="ü"/>
            </a:pPr>
            <a:r>
              <a:rPr lang="en-US" b="1" dirty="0"/>
              <a:t>Remote and hybrid work </a:t>
            </a:r>
            <a:r>
              <a:rPr lang="en-US" dirty="0"/>
              <a:t>is widely supported</a:t>
            </a:r>
            <a:br>
              <a:rPr lang="en-US" dirty="0"/>
            </a:br>
            <a:endParaRPr lang="en-US" dirty="0"/>
          </a:p>
          <a:p>
            <a:pPr marL="285750" indent="-285750">
              <a:buFont typeface="Wingdings" pitchFamily="2" charset="2"/>
              <a:buChar char="ü"/>
            </a:pPr>
            <a:r>
              <a:rPr lang="en-US" b="1" dirty="0"/>
              <a:t>Python, TensorFlow, + SQL </a:t>
            </a:r>
            <a:r>
              <a:rPr lang="en-US" dirty="0"/>
              <a:t>remain top skills</a:t>
            </a:r>
            <a:br>
              <a:rPr lang="en-US" dirty="0"/>
            </a:br>
            <a:endParaRPr lang="en-US" dirty="0"/>
          </a:p>
          <a:p>
            <a:pPr marL="285750" indent="-285750">
              <a:buFont typeface="Wingdings" pitchFamily="2" charset="2"/>
              <a:buChar char="ü"/>
            </a:pPr>
            <a:r>
              <a:rPr lang="en-US" b="1" dirty="0"/>
              <a:t>Salaries and benefits scores are competitive</a:t>
            </a:r>
            <a:r>
              <a:rPr lang="en-US" dirty="0"/>
              <a:t>, even at entry level</a:t>
            </a:r>
            <a:br>
              <a:rPr lang="en-US" dirty="0"/>
            </a:br>
            <a:endParaRPr lang="en-US" dirty="0"/>
          </a:p>
          <a:p>
            <a:pPr marL="285750" indent="-285750">
              <a:buFont typeface="Wingdings" pitchFamily="2" charset="2"/>
              <a:buChar char="ü"/>
            </a:pPr>
            <a:r>
              <a:rPr lang="en-US" b="1" dirty="0"/>
              <a:t>Hiring urgency </a:t>
            </a:r>
            <a:r>
              <a:rPr lang="en-US" dirty="0"/>
              <a:t>will likely increase as AI implementation expands across sectors</a:t>
            </a:r>
            <a:br>
              <a:rPr lang="en-US" dirty="0"/>
            </a:br>
            <a:endParaRPr lang="en-US" dirty="0"/>
          </a:p>
          <a:p>
            <a:pPr marL="285750" indent="-285750">
              <a:buFont typeface="Wingdings" pitchFamily="2" charset="2"/>
              <a:buChar char="ü"/>
            </a:pPr>
            <a:r>
              <a:rPr lang="en-US" b="1" dirty="0">
                <a:solidFill>
                  <a:schemeClr val="accent5">
                    <a:lumMod val="75000"/>
                  </a:schemeClr>
                </a:solidFill>
              </a:rPr>
              <a:t>Data needs context, but strong models can be built with AI + human insight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1336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E121B7F8-E3FF-4E65-C6B7-84658BE574AA}"/>
            </a:ext>
          </a:extLst>
        </p:cNvPr>
        <p:cNvGrpSpPr/>
        <p:nvPr/>
      </p:nvGrpSpPr>
      <p:grpSpPr>
        <a:xfrm>
          <a:off x="0" y="0"/>
          <a:ext cx="0" cy="0"/>
          <a:chOff x="0" y="0"/>
          <a:chExt cx="0" cy="0"/>
        </a:xfrm>
      </p:grpSpPr>
      <p:pic>
        <p:nvPicPr>
          <p:cNvPr id="4" name="Content Placeholder 3" descr="cardboard: series 6">
            <a:extLst>
              <a:ext uri="{FF2B5EF4-FFF2-40B4-BE49-F238E27FC236}">
                <a16:creationId xmlns:a16="http://schemas.microsoft.com/office/drawing/2014/main" id="{CC2B9460-B659-D1F8-794E-A336D0F9A955}"/>
              </a:ext>
            </a:extLst>
          </p:cNvPr>
          <p:cNvPicPr>
            <a:picLocks noGrp="1" noChangeAspect="1"/>
          </p:cNvPicPr>
          <p:nvPr>
            <p:ph idx="1"/>
          </p:nvPr>
        </p:nvPicPr>
        <p:blipFill>
          <a:blip r:embed="rId3"/>
          <a:srcRect b="15730"/>
          <a:stretch>
            <a:fillRect/>
          </a:stretch>
        </p:blipFill>
        <p:spPr>
          <a:xfrm>
            <a:off x="4313" y="10"/>
            <a:ext cx="12191980" cy="6857990"/>
          </a:xfrm>
          <a:prstGeom prst="rect">
            <a:avLst/>
          </a:prstGeom>
        </p:spPr>
      </p:pic>
      <p:sp>
        <p:nvSpPr>
          <p:cNvPr id="6" name="TextBox 5">
            <a:extLst>
              <a:ext uri="{FF2B5EF4-FFF2-40B4-BE49-F238E27FC236}">
                <a16:creationId xmlns:a16="http://schemas.microsoft.com/office/drawing/2014/main" id="{BD8BAFBB-E31C-F1DF-CC94-66924E060AA7}"/>
              </a:ext>
            </a:extLst>
          </p:cNvPr>
          <p:cNvSpPr txBox="1"/>
          <p:nvPr/>
        </p:nvSpPr>
        <p:spPr>
          <a:xfrm>
            <a:off x="1351466" y="3075057"/>
            <a:ext cx="9489067" cy="707886"/>
          </a:xfrm>
          <a:prstGeom prst="rect">
            <a:avLst/>
          </a:prstGeom>
          <a:noFill/>
        </p:spPr>
        <p:txBody>
          <a:bodyPr wrap="square" rtlCol="0">
            <a:spAutoFit/>
          </a:bodyPr>
          <a:lstStyle/>
          <a:p>
            <a:pPr algn="ctr">
              <a:spcAft>
                <a:spcPts val="600"/>
              </a:spcAft>
            </a:pPr>
            <a:r>
              <a:rPr lang="en-US" sz="4000" dirty="0">
                <a:latin typeface="+mj-lt"/>
              </a:rPr>
              <a:t>Introduction</a:t>
            </a:r>
          </a:p>
        </p:txBody>
      </p:sp>
    </p:spTree>
    <p:extLst>
      <p:ext uri="{BB962C8B-B14F-4D97-AF65-F5344CB8AC3E}">
        <p14:creationId xmlns:p14="http://schemas.microsoft.com/office/powerpoint/2010/main" val="36581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6C9D3D70-C502-711B-2016-ED48D4D2E00A}"/>
            </a:ext>
          </a:extLst>
        </p:cNvPr>
        <p:cNvGrpSpPr/>
        <p:nvPr/>
      </p:nvGrpSpPr>
      <p:grpSpPr>
        <a:xfrm>
          <a:off x="0" y="0"/>
          <a:ext cx="0" cy="0"/>
          <a:chOff x="0" y="0"/>
          <a:chExt cx="0" cy="0"/>
        </a:xfrm>
      </p:grpSpPr>
      <p:pic>
        <p:nvPicPr>
          <p:cNvPr id="4" name="Content Placeholder 3" descr="cardboard: series 6">
            <a:extLst>
              <a:ext uri="{FF2B5EF4-FFF2-40B4-BE49-F238E27FC236}">
                <a16:creationId xmlns:a16="http://schemas.microsoft.com/office/drawing/2014/main" id="{EBDD9746-29C3-3142-4D6C-A4FA2F7DE465}"/>
              </a:ext>
            </a:extLst>
          </p:cNvPr>
          <p:cNvPicPr>
            <a:picLocks noChangeAspect="1"/>
          </p:cNvPicPr>
          <p:nvPr/>
        </p:nvPicPr>
        <p:blipFill>
          <a:blip r:embed="rId4">
            <a:alphaModFix amt="15000"/>
          </a:blip>
          <a:srcRect b="15730"/>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F1B18EB-B8A0-8552-9D78-A2965066BB6F}"/>
              </a:ext>
            </a:extLst>
          </p:cNvPr>
          <p:cNvSpPr>
            <a:spLocks noGrp="1"/>
          </p:cNvSpPr>
          <p:nvPr>
            <p:ph type="title"/>
          </p:nvPr>
        </p:nvSpPr>
        <p:spPr>
          <a:xfrm>
            <a:off x="1141413" y="609600"/>
            <a:ext cx="9905998" cy="1905000"/>
          </a:xfrm>
        </p:spPr>
        <p:txBody>
          <a:bodyPr vert="horz" lIns="91440" tIns="45720" rIns="91440" bIns="45720" rtlCol="0">
            <a:normAutofit/>
          </a:bodyPr>
          <a:lstStyle/>
          <a:p>
            <a:r>
              <a:rPr lang="en-US" cap="none" dirty="0">
                <a:effectLst>
                  <a:glow rad="38100">
                    <a:schemeClr val="bg1">
                      <a:lumMod val="65000"/>
                      <a:lumOff val="35000"/>
                      <a:alpha val="50000"/>
                    </a:schemeClr>
                  </a:glow>
                  <a:outerShdw blurRad="28575" dist="31750" dir="13200000" algn="tl" rotWithShape="0">
                    <a:srgbClr val="000000">
                      <a:alpha val="25000"/>
                    </a:srgbClr>
                  </a:outerShdw>
                </a:effectLst>
              </a:rPr>
              <a:t>Data Analytics: Capstone Project</a:t>
            </a:r>
          </a:p>
        </p:txBody>
      </p:sp>
      <p:sp>
        <p:nvSpPr>
          <p:cNvPr id="8" name="Content Placeholder 7">
            <a:extLst>
              <a:ext uri="{FF2B5EF4-FFF2-40B4-BE49-F238E27FC236}">
                <a16:creationId xmlns:a16="http://schemas.microsoft.com/office/drawing/2014/main" id="{712A3FE8-D59A-4668-6E32-FFFE76686781}"/>
              </a:ext>
            </a:extLst>
          </p:cNvPr>
          <p:cNvSpPr>
            <a:spLocks noGrp="1"/>
          </p:cNvSpPr>
          <p:nvPr>
            <p:ph idx="1"/>
          </p:nvPr>
        </p:nvSpPr>
        <p:spPr>
          <a:xfrm>
            <a:off x="1141413" y="2514601"/>
            <a:ext cx="9905998" cy="2005884"/>
          </a:xfrm>
        </p:spPr>
        <p:txBody>
          <a:bodyPr>
            <a:normAutofit/>
          </a:bodyPr>
          <a:lstStyle/>
          <a:p>
            <a:r>
              <a:rPr lang="en-US" b="1" cap="none" dirty="0">
                <a:latin typeface="Century Gothic" panose="020B0502020202020204" pitchFamily="34" charset="0"/>
              </a:rPr>
              <a:t>Presenter: </a:t>
            </a:r>
            <a:r>
              <a:rPr lang="en-US" cap="none" dirty="0">
                <a:latin typeface="Century Gothic" panose="020B0502020202020204" pitchFamily="34" charset="0"/>
              </a:rPr>
              <a:t>Daniel Mapes</a:t>
            </a:r>
          </a:p>
          <a:p>
            <a:r>
              <a:rPr lang="en-US" b="1" cap="none" dirty="0">
                <a:latin typeface="Century Gothic" panose="020B0502020202020204" pitchFamily="34" charset="0"/>
              </a:rPr>
              <a:t>Professional Background</a:t>
            </a:r>
            <a:r>
              <a:rPr lang="en-US" cap="none" dirty="0">
                <a:latin typeface="Century Gothic" panose="020B0502020202020204" pitchFamily="34" charset="0"/>
              </a:rPr>
              <a:t>: Client Experience + Data Analytics</a:t>
            </a:r>
          </a:p>
          <a:p>
            <a:r>
              <a:rPr lang="en-US" b="1" cap="none" dirty="0">
                <a:latin typeface="Century Gothic" panose="020B0502020202020204" pitchFamily="34" charset="0"/>
              </a:rPr>
              <a:t>Industry Experience: </a:t>
            </a:r>
            <a:r>
              <a:rPr lang="en-US" cap="none" dirty="0">
                <a:latin typeface="Century Gothic" panose="020B0502020202020204" pitchFamily="34" charset="0"/>
              </a:rPr>
              <a:t>WeWork, </a:t>
            </a:r>
            <a:r>
              <a:rPr lang="en-US" cap="none" dirty="0" err="1">
                <a:latin typeface="Century Gothic" panose="020B0502020202020204" pitchFamily="34" charset="0"/>
              </a:rPr>
              <a:t>Inspirato</a:t>
            </a:r>
            <a:r>
              <a:rPr lang="en-US" cap="none" dirty="0">
                <a:latin typeface="Century Gothic" panose="020B0502020202020204" pitchFamily="34" charset="0"/>
              </a:rPr>
              <a:t>, KJJFI </a:t>
            </a:r>
          </a:p>
          <a:p>
            <a:r>
              <a:rPr lang="en-US" b="1" cap="none" dirty="0">
                <a:latin typeface="Century Gothic" panose="020B0502020202020204" pitchFamily="34" charset="0"/>
              </a:rPr>
              <a:t>Contact: </a:t>
            </a:r>
            <a:r>
              <a:rPr lang="en-US" cap="none" dirty="0">
                <a:latin typeface="Century Gothic" panose="020B0502020202020204" pitchFamily="34" charset="0"/>
              </a:rPr>
              <a:t>dmapes2693@gmail.com</a:t>
            </a:r>
            <a:endParaRPr lang="en-US" b="1" cap="none" dirty="0">
              <a:latin typeface="Century Gothic" panose="020B0502020202020204" pitchFamily="34" charset="0"/>
            </a:endParaRPr>
          </a:p>
          <a:p>
            <a:pPr marL="0" indent="0">
              <a:buNone/>
            </a:pPr>
            <a:endParaRPr lang="en-US" dirty="0"/>
          </a:p>
        </p:txBody>
      </p:sp>
    </p:spTree>
    <p:extLst>
      <p:ext uri="{BB962C8B-B14F-4D97-AF65-F5344CB8AC3E}">
        <p14:creationId xmlns:p14="http://schemas.microsoft.com/office/powerpoint/2010/main" val="259826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B0B7818A-FC43-50AB-A35C-0FEBA96DD5AD}"/>
            </a:ext>
          </a:extLst>
        </p:cNvPr>
        <p:cNvGrpSpPr/>
        <p:nvPr/>
      </p:nvGrpSpPr>
      <p:grpSpPr>
        <a:xfrm>
          <a:off x="0" y="0"/>
          <a:ext cx="0" cy="0"/>
          <a:chOff x="0" y="0"/>
          <a:chExt cx="0" cy="0"/>
        </a:xfrm>
      </p:grpSpPr>
      <p:pic>
        <p:nvPicPr>
          <p:cNvPr id="4" name="Content Placeholder 3" descr="cardboard: series 6">
            <a:extLst>
              <a:ext uri="{FF2B5EF4-FFF2-40B4-BE49-F238E27FC236}">
                <a16:creationId xmlns:a16="http://schemas.microsoft.com/office/drawing/2014/main" id="{BBDA913F-CB45-EA6A-4B0A-F154D03D0DC6}"/>
              </a:ext>
            </a:extLst>
          </p:cNvPr>
          <p:cNvPicPr>
            <a:picLocks noGrp="1" noChangeAspect="1"/>
          </p:cNvPicPr>
          <p:nvPr>
            <p:ph idx="1"/>
          </p:nvPr>
        </p:nvPicPr>
        <p:blipFill>
          <a:blip r:embed="rId3"/>
          <a:srcRect b="15730"/>
          <a:stretch>
            <a:fillRect/>
          </a:stretch>
        </p:blipFill>
        <p:spPr>
          <a:xfrm>
            <a:off x="4313" y="10"/>
            <a:ext cx="12191980" cy="6857990"/>
          </a:xfrm>
          <a:prstGeom prst="rect">
            <a:avLst/>
          </a:prstGeom>
        </p:spPr>
      </p:pic>
      <p:sp>
        <p:nvSpPr>
          <p:cNvPr id="6" name="TextBox 5">
            <a:extLst>
              <a:ext uri="{FF2B5EF4-FFF2-40B4-BE49-F238E27FC236}">
                <a16:creationId xmlns:a16="http://schemas.microsoft.com/office/drawing/2014/main" id="{5AF7E810-A3D1-ECDD-B8DA-DC73619CCAF2}"/>
              </a:ext>
            </a:extLst>
          </p:cNvPr>
          <p:cNvSpPr txBox="1"/>
          <p:nvPr/>
        </p:nvSpPr>
        <p:spPr>
          <a:xfrm>
            <a:off x="1351466" y="3075057"/>
            <a:ext cx="9489067" cy="707886"/>
          </a:xfrm>
          <a:prstGeom prst="rect">
            <a:avLst/>
          </a:prstGeom>
          <a:noFill/>
        </p:spPr>
        <p:txBody>
          <a:bodyPr wrap="square" rtlCol="0">
            <a:spAutoFit/>
          </a:bodyPr>
          <a:lstStyle/>
          <a:p>
            <a:pPr algn="ctr">
              <a:spcAft>
                <a:spcPts val="600"/>
              </a:spcAft>
            </a:pPr>
            <a:r>
              <a:rPr lang="en-US" sz="4000" dirty="0">
                <a:latin typeface="+mj-lt"/>
              </a:rPr>
              <a:t>AI JOB MARKET OVERVIEW</a:t>
            </a:r>
          </a:p>
        </p:txBody>
      </p:sp>
    </p:spTree>
    <p:extLst>
      <p:ext uri="{BB962C8B-B14F-4D97-AF65-F5344CB8AC3E}">
        <p14:creationId xmlns:p14="http://schemas.microsoft.com/office/powerpoint/2010/main" val="3629229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FE807918-C36C-738C-7279-425106B2B451}"/>
            </a:ext>
          </a:extLst>
        </p:cNvPr>
        <p:cNvGrpSpPr/>
        <p:nvPr/>
      </p:nvGrpSpPr>
      <p:grpSpPr>
        <a:xfrm>
          <a:off x="0" y="0"/>
          <a:ext cx="0" cy="0"/>
          <a:chOff x="0" y="0"/>
          <a:chExt cx="0" cy="0"/>
        </a:xfrm>
      </p:grpSpPr>
      <p:pic>
        <p:nvPicPr>
          <p:cNvPr id="4" name="Content Placeholder 3" descr="cardboard: series 6">
            <a:extLst>
              <a:ext uri="{FF2B5EF4-FFF2-40B4-BE49-F238E27FC236}">
                <a16:creationId xmlns:a16="http://schemas.microsoft.com/office/drawing/2014/main" id="{1AC6CCF2-82FB-F2E0-A678-5276B14C9A06}"/>
              </a:ext>
            </a:extLst>
          </p:cNvPr>
          <p:cNvPicPr>
            <a:picLocks noChangeAspect="1"/>
          </p:cNvPicPr>
          <p:nvPr/>
        </p:nvPicPr>
        <p:blipFill>
          <a:blip r:embed="rId4">
            <a:alphaModFix amt="15000"/>
          </a:blip>
          <a:srcRect b="15730"/>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870C8E5-59B7-077F-33F8-476E23B295EE}"/>
              </a:ext>
            </a:extLst>
          </p:cNvPr>
          <p:cNvSpPr>
            <a:spLocks noGrp="1"/>
          </p:cNvSpPr>
          <p:nvPr>
            <p:ph type="title"/>
          </p:nvPr>
        </p:nvSpPr>
        <p:spPr>
          <a:xfrm>
            <a:off x="1141413" y="609600"/>
            <a:ext cx="9905998" cy="1905000"/>
          </a:xfrm>
        </p:spPr>
        <p:txBody>
          <a:bodyPr vert="horz" lIns="91440" tIns="45720" rIns="91440" bIns="45720" rtlCol="0">
            <a:normAutofit/>
          </a:bodyPr>
          <a:lstStyle/>
          <a:p>
            <a:r>
              <a:rPr lang="en-US" cap="none">
                <a:effectLst>
                  <a:glow rad="38100">
                    <a:schemeClr val="bg1">
                      <a:lumMod val="65000"/>
                      <a:lumOff val="35000"/>
                      <a:alpha val="50000"/>
                    </a:schemeClr>
                  </a:glow>
                  <a:outerShdw blurRad="28575" dist="31750" dir="13200000" algn="tl" rotWithShape="0">
                    <a:srgbClr val="000000">
                      <a:alpha val="25000"/>
                    </a:srgbClr>
                  </a:outerShdw>
                </a:effectLst>
              </a:rPr>
              <a:t>AI Job Market Overview</a:t>
            </a:r>
          </a:p>
        </p:txBody>
      </p:sp>
      <p:sp>
        <p:nvSpPr>
          <p:cNvPr id="8" name="Content Placeholder 7">
            <a:extLst>
              <a:ext uri="{FF2B5EF4-FFF2-40B4-BE49-F238E27FC236}">
                <a16:creationId xmlns:a16="http://schemas.microsoft.com/office/drawing/2014/main" id="{8E15C686-245A-06E5-1413-EF83F0F74955}"/>
              </a:ext>
            </a:extLst>
          </p:cNvPr>
          <p:cNvSpPr>
            <a:spLocks noGrp="1"/>
          </p:cNvSpPr>
          <p:nvPr>
            <p:ph idx="1"/>
          </p:nvPr>
        </p:nvSpPr>
        <p:spPr>
          <a:xfrm>
            <a:off x="1141413" y="1944710"/>
            <a:ext cx="9905998" cy="3846491"/>
          </a:xfrm>
        </p:spPr>
        <p:txBody>
          <a:bodyPr>
            <a:normAutofit fontScale="85000" lnSpcReduction="10000"/>
          </a:bodyPr>
          <a:lstStyle/>
          <a:p>
            <a:pPr marL="0" indent="0">
              <a:buNone/>
            </a:pPr>
            <a:endParaRPr lang="en-US" cap="none" dirty="0">
              <a:latin typeface="Century Gothic" panose="020B0502020202020204" pitchFamily="34" charset="0"/>
            </a:endParaRPr>
          </a:p>
          <a:p>
            <a:r>
              <a:rPr lang="en-US" cap="none" dirty="0">
                <a:latin typeface="Century Gothic" panose="020B0502020202020204" pitchFamily="34" charset="0"/>
              </a:rPr>
              <a:t>The global AI job market is projected to grow from </a:t>
            </a:r>
            <a:r>
              <a:rPr lang="en-US" b="1" cap="none" dirty="0">
                <a:latin typeface="Century Gothic" panose="020B0502020202020204" pitchFamily="34" charset="0"/>
              </a:rPr>
              <a:t>$515B </a:t>
            </a:r>
            <a:r>
              <a:rPr lang="en-US" cap="none" dirty="0">
                <a:latin typeface="Century Gothic" panose="020B0502020202020204" pitchFamily="34" charset="0"/>
              </a:rPr>
              <a:t>in 2023 to </a:t>
            </a:r>
            <a:r>
              <a:rPr lang="en-US" b="1" cap="none" dirty="0">
                <a:latin typeface="Century Gothic" panose="020B0502020202020204" pitchFamily="34" charset="0"/>
              </a:rPr>
              <a:t>$2T</a:t>
            </a:r>
            <a:r>
              <a:rPr lang="en-US" cap="none" dirty="0">
                <a:latin typeface="Century Gothic" panose="020B0502020202020204" pitchFamily="34" charset="0"/>
              </a:rPr>
              <a:t>+ by 2030.</a:t>
            </a:r>
            <a:br>
              <a:rPr lang="en-US" cap="none" dirty="0">
                <a:latin typeface="Century Gothic" panose="020B0502020202020204" pitchFamily="34" charset="0"/>
              </a:rPr>
            </a:br>
            <a:endParaRPr lang="en-US" cap="none" dirty="0">
              <a:latin typeface="Century Gothic" panose="020B0502020202020204" pitchFamily="34" charset="0"/>
            </a:endParaRPr>
          </a:p>
          <a:p>
            <a:r>
              <a:rPr lang="en-US" b="1" cap="none" dirty="0">
                <a:latin typeface="Century Gothic" panose="020B0502020202020204" pitchFamily="34" charset="0"/>
              </a:rPr>
              <a:t>74%</a:t>
            </a:r>
            <a:r>
              <a:rPr lang="en-US" cap="none" dirty="0">
                <a:latin typeface="Century Gothic" panose="020B0502020202020204" pitchFamily="34" charset="0"/>
              </a:rPr>
              <a:t> increase annually in AI and machine learning positions within the last 4 years.</a:t>
            </a:r>
            <a:br>
              <a:rPr lang="en-US" cap="none" dirty="0">
                <a:latin typeface="Century Gothic" panose="020B0502020202020204" pitchFamily="34" charset="0"/>
              </a:rPr>
            </a:br>
            <a:endParaRPr lang="en-US" cap="none" dirty="0">
              <a:latin typeface="Century Gothic" panose="020B0502020202020204" pitchFamily="34" charset="0"/>
            </a:endParaRPr>
          </a:p>
          <a:p>
            <a:r>
              <a:rPr lang="en-US" cap="none" dirty="0">
                <a:latin typeface="Century Gothic" panose="020B0502020202020204" pitchFamily="34" charset="0"/>
              </a:rPr>
              <a:t>Bureau of Labor Statistics projects a </a:t>
            </a:r>
            <a:r>
              <a:rPr lang="en-US" b="1" cap="none" dirty="0">
                <a:latin typeface="Century Gothic" panose="020B0502020202020204" pitchFamily="34" charset="0"/>
              </a:rPr>
              <a:t>15%</a:t>
            </a:r>
            <a:r>
              <a:rPr lang="en-US" cap="none" dirty="0">
                <a:latin typeface="Century Gothic" panose="020B0502020202020204" pitchFamily="34" charset="0"/>
              </a:rPr>
              <a:t> increase annually in computer and information research jobs through 2029.</a:t>
            </a:r>
            <a:br>
              <a:rPr lang="en-US" cap="none" dirty="0">
                <a:latin typeface="Century Gothic" panose="020B0502020202020204" pitchFamily="34" charset="0"/>
              </a:rPr>
            </a:br>
            <a:endParaRPr lang="en-US" cap="none" dirty="0">
              <a:latin typeface="Century Gothic" panose="020B0502020202020204" pitchFamily="34" charset="0"/>
            </a:endParaRPr>
          </a:p>
          <a:p>
            <a:r>
              <a:rPr lang="en-US" cap="none" dirty="0">
                <a:latin typeface="Century Gothic" panose="020B0502020202020204" pitchFamily="34" charset="0"/>
              </a:rPr>
              <a:t>New jobs are emerging (Generative AI Engineer, Machine Learning Researcher), while traditional roles are evolving (Data Scientist, Data Analyst).</a:t>
            </a:r>
            <a:br>
              <a:rPr lang="en-US" cap="none" dirty="0">
                <a:latin typeface="Century Gothic" panose="020B0502020202020204" pitchFamily="34" charset="0"/>
              </a:rPr>
            </a:br>
            <a:endParaRPr lang="en-US" cap="none" dirty="0">
              <a:latin typeface="Century Gothic" panose="020B0502020202020204" pitchFamily="34" charset="0"/>
            </a:endParaRPr>
          </a:p>
          <a:p>
            <a:r>
              <a:rPr lang="en-US" cap="none" dirty="0">
                <a:latin typeface="Century Gothic" panose="020B0502020202020204" pitchFamily="34" charset="0"/>
              </a:rPr>
              <a:t>Entry into this field increasingly requires elevated, technical skillsets, highlighting Python, machine learning, data analysis, and NLP.</a:t>
            </a:r>
            <a:endParaRPr lang="en-US" dirty="0"/>
          </a:p>
          <a:p>
            <a:endParaRPr lang="en-US" dirty="0"/>
          </a:p>
        </p:txBody>
      </p:sp>
    </p:spTree>
    <p:extLst>
      <p:ext uri="{BB962C8B-B14F-4D97-AF65-F5344CB8AC3E}">
        <p14:creationId xmlns:p14="http://schemas.microsoft.com/office/powerpoint/2010/main" val="4707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Content Placeholder 3" descr="cardboard: series 6">
            <a:extLst>
              <a:ext uri="{FF2B5EF4-FFF2-40B4-BE49-F238E27FC236}">
                <a16:creationId xmlns:a16="http://schemas.microsoft.com/office/drawing/2014/main" id="{897B39AB-4E9D-26C5-D877-89CBF70D9251}"/>
              </a:ext>
            </a:extLst>
          </p:cNvPr>
          <p:cNvPicPr>
            <a:picLocks noGrp="1" noChangeAspect="1"/>
          </p:cNvPicPr>
          <p:nvPr>
            <p:ph idx="1"/>
          </p:nvPr>
        </p:nvPicPr>
        <p:blipFill>
          <a:blip r:embed="rId4"/>
          <a:srcRect b="15730"/>
          <a:stretch>
            <a:fillRect/>
          </a:stretch>
        </p:blipFill>
        <p:spPr>
          <a:xfrm>
            <a:off x="4313" y="10"/>
            <a:ext cx="12191980" cy="6857990"/>
          </a:xfrm>
          <a:prstGeom prst="rect">
            <a:avLst/>
          </a:prstGeom>
        </p:spPr>
      </p:pic>
      <p:sp>
        <p:nvSpPr>
          <p:cNvPr id="6" name="TextBox 5">
            <a:extLst>
              <a:ext uri="{FF2B5EF4-FFF2-40B4-BE49-F238E27FC236}">
                <a16:creationId xmlns:a16="http://schemas.microsoft.com/office/drawing/2014/main" id="{591113C6-966B-1895-4A8B-9F7BDCDF2CCE}"/>
              </a:ext>
            </a:extLst>
          </p:cNvPr>
          <p:cNvSpPr txBox="1"/>
          <p:nvPr/>
        </p:nvSpPr>
        <p:spPr>
          <a:xfrm>
            <a:off x="1351466" y="3075057"/>
            <a:ext cx="9489067" cy="707886"/>
          </a:xfrm>
          <a:prstGeom prst="rect">
            <a:avLst/>
          </a:prstGeom>
          <a:noFill/>
        </p:spPr>
        <p:txBody>
          <a:bodyPr wrap="square" rtlCol="0">
            <a:spAutoFit/>
          </a:bodyPr>
          <a:lstStyle/>
          <a:p>
            <a:pPr algn="ctr">
              <a:spcAft>
                <a:spcPts val="600"/>
              </a:spcAft>
            </a:pPr>
            <a:r>
              <a:rPr lang="en-US" sz="4000" dirty="0">
                <a:latin typeface="+mj-lt"/>
              </a:rPr>
              <a:t>Dataset Overview + Context</a:t>
            </a:r>
          </a:p>
        </p:txBody>
      </p:sp>
    </p:spTree>
    <p:extLst>
      <p:ext uri="{BB962C8B-B14F-4D97-AF65-F5344CB8AC3E}">
        <p14:creationId xmlns:p14="http://schemas.microsoft.com/office/powerpoint/2010/main" val="359845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1EE3FDF2-A716-CE65-1387-D9F625A05791}"/>
            </a:ext>
          </a:extLst>
        </p:cNvPr>
        <p:cNvGrpSpPr/>
        <p:nvPr/>
      </p:nvGrpSpPr>
      <p:grpSpPr>
        <a:xfrm>
          <a:off x="0" y="0"/>
          <a:ext cx="0" cy="0"/>
          <a:chOff x="0" y="0"/>
          <a:chExt cx="0" cy="0"/>
        </a:xfrm>
      </p:grpSpPr>
      <p:pic>
        <p:nvPicPr>
          <p:cNvPr id="4" name="Content Placeholder 3" descr="cardboard: series 6">
            <a:extLst>
              <a:ext uri="{FF2B5EF4-FFF2-40B4-BE49-F238E27FC236}">
                <a16:creationId xmlns:a16="http://schemas.microsoft.com/office/drawing/2014/main" id="{BC6C3D4D-0AF1-B88A-14C3-E132B2766FAF}"/>
              </a:ext>
            </a:extLst>
          </p:cNvPr>
          <p:cNvPicPr>
            <a:picLocks noChangeAspect="1"/>
          </p:cNvPicPr>
          <p:nvPr/>
        </p:nvPicPr>
        <p:blipFill>
          <a:blip r:embed="rId4">
            <a:alphaModFix amt="15000"/>
          </a:blip>
          <a:srcRect b="15730"/>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E8523D2-C39C-D4A6-3C89-F317D510F0A0}"/>
              </a:ext>
            </a:extLst>
          </p:cNvPr>
          <p:cNvSpPr>
            <a:spLocks noGrp="1"/>
          </p:cNvSpPr>
          <p:nvPr>
            <p:ph type="title"/>
          </p:nvPr>
        </p:nvSpPr>
        <p:spPr>
          <a:xfrm>
            <a:off x="1141413" y="609600"/>
            <a:ext cx="9905998" cy="1905000"/>
          </a:xfrm>
        </p:spPr>
        <p:txBody>
          <a:bodyPr vert="horz" lIns="91440" tIns="45720" rIns="91440" bIns="45720" rtlCol="0">
            <a:normAutofit/>
          </a:bodyPr>
          <a:lstStyle/>
          <a:p>
            <a:r>
              <a:rPr lang="en-US" cap="none" dirty="0">
                <a:effectLst>
                  <a:glow rad="38100">
                    <a:schemeClr val="bg1">
                      <a:lumMod val="65000"/>
                      <a:lumOff val="35000"/>
                      <a:alpha val="50000"/>
                    </a:schemeClr>
                  </a:glow>
                  <a:outerShdw blurRad="28575" dist="31750" dir="13200000" algn="tl" rotWithShape="0">
                    <a:srgbClr val="000000">
                      <a:alpha val="25000"/>
                    </a:srgbClr>
                  </a:outerShdw>
                </a:effectLst>
              </a:rPr>
              <a:t>Dataset Overview + Context</a:t>
            </a:r>
          </a:p>
        </p:txBody>
      </p:sp>
      <p:sp>
        <p:nvSpPr>
          <p:cNvPr id="8" name="Content Placeholder 7">
            <a:extLst>
              <a:ext uri="{FF2B5EF4-FFF2-40B4-BE49-F238E27FC236}">
                <a16:creationId xmlns:a16="http://schemas.microsoft.com/office/drawing/2014/main" id="{89E15C1E-DE24-0E03-DE85-681BF2B3D425}"/>
              </a:ext>
            </a:extLst>
          </p:cNvPr>
          <p:cNvSpPr>
            <a:spLocks noGrp="1"/>
          </p:cNvSpPr>
          <p:nvPr>
            <p:ph idx="1"/>
          </p:nvPr>
        </p:nvSpPr>
        <p:spPr>
          <a:xfrm>
            <a:off x="1141413" y="2666999"/>
            <a:ext cx="9905998" cy="3124201"/>
          </a:xfrm>
        </p:spPr>
        <p:txBody>
          <a:bodyPr>
            <a:normAutofit/>
          </a:bodyPr>
          <a:lstStyle/>
          <a:p>
            <a:r>
              <a:rPr lang="en-US" b="1" cap="none" dirty="0">
                <a:latin typeface="Century Gothic" panose="020B0502020202020204" pitchFamily="34" charset="0"/>
              </a:rPr>
              <a:t>Dataset: </a:t>
            </a:r>
            <a:r>
              <a:rPr lang="en-US" cap="none" dirty="0">
                <a:latin typeface="Century Gothic" panose="020B0502020202020204" pitchFamily="34" charset="0"/>
                <a:hlinkClick r:id="rId5"/>
              </a:rPr>
              <a:t>Global AI Job Market Trends + Salary Insights 2025</a:t>
            </a:r>
            <a:endParaRPr lang="en-US" cap="none" dirty="0">
              <a:latin typeface="Century Gothic" panose="020B0502020202020204" pitchFamily="34" charset="0"/>
            </a:endParaRPr>
          </a:p>
          <a:p>
            <a:r>
              <a:rPr lang="en-US" b="1" cap="none" dirty="0">
                <a:latin typeface="Century Gothic" panose="020B0502020202020204" pitchFamily="34" charset="0"/>
              </a:rPr>
              <a:t>Research Resources: </a:t>
            </a:r>
            <a:r>
              <a:rPr lang="en-US" cap="none" dirty="0">
                <a:latin typeface="Century Gothic" panose="020B0502020202020204" pitchFamily="34" charset="0"/>
                <a:hlinkClick r:id="rId6"/>
              </a:rPr>
              <a:t>Aura Job Market Research</a:t>
            </a:r>
            <a:endParaRPr lang="en-US" cap="none" dirty="0">
              <a:latin typeface="Century Gothic" panose="020B0502020202020204" pitchFamily="34" charset="0"/>
            </a:endParaRPr>
          </a:p>
          <a:p>
            <a:r>
              <a:rPr lang="en-US" b="1" cap="none" dirty="0">
                <a:latin typeface="Century Gothic" panose="020B0502020202020204" pitchFamily="34" charset="0"/>
              </a:rPr>
              <a:t>Tools Used: </a:t>
            </a:r>
            <a:r>
              <a:rPr lang="en-US" cap="none" dirty="0">
                <a:latin typeface="Century Gothic" panose="020B0502020202020204" pitchFamily="34" charset="0"/>
              </a:rPr>
              <a:t>Python, SQL, Tableau</a:t>
            </a:r>
            <a:endParaRPr lang="en-US" b="1" cap="none" dirty="0">
              <a:latin typeface="Century Gothic" panose="020B0502020202020204" pitchFamily="34" charset="0"/>
            </a:endParaRPr>
          </a:p>
          <a:p>
            <a:r>
              <a:rPr lang="en-US" b="1" cap="none" dirty="0">
                <a:latin typeface="Century Gothic" panose="020B0502020202020204" pitchFamily="34" charset="0"/>
              </a:rPr>
              <a:t>Disclaimer: </a:t>
            </a:r>
            <a:r>
              <a:rPr lang="en-US" cap="none" dirty="0">
                <a:latin typeface="Century Gothic" panose="020B0502020202020204" pitchFamily="34" charset="0"/>
              </a:rPr>
              <a:t>Synthetically generated by AI Language Model to simulate real world job-trends</a:t>
            </a:r>
            <a:endParaRPr lang="en-US" b="1" cap="none" dirty="0">
              <a:latin typeface="Century Gothic" panose="020B0502020202020204" pitchFamily="34" charset="0"/>
            </a:endParaRPr>
          </a:p>
          <a:p>
            <a:r>
              <a:rPr lang="en-US" b="1" cap="none" dirty="0">
                <a:latin typeface="Century Gothic" panose="020B0502020202020204" pitchFamily="34" charset="0"/>
              </a:rPr>
              <a:t>Key Takeaway: </a:t>
            </a:r>
            <a:r>
              <a:rPr lang="en-US" cap="none" dirty="0">
                <a:latin typeface="Century Gothic" panose="020B0502020202020204" pitchFamily="34" charset="0"/>
              </a:rPr>
              <a:t>Data needs context</a:t>
            </a:r>
            <a:endParaRPr lang="en-US" b="1" dirty="0"/>
          </a:p>
          <a:p>
            <a:endParaRPr lang="en-US" dirty="0"/>
          </a:p>
        </p:txBody>
      </p:sp>
    </p:spTree>
    <p:extLst>
      <p:ext uri="{BB962C8B-B14F-4D97-AF65-F5344CB8AC3E}">
        <p14:creationId xmlns:p14="http://schemas.microsoft.com/office/powerpoint/2010/main" val="1900895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9CA586E4-7877-1E21-D846-94513773C963}"/>
            </a:ext>
          </a:extLst>
        </p:cNvPr>
        <p:cNvGrpSpPr/>
        <p:nvPr/>
      </p:nvGrpSpPr>
      <p:grpSpPr>
        <a:xfrm>
          <a:off x="0" y="0"/>
          <a:ext cx="0" cy="0"/>
          <a:chOff x="0" y="0"/>
          <a:chExt cx="0" cy="0"/>
        </a:xfrm>
      </p:grpSpPr>
      <p:pic>
        <p:nvPicPr>
          <p:cNvPr id="4" name="Content Placeholder 3" descr="cardboard: series 6">
            <a:extLst>
              <a:ext uri="{FF2B5EF4-FFF2-40B4-BE49-F238E27FC236}">
                <a16:creationId xmlns:a16="http://schemas.microsoft.com/office/drawing/2014/main" id="{D674A686-8BA0-AE3F-8533-B6ECF5C041E8}"/>
              </a:ext>
            </a:extLst>
          </p:cNvPr>
          <p:cNvPicPr>
            <a:picLocks noGrp="1" noChangeAspect="1"/>
          </p:cNvPicPr>
          <p:nvPr>
            <p:ph idx="1"/>
          </p:nvPr>
        </p:nvPicPr>
        <p:blipFill>
          <a:blip r:embed="rId3"/>
          <a:srcRect b="15730"/>
          <a:stretch>
            <a:fillRect/>
          </a:stretch>
        </p:blipFill>
        <p:spPr>
          <a:xfrm>
            <a:off x="20" y="10"/>
            <a:ext cx="12191980" cy="6857990"/>
          </a:xfrm>
          <a:prstGeom prst="rect">
            <a:avLst/>
          </a:prstGeom>
        </p:spPr>
      </p:pic>
      <p:sp>
        <p:nvSpPr>
          <p:cNvPr id="6" name="TextBox 5">
            <a:extLst>
              <a:ext uri="{FF2B5EF4-FFF2-40B4-BE49-F238E27FC236}">
                <a16:creationId xmlns:a16="http://schemas.microsoft.com/office/drawing/2014/main" id="{0D8A99F5-0146-65FD-3B0C-56DF99A31C35}"/>
              </a:ext>
            </a:extLst>
          </p:cNvPr>
          <p:cNvSpPr txBox="1"/>
          <p:nvPr/>
        </p:nvSpPr>
        <p:spPr>
          <a:xfrm>
            <a:off x="1351466" y="3075057"/>
            <a:ext cx="9489067" cy="707886"/>
          </a:xfrm>
          <a:prstGeom prst="rect">
            <a:avLst/>
          </a:prstGeom>
          <a:noFill/>
        </p:spPr>
        <p:txBody>
          <a:bodyPr wrap="square" rtlCol="0">
            <a:spAutoFit/>
          </a:bodyPr>
          <a:lstStyle/>
          <a:p>
            <a:pPr algn="ctr">
              <a:spcAft>
                <a:spcPts val="600"/>
              </a:spcAft>
            </a:pPr>
            <a:r>
              <a:rPr lang="en-US" sz="4000" dirty="0">
                <a:latin typeface="+mj-lt"/>
              </a:rPr>
              <a:t>GLOBAL TRENDS</a:t>
            </a:r>
          </a:p>
        </p:txBody>
      </p:sp>
    </p:spTree>
    <p:extLst>
      <p:ext uri="{BB962C8B-B14F-4D97-AF65-F5344CB8AC3E}">
        <p14:creationId xmlns:p14="http://schemas.microsoft.com/office/powerpoint/2010/main" val="2615320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Mesh</Template>
  <TotalTime>13597</TotalTime>
  <Words>3447</Words>
  <Application>Microsoft Macintosh PowerPoint</Application>
  <PresentationFormat>Widescreen</PresentationFormat>
  <Paragraphs>276</Paragraphs>
  <Slides>22</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Arial</vt:lpstr>
      <vt:lpstr>Century Gothic</vt:lpstr>
      <vt:lpstr>Wingdings</vt:lpstr>
      <vt:lpstr>Mesh</vt:lpstr>
      <vt:lpstr>Mapping the Global AI JOB MARKET</vt:lpstr>
      <vt:lpstr>Agenda</vt:lpstr>
      <vt:lpstr>PowerPoint Presentation</vt:lpstr>
      <vt:lpstr>Data Analytics: Capstone Project</vt:lpstr>
      <vt:lpstr>PowerPoint Presentation</vt:lpstr>
      <vt:lpstr>AI Job Market Overview</vt:lpstr>
      <vt:lpstr>PowerPoint Presentation</vt:lpstr>
      <vt:lpstr>Dataset Overview + Context</vt:lpstr>
      <vt:lpstr>PowerPoint Presentation</vt:lpstr>
      <vt:lpstr>Global Trends</vt:lpstr>
      <vt:lpstr>PowerPoint Presentation</vt:lpstr>
      <vt:lpstr>Industry Trends</vt:lpstr>
      <vt:lpstr>PowerPoint Presentation</vt:lpstr>
      <vt:lpstr>Employment Type Trends</vt:lpstr>
      <vt:lpstr>PowerPoint Presentation</vt:lpstr>
      <vt:lpstr>Required Skillset Trends</vt:lpstr>
      <vt:lpstr>PowerPoint Presentation</vt:lpstr>
      <vt:lpstr>Experience + Education Trends</vt:lpstr>
      <vt:lpstr>PowerPoint Presentation</vt:lpstr>
      <vt:lpstr>Hiring Urgency Trends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Mapes</dc:creator>
  <cp:lastModifiedBy>Daniel Mapes</cp:lastModifiedBy>
  <cp:revision>43</cp:revision>
  <dcterms:created xsi:type="dcterms:W3CDTF">2025-07-04T02:27:35Z</dcterms:created>
  <dcterms:modified xsi:type="dcterms:W3CDTF">2025-07-16T17:44:45Z</dcterms:modified>
</cp:coreProperties>
</file>