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78" r:id="rId2"/>
    <p:sldId id="268" r:id="rId3"/>
    <p:sldId id="280" r:id="rId4"/>
    <p:sldId id="281" r:id="rId5"/>
    <p:sldId id="283" r:id="rId6"/>
    <p:sldId id="282" r:id="rId7"/>
    <p:sldId id="284" r:id="rId8"/>
    <p:sldId id="285" r:id="rId9"/>
    <p:sldId id="290" r:id="rId10"/>
    <p:sldId id="291" r:id="rId11"/>
    <p:sldId id="286" r:id="rId12"/>
    <p:sldId id="287" r:id="rId13"/>
    <p:sldId id="288" r:id="rId14"/>
    <p:sldId id="276" r:id="rId15"/>
    <p:sldId id="267" r:id="rId16"/>
    <p:sldId id="275"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Lst>
        </p14:section>
        <p14:section name="Demo" id="{EF8429FD-DFA3-40BF-964D-386C8B22055A}">
          <p14:sldIdLst>
            <p14:sldId id="280"/>
            <p14:sldId id="281"/>
          </p14:sldIdLst>
        </p14:section>
        <p14:section name="The pump" id="{97029B3B-5064-4FA9-A400-40C4D07DAA19}">
          <p14:sldIdLst>
            <p14:sldId id="283"/>
            <p14:sldId id="282"/>
          </p14:sldIdLst>
        </p14:section>
        <p14:section name="Code" id="{2B47A768-C3D4-44EA-91A1-19EAC6D39F09}">
          <p14:sldIdLst>
            <p14:sldId id="284"/>
            <p14:sldId id="285"/>
            <p14:sldId id="290"/>
            <p14:sldId id="291"/>
          </p14:sldIdLst>
        </p14:section>
        <p14:section name="Q &amp; A" id="{EC3F6F94-2D82-4EB0-B8B3-D1EDFDD37945}">
          <p14:sldIdLst>
            <p14:sldId id="286"/>
            <p14:sldId id="287"/>
            <p14:sldId id="288"/>
            <p14:sldId id="276"/>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38" d="100"/>
          <a:sy n="38" d="100"/>
        </p:scale>
        <p:origin x="1776" y="42"/>
      </p:cViewPr>
      <p:guideLst/>
    </p:cSldViewPr>
  </p:slideViewPr>
  <p:notesTextViewPr>
    <p:cViewPr>
      <p:scale>
        <a:sx n="200" d="100"/>
        <a:sy n="200" d="100"/>
      </p:scale>
      <p:origin x="0" y="-285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The Pump</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Code</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The Pump</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Code</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The Pump</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Code</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The Pump</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Code</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The Pump</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Code</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The Pump</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Code</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4901106" y="1391708"/>
          <a:ext cx="2635250" cy="263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solidFill>
              <a:schemeClr val="tx2"/>
            </a:solidFill>
            <a:latin typeface="Yanone Kaffeesatz Regular" panose="02000000000000000000" pitchFamily="2" charset="0"/>
          </a:endParaRPr>
        </a:p>
      </dsp:txBody>
      <dsp:txXfrm>
        <a:off x="4901106" y="1391708"/>
        <a:ext cx="2635250" cy="2635250"/>
      </dsp:txXfrm>
    </dsp:sp>
    <dsp:sp modelId="{6E5412E1-9123-48FB-BD6F-2BA3CF404919}">
      <dsp:nvSpPr>
        <dsp:cNvPr id="0" name=""/>
        <dsp:cNvSpPr/>
      </dsp:nvSpPr>
      <dsp:spPr>
        <a:xfrm>
          <a:off x="1352571" y="-2094"/>
          <a:ext cx="5422856" cy="5422856"/>
        </a:xfrm>
        <a:prstGeom prst="circularArrow">
          <a:avLst>
            <a:gd name="adj1" fmla="val 9476"/>
            <a:gd name="adj2" fmla="val 684342"/>
            <a:gd name="adj3" fmla="val 7853763"/>
            <a:gd name="adj4" fmla="val 2261895"/>
            <a:gd name="adj5" fmla="val 11055"/>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591643" y="1391708"/>
          <a:ext cx="2635250" cy="263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643" y="1391708"/>
        <a:ext cx="2635250" cy="2635250"/>
      </dsp:txXfrm>
    </dsp:sp>
    <dsp:sp modelId="{95563647-3FF8-444C-91F1-280B700F8B5F}">
      <dsp:nvSpPr>
        <dsp:cNvPr id="0" name=""/>
        <dsp:cNvSpPr/>
      </dsp:nvSpPr>
      <dsp:spPr>
        <a:xfrm>
          <a:off x="1352571" y="-2094"/>
          <a:ext cx="5422856" cy="5422856"/>
        </a:xfrm>
        <a:prstGeom prst="circularArrow">
          <a:avLst>
            <a:gd name="adj1" fmla="val 9476"/>
            <a:gd name="adj2" fmla="val 684342"/>
            <a:gd name="adj3" fmla="val 18653763"/>
            <a:gd name="adj4" fmla="val 13061895"/>
            <a:gd name="adj5" fmla="val 11055"/>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The Pump</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Code</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The Pump</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Code</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03.03.2016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part</a:t>
            </a:r>
            <a:r>
              <a:rPr lang="en-US" baseline="0" dirty="0"/>
              <a:t> II </a:t>
            </a:r>
            <a:r>
              <a:rPr lang="en-US" dirty="0"/>
              <a:t>webinar in the </a:t>
            </a:r>
            <a:r>
              <a:rPr lang="en-US" dirty="0" err="1"/>
              <a:t>async</a:t>
            </a:r>
            <a:r>
              <a:rPr lang="en-US" dirty="0"/>
              <a:t> webinar series.</a:t>
            </a:r>
          </a:p>
          <a:p>
            <a:r>
              <a:rPr lang="en-US" baseline="0" dirty="0"/>
              <a:t>Today we talk about the task parallel library and message pumps</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go back to our code example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386120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79554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993323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See how the v6 API update helps to avoid common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pitfalls and makes your code ready for asynchronous APIs in the cloud.</a:t>
            </a:r>
          </a:p>
          <a:p>
            <a:r>
              <a:rPr lang="en-US" baseline="0" dirty="0"/>
              <a:t>Join again, invite your friends.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49406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Q &amp; A</a:t>
            </a:r>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r>
              <a:rPr lang="en-US" dirty="0"/>
              <a:t>Subscribe after this webinar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Deal with non-true asynchronous code paths</a:t>
            </a:r>
          </a:p>
          <a:p>
            <a:r>
              <a:rPr lang="en-US" sz="1200" b="0" i="0" kern="1200" dirty="0">
                <a:solidFill>
                  <a:schemeClr val="tx1"/>
                </a:solidFill>
                <a:effectLst/>
                <a:latin typeface="+mn-lt"/>
                <a:ea typeface="+mn-ea"/>
                <a:cs typeface="+mn-cs"/>
              </a:rPr>
              <a:t>Avoid unpleasant surprises when combining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with the Task Parallel Library</a:t>
            </a:r>
          </a:p>
          <a:p>
            <a:r>
              <a:rPr lang="en-US" sz="1200" b="0" i="0" kern="1200" dirty="0">
                <a:solidFill>
                  <a:schemeClr val="tx1"/>
                </a:solidFill>
                <a:effectLst/>
                <a:latin typeface="+mn-lt"/>
                <a:ea typeface="+mn-ea"/>
                <a:cs typeface="+mn-cs"/>
              </a:rPr>
              <a:t>Achieve "graceful" shutdowns by applying cancellation to asynchronous operations</a:t>
            </a:r>
          </a:p>
          <a:p>
            <a:r>
              <a:rPr lang="en-US" sz="1200" b="0" i="0" kern="1200" dirty="0">
                <a:solidFill>
                  <a:schemeClr val="tx1"/>
                </a:solidFill>
                <a:effectLst/>
                <a:latin typeface="+mn-lt"/>
                <a:ea typeface="+mn-ea"/>
                <a:cs typeface="+mn-cs"/>
              </a:rPr>
              <a:t>Achieve throttling with your concurrent operations without needless blocking</a:t>
            </a:r>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242896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The pump</a:t>
            </a:r>
          </a:p>
          <a:p>
            <a:r>
              <a:rPr lang="en-US" baseline="0" dirty="0"/>
              <a:t>Code and </a:t>
            </a:r>
            <a:r>
              <a:rPr lang="en-US" baseline="0" dirty="0" err="1"/>
              <a:t>WrapUp</a:t>
            </a:r>
            <a:r>
              <a:rPr lang="en-US" baseline="0" dirty="0"/>
              <a:t> including Q&amp;A</a:t>
            </a:r>
          </a:p>
          <a:p>
            <a:endParaRPr lang="en-US" baseline="0" dirty="0"/>
          </a:p>
          <a:p>
            <a:r>
              <a:rPr lang="en-US" baseline="0" dirty="0"/>
              <a:t>This webinar will be much more code centric and the complexity level of the practices shown here might be higher than the previous webinar. Don’t worry. At the end of this webinar you’ll get a link to the code samples I’m showing and you’ll be able to walk through the code step-by-step on your own. Of course I’ll be also available to answer your questions even after this webinar series is over. </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62819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talk about the</a:t>
            </a:r>
            <a:r>
              <a:rPr lang="en-US" baseline="0" dirty="0"/>
              <a:t> message pump first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3585158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message pump is an infrastructure</a:t>
            </a:r>
            <a:r>
              <a:rPr lang="en-US" baseline="0" dirty="0"/>
              <a:t> piece which concurrently consumes messages from a message queue. When there are message in the queue the message is picked up, inspected and based on the information on the message a corresponding piece of code in your system is invoked. A message pump could be consuming messages from queuing technologies like MSMQ, </a:t>
            </a:r>
            <a:r>
              <a:rPr lang="en-US" baseline="0" dirty="0" err="1"/>
              <a:t>RabbitMQ</a:t>
            </a:r>
            <a:r>
              <a:rPr lang="en-US" baseline="0" dirty="0"/>
              <a:t>, Azure Service Bus and many more. In </a:t>
            </a:r>
            <a:r>
              <a:rPr lang="en-US" baseline="0" dirty="0" err="1"/>
              <a:t>NServiceBus</a:t>
            </a:r>
            <a:r>
              <a:rPr lang="en-US" baseline="0" dirty="0"/>
              <a:t> the code which is invoked follows a certain convention like it implements an interface called </a:t>
            </a:r>
            <a:r>
              <a:rPr lang="en-US" baseline="0" dirty="0" err="1"/>
              <a:t>IHandleMessages</a:t>
            </a:r>
            <a:r>
              <a:rPr lang="en-US" baseline="0" dirty="0"/>
              <a:t>. But since we are looking at a generic message pump we will just assume that the pump will call any arbitrary method.</a:t>
            </a:r>
          </a:p>
          <a:p>
            <a:endParaRPr lang="en-US" baseline="0" dirty="0"/>
          </a:p>
          <a:p>
            <a:r>
              <a:rPr lang="en-US" baseline="0" dirty="0"/>
              <a:t>Message pumps are not only useful for queuing technologies. They are applicable to much more. For example in an actor based system a pump could be responsible to dispatch calls to existing actor instances. Other examples of message pumps can be found in Windows Forms for example. The UI thread is basically pumping window messages to controls which handle those messages.</a:t>
            </a:r>
          </a:p>
          <a:p>
            <a:endParaRPr lang="en-US" baseline="0" dirty="0"/>
          </a:p>
          <a:p>
            <a:r>
              <a:rPr lang="en-US" dirty="0"/>
              <a:t>It is a pull based model and not a push based model. So in world with reactive queue we would not use a pump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170935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that we now what a message pump is, we can dive into code and build a simple pump on our own.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4233096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Let me switch</a:t>
            </a:r>
            <a:r>
              <a:rPr lang="en-US" baseline="0" dirty="0"/>
              <a:t> over to visual studio.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474974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will be using a counting</a:t>
            </a:r>
            <a:r>
              <a:rPr lang="en-US" baseline="0" dirty="0"/>
              <a:t> semaphore. I counting semaphore can be compare to a toll booth. Like in the picture on the right side we have eight lanes and toll booths. So the count of the semaphore would be eight. </a:t>
            </a:r>
            <a:r>
              <a:rPr lang="en-US" baseline="0" dirty="0" err="1"/>
              <a:t>Everytime</a:t>
            </a:r>
            <a:r>
              <a:rPr lang="en-US" baseline="0" dirty="0"/>
              <a:t> a car passes the semaphore the count is decreased. When the counter reaches zero then no cars can pass the toll booths. Cars will eventually queue up behind other cars until free slots become available again.</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Only </a:t>
            </a:r>
            <a:r>
              <a:rPr lang="en-US" dirty="0" err="1"/>
              <a:t>SemaphoreSlim</a:t>
            </a:r>
            <a:r>
              <a:rPr lang="en-US" baseline="0" dirty="0"/>
              <a:t> supports </a:t>
            </a:r>
            <a:r>
              <a:rPr lang="en-US" baseline="0" dirty="0" err="1"/>
              <a:t>async</a:t>
            </a:r>
            <a:r>
              <a:rPr lang="en-US" baseline="0" dirty="0"/>
              <a:t> Wait calls</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257250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03.03.2016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03.03.2016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03.03.2016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03.03.2016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03.03.2016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03.03.2016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03.03.2016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3435" y="2411332"/>
            <a:ext cx="1008000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TPL &amp; Message Pumps</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8226116" y="4273380"/>
            <a:ext cx="2706190"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webinar</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20551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99608925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422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3970318"/>
          </a:xfrm>
          <a:prstGeom prst="rect">
            <a:avLst/>
          </a:prstGeom>
        </p:spPr>
        <p:txBody>
          <a:bodyPr wrap="square">
            <a:spAutoFit/>
          </a:bodyPr>
          <a:lstStyle/>
          <a:p>
            <a:r>
              <a:rPr lang="en-US" sz="3600" dirty="0">
                <a:solidFill>
                  <a:schemeClr val="tx2"/>
                </a:solidFill>
                <a:latin typeface="Yanone Kaffeesatz Regular" panose="02000000000000000000" pitchFamily="2" charset="0"/>
              </a:rPr>
              <a:t>Prefer </a:t>
            </a:r>
            <a:r>
              <a:rPr lang="en-US" sz="3600" dirty="0" err="1">
                <a:solidFill>
                  <a:schemeClr val="accent4"/>
                </a:solidFill>
                <a:latin typeface="Yanone Kaffeesatz Regular" panose="02000000000000000000" pitchFamily="2" charset="0"/>
              </a:rPr>
              <a:t>Task.Run</a:t>
            </a:r>
            <a:r>
              <a:rPr lang="en-US" sz="3600" dirty="0">
                <a:solidFill>
                  <a:schemeClr val="tx2"/>
                </a:solidFill>
                <a:latin typeface="Yanone Kaffeesatz Regular" panose="02000000000000000000" pitchFamily="2" charset="0"/>
              </a:rPr>
              <a:t> over </a:t>
            </a:r>
            <a:r>
              <a:rPr lang="en-US" sz="3600" dirty="0" err="1">
                <a:solidFill>
                  <a:schemeClr val="accent4"/>
                </a:solidFill>
                <a:latin typeface="Yanone Kaffeesatz Regular" panose="02000000000000000000" pitchFamily="2" charset="0"/>
              </a:rPr>
              <a:t>Factory.StartNew</a:t>
            </a:r>
            <a:br>
              <a:rPr lang="en-US" sz="3600" dirty="0">
                <a:solidFill>
                  <a:schemeClr val="tx2"/>
                </a:solidFill>
                <a:latin typeface="Yanone Kaffeesatz Regular" panose="02000000000000000000" pitchFamily="2" charset="0"/>
              </a:rPr>
            </a:b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CancellationToken</a:t>
            </a:r>
            <a:r>
              <a:rPr lang="en-US" sz="3600" dirty="0">
                <a:solidFill>
                  <a:schemeClr val="tx2"/>
                </a:solidFill>
                <a:latin typeface="Yanone Kaffeesatz Regular" panose="02000000000000000000" pitchFamily="2" charset="0"/>
              </a:rPr>
              <a:t> to cancel operations inside tasks</a:t>
            </a:r>
            <a:br>
              <a:rPr lang="en-US" sz="3600" dirty="0">
                <a:solidFill>
                  <a:schemeClr val="tx2"/>
                </a:solidFill>
                <a:latin typeface="Yanone Kaffeesatz Regular" panose="02000000000000000000" pitchFamily="2" charset="0"/>
              </a:rPr>
            </a:b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SemaphoreSlim</a:t>
            </a:r>
            <a:r>
              <a:rPr lang="en-US" sz="3600" dirty="0">
                <a:solidFill>
                  <a:schemeClr val="tx2"/>
                </a:solidFill>
                <a:latin typeface="Yanone Kaffeesatz Regular" panose="02000000000000000000" pitchFamily="2" charset="0"/>
              </a:rPr>
              <a:t> to throttle instead of a custom</a:t>
            </a:r>
            <a:r>
              <a:rPr lang="en-US" sz="3600" dirty="0">
                <a:solidFill>
                  <a:schemeClr val="accent4"/>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TaskScheduler</a:t>
            </a:r>
            <a:endParaRPr lang="en-US" sz="3600" dirty="0">
              <a:solidFill>
                <a:schemeClr val="accent4"/>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78193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1" y="1997839"/>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Don’t use </a:t>
            </a:r>
            <a:r>
              <a:rPr lang="en-US" sz="3600" dirty="0" err="1">
                <a:solidFill>
                  <a:schemeClr val="accent4"/>
                </a:solidFill>
                <a:latin typeface="Yanone Kaffeesatz Regular" panose="02000000000000000000" pitchFamily="2" charset="0"/>
              </a:rPr>
              <a:t>LongRunning</a:t>
            </a:r>
            <a:r>
              <a:rPr lang="en-US" sz="3600" dirty="0">
                <a:solidFill>
                  <a:schemeClr val="accent4"/>
                </a:solidFill>
                <a:latin typeface="Yanone Kaffeesatz Regular" panose="02000000000000000000" pitchFamily="2" charset="0"/>
              </a:rPr>
              <a:t> </a:t>
            </a:r>
            <a:r>
              <a:rPr lang="en-US" sz="3600" dirty="0">
                <a:solidFill>
                  <a:schemeClr val="tx2"/>
                </a:solidFill>
                <a:latin typeface="Yanone Kaffeesatz Regular" panose="02000000000000000000" pitchFamily="2" charset="0"/>
              </a:rPr>
              <a:t>or</a:t>
            </a:r>
            <a:r>
              <a:rPr lang="en-US" sz="3600" dirty="0">
                <a:solidFill>
                  <a:schemeClr val="accent4"/>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AttachToParent</a:t>
            </a:r>
            <a:r>
              <a:rPr lang="en-US" sz="3600" dirty="0">
                <a:solidFill>
                  <a:schemeClr val="accent4"/>
                </a:solidFill>
                <a:latin typeface="Yanone Kaffeesatz Regular" panose="02000000000000000000" pitchFamily="2" charset="0"/>
              </a:rPr>
              <a:t> </a:t>
            </a:r>
            <a:r>
              <a:rPr lang="en-US" sz="3600" dirty="0">
                <a:solidFill>
                  <a:schemeClr val="tx2"/>
                </a:solidFill>
                <a:latin typeface="Yanone Kaffeesatz Regular" panose="02000000000000000000" pitchFamily="2" charset="0"/>
              </a:rPr>
              <a:t>for Tasks with </a:t>
            </a:r>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operations</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Non-blocking all the way</a:t>
            </a:r>
            <a:r>
              <a:rPr lang="en-US" sz="3600" dirty="0">
                <a:solidFill>
                  <a:schemeClr val="tx2"/>
                </a:solidFill>
                <a:latin typeface="Yanone Kaffeesatz Regular" panose="02000000000000000000" pitchFamily="2" charset="0"/>
              </a:rPr>
              <a:t>, to maximize throughput</a:t>
            </a:r>
            <a:endParaRPr lang="de-CH" sz="3600" dirty="0">
              <a:solidFill>
                <a:schemeClr val="tx2"/>
              </a:solidFill>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1958892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688916" y="1798413"/>
            <a:ext cx="5652417" cy="4268223"/>
          </a:xfrm>
          <a:prstGeom prst="rect">
            <a:avLst/>
          </a:prstGeom>
        </p:spPr>
      </p:pic>
      <p:sp>
        <p:nvSpPr>
          <p:cNvPr id="3" name="Rectangle 2"/>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Next</a:t>
            </a:r>
            <a:endParaRPr lang="de-CH" dirty="0"/>
          </a:p>
        </p:txBody>
      </p:sp>
      <p:sp>
        <p:nvSpPr>
          <p:cNvPr id="5" name="Rectangle 4"/>
          <p:cNvSpPr/>
          <p:nvPr/>
        </p:nvSpPr>
        <p:spPr>
          <a:xfrm>
            <a:off x="2273365" y="735559"/>
            <a:ext cx="8260595" cy="830997"/>
          </a:xfrm>
          <a:prstGeom prst="rect">
            <a:avLst/>
          </a:prstGeom>
        </p:spPr>
        <p:txBody>
          <a:bodyPr wrap="none">
            <a:spAutoFit/>
          </a:bodyPr>
          <a:lstStyle/>
          <a:p>
            <a:r>
              <a:rPr lang="de-CH" sz="4800" dirty="0">
                <a:solidFill>
                  <a:schemeClr val="tx2"/>
                </a:solidFill>
                <a:latin typeface="Yanone Kaffeesatz Regular" panose="02000000000000000000" pitchFamily="2" charset="0"/>
              </a:rPr>
              <a:t>particular.net/</a:t>
            </a:r>
            <a:r>
              <a:rPr lang="de-CH" sz="4800" dirty="0">
                <a:solidFill>
                  <a:schemeClr val="accent4"/>
                </a:solidFill>
                <a:latin typeface="Yanone Kaffeesatz Regular" panose="02000000000000000000" pitchFamily="2" charset="0"/>
              </a:rPr>
              <a:t>async-await-webinar-series</a:t>
            </a:r>
          </a:p>
        </p:txBody>
      </p:sp>
    </p:spTree>
    <p:extLst>
      <p:ext uri="{BB962C8B-B14F-4D97-AF65-F5344CB8AC3E}">
        <p14:creationId xmlns:p14="http://schemas.microsoft.com/office/powerpoint/2010/main" val="330955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1006397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a:solidFill>
                  <a:schemeClr val="accent4"/>
                </a:solidFill>
                <a:latin typeface="Yanone Kaffeesatz Regular" panose="02000000000000000000" pitchFamily="2" charset="0"/>
              </a:rPr>
              <a:t>03-03-2016-AsyncWebinar</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 for systems integration</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1844715"/>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Combine</a:t>
            </a:r>
            <a:r>
              <a:rPr lang="en-US" sz="3600" dirty="0">
                <a:solidFill>
                  <a:schemeClr val="accent4"/>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/await </a:t>
            </a:r>
            <a:r>
              <a:rPr lang="en-US" sz="3600" dirty="0">
                <a:solidFill>
                  <a:schemeClr val="tx2"/>
                </a:solidFill>
                <a:latin typeface="Yanone Kaffeesatz Regular" panose="02000000000000000000" pitchFamily="2" charset="0"/>
              </a:rPr>
              <a:t>with the </a:t>
            </a:r>
            <a:r>
              <a:rPr lang="en-US" sz="3600" dirty="0">
                <a:solidFill>
                  <a:schemeClr val="accent4"/>
                </a:solidFill>
                <a:latin typeface="Yanone Kaffeesatz Regular" panose="02000000000000000000" pitchFamily="2" charset="0"/>
              </a:rPr>
              <a:t>TPL</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Throttling </a:t>
            </a:r>
            <a:r>
              <a:rPr lang="en-US" sz="3600" dirty="0">
                <a:solidFill>
                  <a:schemeClr val="tx2"/>
                </a:solidFill>
                <a:latin typeface="Yanone Kaffeesatz Regular" panose="02000000000000000000" pitchFamily="2" charset="0"/>
              </a:rPr>
              <a:t>your concurrent operations</a:t>
            </a:r>
          </a:p>
          <a:p>
            <a:endParaRPr lang="en-US" sz="3600" dirty="0">
              <a:solidFill>
                <a:schemeClr val="tx2"/>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Graceful</a:t>
            </a:r>
            <a:r>
              <a:rPr lang="en-US" sz="3600" dirty="0">
                <a:solidFill>
                  <a:schemeClr val="tx2"/>
                </a:solidFill>
                <a:latin typeface="Yanone Kaffeesatz Regular" panose="02000000000000000000" pitchFamily="2" charset="0"/>
              </a:rPr>
              <a:t> shutdowns</a:t>
            </a:r>
            <a:endParaRPr lang="en-US" sz="3600" dirty="0">
              <a:solidFill>
                <a:schemeClr val="accent4"/>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72968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765741961"/>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107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759967162"/>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808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0811614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1874573" y="2481003"/>
            <a:ext cx="6146810" cy="2008681"/>
            <a:chOff x="-1874573" y="2481003"/>
            <a:chExt cx="6146810" cy="2008681"/>
          </a:xfrm>
        </p:grpSpPr>
        <p:pic>
          <p:nvPicPr>
            <p:cNvPr id="9"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654430"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4" descr="http://icons.iconarchive.com/icons/icojam/blue-bits/256/mail-icon.png"/>
          <p:cNvPicPr>
            <a:picLocks noChangeAspect="1" noChangeArrowheads="1"/>
          </p:cNvPicPr>
          <p:nvPr/>
        </p:nvPicPr>
        <p:blipFill>
          <a:blip r:embed="rId9">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2329383" y="2836274"/>
            <a:ext cx="1436743" cy="1436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icons.iconarchive.com/icons/icojam/blue-bits/256/mail-icon.png"/>
          <p:cNvPicPr>
            <a:picLocks noChangeAspect="1" noChangeArrowheads="1"/>
          </p:cNvPicPr>
          <p:nvPr/>
        </p:nvPicPr>
        <p:blipFill>
          <a:blip r:embed="rId9">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012222" y="2829378"/>
            <a:ext cx="1436743" cy="14367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cons.iconarchive.com/icons/icojam/blue-bits/256/mail-icon.png"/>
          <p:cNvPicPr>
            <a:picLocks noChangeAspect="1" noChangeArrowheads="1"/>
          </p:cNvPicPr>
          <p:nvPr/>
        </p:nvPicPr>
        <p:blipFill>
          <a:blip r:embed="rId9">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304939" y="2822482"/>
            <a:ext cx="1436743" cy="1436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734890" y="2946365"/>
            <a:ext cx="2722220" cy="769441"/>
          </a:xfrm>
          <a:prstGeom prst="rect">
            <a:avLst/>
          </a:prstGeom>
          <a:noFill/>
        </p:spPr>
        <p:txBody>
          <a:bodyPr wrap="none" rtlCol="0">
            <a:spAutoFit/>
          </a:bodyPr>
          <a:lstStyle/>
          <a:p>
            <a:r>
              <a:rPr lang="en-US" sz="4400" dirty="0">
                <a:solidFill>
                  <a:schemeClr val="tx2"/>
                </a:solidFill>
                <a:latin typeface="Yanone Kaffeesatz Regular" panose="02000000000000000000" pitchFamily="2" charset="0"/>
              </a:rPr>
              <a:t>Message Pump</a:t>
            </a:r>
            <a:endParaRPr lang="de-CH" sz="4400" dirty="0">
              <a:solidFill>
                <a:schemeClr val="tx2"/>
              </a:solidFill>
              <a:latin typeface="Yanone Kaffeesatz Regular" panose="02000000000000000000" pitchFamily="2" charset="0"/>
            </a:endParaRPr>
          </a:p>
        </p:txBody>
      </p:sp>
      <p:sp>
        <p:nvSpPr>
          <p:cNvPr id="12" name="TextBox 11"/>
          <p:cNvSpPr txBox="1"/>
          <p:nvPr/>
        </p:nvSpPr>
        <p:spPr>
          <a:xfrm>
            <a:off x="1094040" y="4446441"/>
            <a:ext cx="1273105" cy="769441"/>
          </a:xfrm>
          <a:prstGeom prst="rect">
            <a:avLst/>
          </a:prstGeom>
          <a:noFill/>
        </p:spPr>
        <p:txBody>
          <a:bodyPr wrap="none" rtlCol="0">
            <a:spAutoFit/>
          </a:bodyPr>
          <a:lstStyle/>
          <a:p>
            <a:r>
              <a:rPr lang="en-US" sz="44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sp>
        <p:nvSpPr>
          <p:cNvPr id="13" name="TextBox 12"/>
          <p:cNvSpPr txBox="1"/>
          <p:nvPr/>
        </p:nvSpPr>
        <p:spPr>
          <a:xfrm>
            <a:off x="8606561" y="2607998"/>
            <a:ext cx="3231975" cy="1323439"/>
          </a:xfrm>
          <a:prstGeom prst="rect">
            <a:avLst/>
          </a:prstGeom>
          <a:noFill/>
        </p:spPr>
        <p:txBody>
          <a:bodyPr wrap="none" rtlCol="0">
            <a:spAutoFit/>
          </a:bodyPr>
          <a:lstStyle/>
          <a:p>
            <a:r>
              <a:rPr lang="en-US" sz="8000" dirty="0">
                <a:solidFill>
                  <a:schemeClr val="tx2"/>
                </a:solidFill>
                <a:latin typeface="Yanone Kaffeesatz Regular" panose="02000000000000000000" pitchFamily="2" charset="0"/>
              </a:rPr>
              <a:t>Your code</a:t>
            </a:r>
            <a:endParaRPr lang="de-CH" sz="8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1907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6.25E-7 1.85185E-6 L 6.25E-7 0.00023 C 0.00117 -0.00347 0.00234 -0.00648 0.00365 -0.00972 C 0.00456 -0.0125 0.00547 -0.01551 0.00677 -0.01829 C 0.00729 -0.01945 0.00781 -0.02037 0.0082 -0.02153 C 0.01172 -0.03171 0.00794 -0.02338 0.01146 -0.03611 C 0.01237 -0.03912 0.01367 -0.04167 0.01458 -0.04468 C 0.01549 -0.04769 0.01575 -0.05116 0.01667 -0.05417 C 0.01771 -0.05741 0.01927 -0.06042 0.02031 -0.06343 C 0.02161 -0.06667 0.02253 -0.06968 0.02344 -0.07292 C 0.02474 -0.07662 0.02552 -0.08056 0.02669 -0.08403 C 0.02917 -0.09121 0.03177 -0.09792 0.03463 -0.10463 C 0.03581 -0.10764 0.03711 -0.11019 0.03828 -0.1132 C 0.03945 -0.11621 0.04023 -0.11968 0.04141 -0.12269 C 0.04401 -0.12871 0.0474 -0.13403 0.04987 -0.14051 C 0.05872 -0.16412 0.04948 -0.14051 0.05833 -0.16019 C 0.07174 -0.19051 0.06107 -0.16968 0.07513 -0.19514 L 0.0793 -0.20301 C 0.08047 -0.20533 0.08164 -0.20787 0.08294 -0.20996 C 0.08542 -0.21343 0.08815 -0.21644 0.09049 -0.22037 C 0.09245 -0.22361 0.0944 -0.22755 0.09674 -0.23056 C 0.09896 -0.23334 0.10117 -0.23634 0.10352 -0.23912 C 0.10456 -0.24028 0.10573 -0.24121 0.10664 -0.24236 C 0.10768 -0.24375 0.10872 -0.24537 0.1099 -0.24653 C 0.11068 -0.24769 0.11172 -0.24838 0.1125 -0.24931 C 0.11615 -0.25324 0.11302 -0.2507 0.11732 -0.2544 C 0.11823 -0.25533 0.11927 -0.25625 0.12044 -0.25695 C 0.12161 -0.25787 0.12279 -0.25857 0.12409 -0.25949 C 0.12708 -0.26204 0.12721 -0.26597 0.13138 -0.26713 L 0.13398 -0.26806 C 0.13581 -0.27037 0.13672 -0.27176 0.1388 -0.27315 C 0.13958 -0.27384 0.14049 -0.27431 0.14154 -0.275 C 0.14206 -0.27546 0.14245 -0.27639 0.14297 -0.27685 C 0.14401 -0.27732 0.14518 -0.27732 0.14609 -0.27732 C 0.15156 -0.28403 0.14479 -0.27616 0.15091 -0.28195 C 0.15521 -0.28588 0.15078 -0.28334 0.15508 -0.28519 C 0.16003 -0.28912 0.15781 -0.28796 0.16133 -0.28935 C 0.16667 -0.29375 0.15924 -0.2882 0.16836 -0.29213 C 0.17005 -0.29283 0.17174 -0.29491 0.17344 -0.2956 L 0.17982 -0.29722 C 0.1806 -0.29792 0.18125 -0.29838 0.1819 -0.29884 C 0.18268 -0.29931 0.18594 -0.30046 0.18672 -0.3007 C 0.19167 -0.30209 0.18828 -0.30093 0.19453 -0.30232 C 0.20352 -0.30417 0.18867 -0.30255 0.20729 -0.30394 C 0.21497 -0.30556 0.20859 -0.3044 0.22044 -0.30579 C 0.24687 -0.30857 0.22565 -0.30718 0.26302 -0.3081 C 0.26393 -0.3081 0.28568 -0.3081 0.29297 -0.30671 C 0.31276 -0.30255 0.28281 -0.30718 0.30404 -0.30394 C 0.3168 -0.3 0.30013 -0.30579 0.32253 -0.29375 C 0.32344 -0.29306 0.32461 -0.29283 0.32565 -0.29213 C 0.32682 -0.29121 0.32799 -0.28935 0.3293 -0.28866 C 0.33346 -0.28611 0.33815 -0.28542 0.34193 -0.28195 C 0.34453 -0.27917 0.34766 -0.27755 0.34987 -0.27408 C 0.35065 -0.27269 0.35156 -0.27107 0.35247 -0.26991 C 0.35312 -0.26898 0.35391 -0.26875 0.35456 -0.26806 C 0.35846 -0.26366 0.35703 -0.26459 0.35977 -0.25949 C 0.36211 -0.25556 0.36198 -0.25671 0.36406 -0.25162 C 0.3651 -0.24908 0.36615 -0.2463 0.36719 -0.24329 C 0.36875 -0.23889 0.36953 -0.23727 0.37031 -0.23287 C 0.37057 -0.23171 0.37057 -0.23079 0.37083 -0.22963 C 0.37161 -0.22593 0.37253 -0.22246 0.37357 -0.21945 C 0.37865 -0.20371 0.37591 -0.20857 0.37982 -0.20209 C 0.38164 -0.19375 0.37865 -0.20671 0.38203 -0.19699 C 0.38242 -0.19537 0.38255 -0.19352 0.38294 -0.1919 C 0.38463 -0.18634 0.38463 -0.18681 0.38659 -0.18334 C 0.38698 -0.18195 0.38724 -0.18033 0.38776 -0.17917 C 0.38828 -0.17732 0.38932 -0.1757 0.38984 -0.17408 C 0.3901 -0.17246 0.39049 -0.17107 0.39088 -0.16968 C 0.39167 -0.1669 0.39271 -0.16412 0.39362 -0.16111 C 0.39505 -0.15509 0.39414 -0.15834 0.39609 -0.15162 C 0.39779 -0.13611 0.39531 -0.15718 0.39779 -0.14144 C 0.39831 -0.13727 0.39883 -0.1331 0.39922 -0.12847 C 0.39974 -0.12477 0.40013 -0.1213 0.40039 -0.11759 C 0.40065 -0.11459 0.40065 -0.11181 0.40091 -0.1088 C 0.40091 -0.10787 0.4013 -0.10671 0.40143 -0.10556 C 0.40195 -0.10093 0.40169 -0.10093 0.40247 -0.09699 C 0.40286 -0.09514 0.40312 -0.09352 0.40352 -0.0919 C 0.40365 -0.09097 0.40378 -0.09005 0.40404 -0.08912 C 0.4043 -0.08796 0.40469 -0.08704 0.40508 -0.08588 C 0.4069 -0.07801 0.40508 -0.08287 0.40716 -0.07801 C 0.40794 -0.06597 0.40729 -0.07477 0.4082 -0.06621 C 0.40846 -0.06435 0.40859 -0.0625 0.40885 -0.06111 C 0.40911 -0.05926 0.4095 -0.05764 0.40977 -0.05602 C 0.41003 -0.05486 0.41016 -0.05347 0.41029 -0.05232 C 0.41068 -0.05046 0.41107 -0.04838 0.41146 -0.0463 C 0.41159 -0.04514 0.41146 -0.04352 0.41146 -0.04213 L 0.41146 -0.0419 " pathEditMode="relative" rAng="0" ptsTypes="AAAAAAAAAAAAAAAAAAAAAAAAAAAAAAAAAAAAAAAAAAAAAAAAAAAAAAAAAAAAAAAAAAAAAAAAAAAAAAAAAAAAAAA">
                                      <p:cBhvr>
                                        <p:cTn id="6" dur="2000" fill="hold"/>
                                        <p:tgtEl>
                                          <p:spTgt spid="3"/>
                                        </p:tgtEl>
                                        <p:attrNameLst>
                                          <p:attrName>ppt_x</p:attrName>
                                          <p:attrName>ppt_y</p:attrName>
                                        </p:attrNameLst>
                                      </p:cBhvr>
                                      <p:rCtr x="20573" y="-15394"/>
                                    </p:animMotion>
                                  </p:childTnLst>
                                </p:cTn>
                              </p:par>
                            </p:childTnLst>
                          </p:cTn>
                        </p:par>
                        <p:par>
                          <p:cTn id="7" fill="hold">
                            <p:stCondLst>
                              <p:cond delay="2000"/>
                            </p:stCondLst>
                            <p:childTnLst>
                              <p:par>
                                <p:cTn id="8" presetID="45"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anim calcmode="lin" valueType="num">
                                      <p:cBhvr>
                                        <p:cTn id="11" dur="2000" fill="hold"/>
                                        <p:tgtEl>
                                          <p:spTgt spid="3"/>
                                        </p:tgtEl>
                                        <p:attrNameLst>
                                          <p:attrName>ppt_w</p:attrName>
                                        </p:attrNameLst>
                                      </p:cBhvr>
                                      <p:tavLst>
                                        <p:tav tm="0" fmla="#ppt_w*sin(2.5*pi*$)">
                                          <p:val>
                                            <p:fltVal val="0"/>
                                          </p:val>
                                        </p:tav>
                                        <p:tav tm="100000">
                                          <p:val>
                                            <p:fltVal val="1"/>
                                          </p:val>
                                        </p:tav>
                                      </p:tavLst>
                                    </p:anim>
                                    <p:anim calcmode="lin" valueType="num">
                                      <p:cBhvr>
                                        <p:cTn id="12" dur="2000" fill="hold"/>
                                        <p:tgtEl>
                                          <p:spTgt spid="3"/>
                                        </p:tgtEl>
                                        <p:attrNameLst>
                                          <p:attrName>ppt_h</p:attrName>
                                        </p:attrNameLst>
                                      </p:cBhvr>
                                      <p:tavLst>
                                        <p:tav tm="0">
                                          <p:val>
                                            <p:strVal val="#ppt_h"/>
                                          </p:val>
                                        </p:tav>
                                        <p:tav tm="100000">
                                          <p:val>
                                            <p:strVal val="#ppt_h"/>
                                          </p:val>
                                        </p:tav>
                                      </p:tavLst>
                                    </p:anim>
                                  </p:childTnLst>
                                </p:cTn>
                              </p:par>
                            </p:childTnLst>
                          </p:cTn>
                        </p:par>
                        <p:par>
                          <p:cTn id="13" fill="hold">
                            <p:stCondLst>
                              <p:cond delay="4000"/>
                            </p:stCondLst>
                            <p:childTnLst>
                              <p:par>
                                <p:cTn id="14" presetID="1" presetClass="exit" presetSubtype="0" fill="hold" nodeType="afterEffect">
                                  <p:stCondLst>
                                    <p:cond delay="0"/>
                                  </p:stCondLst>
                                  <p:childTnLst>
                                    <p:set>
                                      <p:cBhvr>
                                        <p:cTn id="15" dur="1" fill="hold">
                                          <p:stCondLst>
                                            <p:cond delay="0"/>
                                          </p:stCondLst>
                                        </p:cTn>
                                        <p:tgtEl>
                                          <p:spTgt spid="3"/>
                                        </p:tgtEl>
                                        <p:attrNameLst>
                                          <p:attrName>style.visibility</p:attrName>
                                        </p:attrNameLst>
                                      </p:cBhvr>
                                      <p:to>
                                        <p:strVal val="hidden"/>
                                      </p:to>
                                    </p:set>
                                  </p:childTnLst>
                                </p:cTn>
                              </p:par>
                            </p:childTnLst>
                          </p:cTn>
                        </p:par>
                        <p:par>
                          <p:cTn id="16" fill="hold">
                            <p:stCondLst>
                              <p:cond delay="4000"/>
                            </p:stCondLst>
                            <p:childTnLst>
                              <p:par>
                                <p:cTn id="17" presetID="42" presetClass="path" presetSubtype="0" accel="50000" decel="50000" fill="hold" nodeType="afterEffect">
                                  <p:stCondLst>
                                    <p:cond delay="0"/>
                                  </p:stCondLst>
                                  <p:childTnLst>
                                    <p:animMotion origin="layout" path="M 2.91667E-6 3.7037E-7 L 0.10794 0.00116 " pathEditMode="relative" rAng="0" ptsTypes="AA">
                                      <p:cBhvr>
                                        <p:cTn id="18" dur="2000" fill="hold"/>
                                        <p:tgtEl>
                                          <p:spTgt spid="7"/>
                                        </p:tgtEl>
                                        <p:attrNameLst>
                                          <p:attrName>ppt_x</p:attrName>
                                          <p:attrName>ppt_y</p:attrName>
                                        </p:attrNameLst>
                                      </p:cBhvr>
                                      <p:rCtr x="5430" y="-162"/>
                                    </p:animMotion>
                                  </p:childTnLst>
                                </p:cTn>
                              </p:par>
                              <p:par>
                                <p:cTn id="19" presetID="42" presetClass="path" presetSubtype="0" accel="50000" decel="50000" fill="hold" nodeType="withEffect">
                                  <p:stCondLst>
                                    <p:cond delay="0"/>
                                  </p:stCondLst>
                                  <p:childTnLst>
                                    <p:animMotion origin="layout" path="M -4.16667E-6 -3.7037E-6 L 0.10808 0.00092 " pathEditMode="relative" rAng="0" ptsTypes="AA">
                                      <p:cBhvr>
                                        <p:cTn id="20" dur="2000" fill="hold"/>
                                        <p:tgtEl>
                                          <p:spTgt spid="8"/>
                                        </p:tgtEl>
                                        <p:attrNameLst>
                                          <p:attrName>ppt_x</p:attrName>
                                          <p:attrName>ppt_y</p:attrName>
                                        </p:attrNameLst>
                                      </p:cBhvr>
                                      <p:rCtr x="5378"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474931753"/>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850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99815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71414"/>
            <a:ext cx="4999912"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Semaphore</a:t>
            </a:r>
            <a:endParaRPr lang="de-CH" sz="1200" dirty="0"/>
          </a:p>
        </p:txBody>
      </p:sp>
      <p:grpSp>
        <p:nvGrpSpPr>
          <p:cNvPr id="3" name="Group 2"/>
          <p:cNvGrpSpPr/>
          <p:nvPr/>
        </p:nvGrpSpPr>
        <p:grpSpPr>
          <a:xfrm>
            <a:off x="6408615" y="211015"/>
            <a:ext cx="4697048" cy="6226184"/>
            <a:chOff x="6408615" y="211015"/>
            <a:chExt cx="4697048" cy="6226184"/>
          </a:xfrm>
          <a:solidFill>
            <a:schemeClr val="bg1">
              <a:alpha val="90000"/>
            </a:schemeClr>
          </a:solidFill>
        </p:grpSpPr>
        <p:sp>
          <p:nvSpPr>
            <p:cNvPr id="2" name="Rectangle 1"/>
            <p:cNvSpPr/>
            <p:nvPr/>
          </p:nvSpPr>
          <p:spPr>
            <a:xfrm>
              <a:off x="6408615" y="211015"/>
              <a:ext cx="4310549"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046309" y="3146922"/>
              <a:ext cx="2059354"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pic>
        <p:nvPicPr>
          <p:cNvPr id="9"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tretch>
            <a:fillRect/>
          </a:stretch>
        </p:blipFill>
        <p:spPr bwMode="auto">
          <a:xfrm>
            <a:off x="5895301" y="1688238"/>
            <a:ext cx="5597263" cy="353601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gated</a:t>
            </a:r>
          </a:p>
        </p:txBody>
      </p:sp>
    </p:spTree>
    <p:extLst>
      <p:ext uri="{BB962C8B-B14F-4D97-AF65-F5344CB8AC3E}">
        <p14:creationId xmlns:p14="http://schemas.microsoft.com/office/powerpoint/2010/main" val="107940122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713</Words>
  <Application>Microsoft Office PowerPoint</Application>
  <PresentationFormat>Widescreen</PresentationFormat>
  <Paragraphs>106</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85</cp:revision>
  <dcterms:created xsi:type="dcterms:W3CDTF">2016-02-22T14:00:45Z</dcterms:created>
  <dcterms:modified xsi:type="dcterms:W3CDTF">2016-03-03T14:13:44Z</dcterms:modified>
</cp:coreProperties>
</file>