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68" r:id="rId3"/>
    <p:sldId id="280" r:id="rId4"/>
    <p:sldId id="281" r:id="rId5"/>
    <p:sldId id="283" r:id="rId6"/>
    <p:sldId id="282" r:id="rId7"/>
    <p:sldId id="284" r:id="rId8"/>
    <p:sldId id="285" r:id="rId9"/>
    <p:sldId id="290" r:id="rId10"/>
    <p:sldId id="291" r:id="rId11"/>
    <p:sldId id="286" r:id="rId12"/>
    <p:sldId id="287" r:id="rId13"/>
    <p:sldId id="288" r:id="rId14"/>
    <p:sldId id="276" r:id="rId15"/>
    <p:sldId id="267" r:id="rId16"/>
    <p:sldId id="275"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Lst>
        </p14:section>
        <p14:section name="Demo" id="{EF8429FD-DFA3-40BF-964D-386C8B22055A}">
          <p14:sldIdLst>
            <p14:sldId id="280"/>
            <p14:sldId id="281"/>
          </p14:sldIdLst>
        </p14:section>
        <p14:section name="The pump" id="{97029B3B-5064-4FA9-A400-40C4D07DAA19}">
          <p14:sldIdLst>
            <p14:sldId id="283"/>
            <p14:sldId id="282"/>
          </p14:sldIdLst>
        </p14:section>
        <p14:section name="Code" id="{2B47A768-C3D4-44EA-91A1-19EAC6D39F09}">
          <p14:sldIdLst>
            <p14:sldId id="284"/>
            <p14:sldId id="285"/>
            <p14:sldId id="290"/>
            <p14:sldId id="291"/>
          </p14:sldIdLst>
        </p14:section>
        <p14:section name="Q &amp; A" id="{EC3F6F94-2D82-4EB0-B8B3-D1EDFDD37945}">
          <p14:sldIdLst>
            <p14:sldId id="286"/>
            <p14:sldId id="287"/>
            <p14:sldId id="288"/>
            <p14:sldId id="276"/>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56" d="100"/>
          <a:sy n="156" d="100"/>
        </p:scale>
        <p:origin x="3858" y="14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4901106"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solidFill>
              <a:schemeClr val="tx2"/>
            </a:solidFill>
            <a:latin typeface="Yanone Kaffeesatz Regular" panose="02000000000000000000" pitchFamily="2" charset="0"/>
          </a:endParaRPr>
        </a:p>
      </dsp:txBody>
      <dsp:txXfrm>
        <a:off x="4901106" y="1391708"/>
        <a:ext cx="2635250" cy="2635250"/>
      </dsp:txXfrm>
    </dsp:sp>
    <dsp:sp modelId="{6E5412E1-9123-48FB-BD6F-2BA3CF404919}">
      <dsp:nvSpPr>
        <dsp:cNvPr id="0" name=""/>
        <dsp:cNvSpPr/>
      </dsp:nvSpPr>
      <dsp:spPr>
        <a:xfrm>
          <a:off x="1352571" y="-2094"/>
          <a:ext cx="5422856" cy="5422856"/>
        </a:xfrm>
        <a:prstGeom prst="circularArrow">
          <a:avLst>
            <a:gd name="adj1" fmla="val 9476"/>
            <a:gd name="adj2" fmla="val 684342"/>
            <a:gd name="adj3" fmla="val 7853763"/>
            <a:gd name="adj4" fmla="val 22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591643"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643" y="1391708"/>
        <a:ext cx="2635250" cy="2635250"/>
      </dsp:txXfrm>
    </dsp:sp>
    <dsp:sp modelId="{95563647-3FF8-444C-91F1-280B700F8B5F}">
      <dsp:nvSpPr>
        <dsp:cNvPr id="0" name=""/>
        <dsp:cNvSpPr/>
      </dsp:nvSpPr>
      <dsp:spPr>
        <a:xfrm>
          <a:off x="1352571" y="-2094"/>
          <a:ext cx="5422856" cy="5422856"/>
        </a:xfrm>
        <a:prstGeom prst="circularArrow">
          <a:avLst>
            <a:gd name="adj1" fmla="val 9476"/>
            <a:gd name="adj2" fmla="val 684342"/>
            <a:gd name="adj3" fmla="val 18653763"/>
            <a:gd name="adj4" fmla="val 130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03.03.2016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part</a:t>
            </a:r>
            <a:r>
              <a:rPr lang="en-US" baseline="0" dirty="0"/>
              <a:t> II </a:t>
            </a:r>
            <a:r>
              <a:rPr lang="en-US" dirty="0"/>
              <a:t>webinar in the </a:t>
            </a:r>
            <a:r>
              <a:rPr lang="en-US" dirty="0" err="1"/>
              <a:t>async</a:t>
            </a:r>
            <a:r>
              <a:rPr lang="en-US" dirty="0"/>
              <a:t> webinar series.</a:t>
            </a:r>
          </a:p>
          <a:p>
            <a:r>
              <a:rPr lang="en-US" baseline="0" dirty="0"/>
              <a:t>Today we talk about the task parallel library and message pumps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back to our code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8612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79554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99332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See how the v6 API update helps to avoid common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pitfalls and makes your code ready for asynchronous APIs in the cloud.</a:t>
            </a:r>
          </a:p>
          <a:p>
            <a:r>
              <a:rPr lang="en-US" baseline="0" dirty="0"/>
              <a:t>Join again, invite your friends.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49406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Q &amp; A</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Deal with non-true asynchronous code paths</a:t>
            </a:r>
          </a:p>
          <a:p>
            <a:r>
              <a:rPr lang="en-US" sz="1200" b="0" i="0" kern="1200" dirty="0">
                <a:solidFill>
                  <a:schemeClr val="tx1"/>
                </a:solidFill>
                <a:effectLst/>
                <a:latin typeface="+mn-lt"/>
                <a:ea typeface="+mn-ea"/>
                <a:cs typeface="+mn-cs"/>
              </a:rPr>
              <a:t>Avoid unpleasant surprises when combining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with the Task Parallel Library</a:t>
            </a:r>
          </a:p>
          <a:p>
            <a:r>
              <a:rPr lang="en-US" sz="1200" b="0" i="0" kern="1200" dirty="0">
                <a:solidFill>
                  <a:schemeClr val="tx1"/>
                </a:solidFill>
                <a:effectLst/>
                <a:latin typeface="+mn-lt"/>
                <a:ea typeface="+mn-ea"/>
                <a:cs typeface="+mn-cs"/>
              </a:rPr>
              <a:t>Achieve "graceful" shutdowns by applying cancellation to asynchronous operations</a:t>
            </a:r>
          </a:p>
          <a:p>
            <a:r>
              <a:rPr lang="en-US" sz="1200" b="0" i="0" kern="1200" dirty="0">
                <a:solidFill>
                  <a:schemeClr val="tx1"/>
                </a:solidFill>
                <a:effectLst/>
                <a:latin typeface="+mn-lt"/>
                <a:ea typeface="+mn-ea"/>
                <a:cs typeface="+mn-cs"/>
              </a:rPr>
              <a:t>Achieve throttling with your concurrent operations without needless blocking</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42896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The pump</a:t>
            </a:r>
          </a:p>
          <a:p>
            <a:r>
              <a:rPr lang="en-US" baseline="0" dirty="0"/>
              <a:t>Code and </a:t>
            </a:r>
            <a:r>
              <a:rPr lang="en-US" baseline="0" dirty="0" err="1"/>
              <a:t>WrapUp</a:t>
            </a:r>
            <a:r>
              <a:rPr lang="en-US" baseline="0" dirty="0"/>
              <a:t> including Q&amp;A</a:t>
            </a:r>
          </a:p>
          <a:p>
            <a:endParaRPr lang="en-US" baseline="0" dirty="0"/>
          </a:p>
          <a:p>
            <a:r>
              <a:rPr lang="en-US" baseline="0" dirty="0"/>
              <a:t>This webinar will be much more code centric and the complexity level of the practices shown here might be higher than the previous webinar. Don’t worry. At the end of this webinar you’ll get a link to the code samples I’m showing and you’ll be able to walk through the code step-by-step on your own. Of course I’ll be also available to answer your questions even after this webinar series is over. </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62819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the</a:t>
            </a:r>
            <a:r>
              <a:rPr lang="en-US" baseline="0" dirty="0"/>
              <a:t> message pump first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58515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pump is an infrastructure</a:t>
            </a:r>
            <a:r>
              <a:rPr lang="en-US" baseline="0" dirty="0"/>
              <a:t> piece which concurrently consumes messages from a message queue. When there are message in the queue the message is picked up, inspected and based on the information on the message a corresponding piece of code in your system is invoked. A message pump could be consuming messages from queuing technologies like MSMQ, </a:t>
            </a:r>
            <a:r>
              <a:rPr lang="en-US" baseline="0" dirty="0" err="1"/>
              <a:t>RabbitMQ</a:t>
            </a:r>
            <a:r>
              <a:rPr lang="en-US" baseline="0" dirty="0"/>
              <a:t>, Azure Service Bus and many more. In </a:t>
            </a:r>
            <a:r>
              <a:rPr lang="en-US" baseline="0" dirty="0" err="1"/>
              <a:t>NServiceBus</a:t>
            </a:r>
            <a:r>
              <a:rPr lang="en-US" baseline="0" dirty="0"/>
              <a:t> the code which is invoked follows a certain convention like it implements an interface called </a:t>
            </a:r>
            <a:r>
              <a:rPr lang="en-US" baseline="0" dirty="0" err="1"/>
              <a:t>IHandleMessages</a:t>
            </a:r>
            <a:r>
              <a:rPr lang="en-US" baseline="0" dirty="0"/>
              <a:t>. But since we are looking at a generic message pump we will just assume that the pump will call any arbitrary method.</a:t>
            </a:r>
          </a:p>
          <a:p>
            <a:endParaRPr lang="en-US" baseline="0" dirty="0"/>
          </a:p>
          <a:p>
            <a:r>
              <a:rPr lang="en-US" baseline="0" dirty="0"/>
              <a:t>Message pumps are not only useful for queuing technologies. They are applicable to much more. For example in an actor based system a pump could be responsible to dispatch calls to existing actor instances. Other examples of message pumps can be found in Windows Forms for example. The UI thread is basically pumping window messages to controls which handle those messages.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70935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 now what a message pump is, we can dive into code and build a simple pump on our own.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23309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Let me switch</a:t>
            </a:r>
            <a:r>
              <a:rPr lang="en-US" baseline="0" dirty="0"/>
              <a:t> over to visual studio.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47497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will be using a counting</a:t>
            </a:r>
            <a:r>
              <a:rPr lang="en-US" baseline="0" dirty="0"/>
              <a:t> semaphore. I counting semaphore can be compare to a toll booth. Like in the picture on the right side we have eight lanes and toll booths. So the count of the semaphore would be eight. </a:t>
            </a:r>
            <a:r>
              <a:rPr lang="en-US" baseline="0" dirty="0" err="1"/>
              <a:t>Everytime</a:t>
            </a:r>
            <a:r>
              <a:rPr lang="en-US" baseline="0" dirty="0"/>
              <a:t> a car passes the semaphore the count is decreased. When the counter reaches zero then no cars can pass the toll booths. Cars will eventually queue up behind other cars until free slots become available again.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Only </a:t>
            </a:r>
            <a:r>
              <a:rPr lang="en-US" dirty="0" err="1"/>
              <a:t>SemaphoreSlim</a:t>
            </a:r>
            <a:r>
              <a:rPr lang="en-US" baseline="0" dirty="0"/>
              <a:t> supports </a:t>
            </a:r>
            <a:r>
              <a:rPr lang="en-US" baseline="0" dirty="0" err="1"/>
              <a:t>async</a:t>
            </a:r>
            <a:r>
              <a:rPr lang="en-US" baseline="0" dirty="0"/>
              <a:t> Wait calls</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250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03.03.2016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03.03.2016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03.03.2016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03.03.2016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5" y="2411332"/>
            <a:ext cx="1008000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TPL &amp; Message Pumps</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8226116" y="4273380"/>
            <a:ext cx="2706190"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webinar</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20551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99608925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2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Prefer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over </a:t>
            </a:r>
            <a:r>
              <a:rPr lang="en-US" sz="3600" dirty="0" err="1">
                <a:solidFill>
                  <a:schemeClr val="accent4"/>
                </a:solidFill>
                <a:latin typeface="Yanone Kaffeesatz Regular" panose="02000000000000000000" pitchFamily="2" charset="0"/>
              </a:rPr>
              <a:t>Factory.StartNew</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CancellationToken</a:t>
            </a:r>
            <a:r>
              <a:rPr lang="en-US" sz="3600" dirty="0">
                <a:solidFill>
                  <a:schemeClr val="tx2"/>
                </a:solidFill>
                <a:latin typeface="Yanone Kaffeesatz Regular" panose="02000000000000000000" pitchFamily="2" charset="0"/>
              </a:rPr>
              <a:t> to cancel operations inside tasks</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SemaphoreSlim</a:t>
            </a:r>
            <a:r>
              <a:rPr lang="en-US" sz="3600" dirty="0">
                <a:solidFill>
                  <a:schemeClr val="tx2"/>
                </a:solidFill>
                <a:latin typeface="Yanone Kaffeesatz Regular" panose="02000000000000000000" pitchFamily="2" charset="0"/>
              </a:rPr>
              <a:t> to throttle instead of a custom</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TaskScheduler</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7819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Don’t use </a:t>
            </a:r>
            <a:r>
              <a:rPr lang="en-US" sz="3600" dirty="0" err="1">
                <a:solidFill>
                  <a:schemeClr val="accent4"/>
                </a:solidFill>
                <a:latin typeface="Yanone Kaffeesatz Regular" panose="02000000000000000000" pitchFamily="2" charset="0"/>
              </a:rPr>
              <a:t>LongRunning</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AttachToParent</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for Tasks with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operations</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Non-blocking all the way</a:t>
            </a:r>
            <a:r>
              <a:rPr lang="en-US" sz="3600" dirty="0">
                <a:solidFill>
                  <a:schemeClr val="tx2"/>
                </a:solidFill>
                <a:latin typeface="Yanone Kaffeesatz Regular" panose="02000000000000000000" pitchFamily="2" charset="0"/>
              </a:rPr>
              <a:t>, to maximize throughput</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95889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688916" y="1798413"/>
            <a:ext cx="5652417" cy="4268223"/>
          </a:xfrm>
          <a:prstGeom prst="rect">
            <a:avLst/>
          </a:prstGeom>
        </p:spPr>
      </p:pic>
      <p:sp>
        <p:nvSpPr>
          <p:cNvPr id="3" name="Rectangle 2"/>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Next</a:t>
            </a:r>
            <a:endParaRPr lang="de-CH" dirty="0"/>
          </a:p>
        </p:txBody>
      </p:sp>
      <p:sp>
        <p:nvSpPr>
          <p:cNvPr id="5" name="Rectangle 4"/>
          <p:cNvSpPr/>
          <p:nvPr/>
        </p:nvSpPr>
        <p:spPr>
          <a:xfrm>
            <a:off x="2273365" y="735559"/>
            <a:ext cx="8260595" cy="830997"/>
          </a:xfrm>
          <a:prstGeom prst="rect">
            <a:avLst/>
          </a:prstGeom>
        </p:spPr>
        <p:txBody>
          <a:bodyPr wrap="none">
            <a:spAutoFit/>
          </a:bodyPr>
          <a:lstStyle/>
          <a:p>
            <a:r>
              <a:rPr lang="de-CH" sz="4800" dirty="0">
                <a:solidFill>
                  <a:schemeClr val="tx2"/>
                </a:solidFill>
                <a:latin typeface="Yanone Kaffeesatz Regular" panose="02000000000000000000" pitchFamily="2" charset="0"/>
              </a:rPr>
              <a:t>particular.net/</a:t>
            </a:r>
            <a:r>
              <a:rPr lang="de-CH" sz="4800" dirty="0">
                <a:solidFill>
                  <a:schemeClr val="accent4"/>
                </a:solidFill>
                <a:latin typeface="Yanone Kaffeesatz Regular" panose="02000000000000000000" pitchFamily="2" charset="0"/>
              </a:rPr>
              <a:t>async-await-webinar-series</a:t>
            </a:r>
          </a:p>
        </p:txBody>
      </p:sp>
    </p:spTree>
    <p:extLst>
      <p:ext uri="{BB962C8B-B14F-4D97-AF65-F5344CB8AC3E}">
        <p14:creationId xmlns:p14="http://schemas.microsoft.com/office/powerpoint/2010/main" val="330955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03-03-2016-AsyncWebinar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844715"/>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Combine</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/await </a:t>
            </a:r>
            <a:r>
              <a:rPr lang="en-US" sz="3600" dirty="0">
                <a:solidFill>
                  <a:schemeClr val="tx2"/>
                </a:solidFill>
                <a:latin typeface="Yanone Kaffeesatz Regular" panose="02000000000000000000" pitchFamily="2" charset="0"/>
              </a:rPr>
              <a:t>with the </a:t>
            </a:r>
            <a:r>
              <a:rPr lang="en-US" sz="3600" dirty="0">
                <a:solidFill>
                  <a:schemeClr val="accent4"/>
                </a:solidFill>
                <a:latin typeface="Yanone Kaffeesatz Regular" panose="02000000000000000000" pitchFamily="2" charset="0"/>
              </a:rPr>
              <a:t>TPL</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Throttling </a:t>
            </a:r>
            <a:r>
              <a:rPr lang="en-US" sz="3600" dirty="0">
                <a:solidFill>
                  <a:schemeClr val="tx2"/>
                </a:solidFill>
                <a:latin typeface="Yanone Kaffeesatz Regular" panose="02000000000000000000" pitchFamily="2" charset="0"/>
              </a:rPr>
              <a:t>your concurrent operations</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Graceful</a:t>
            </a:r>
            <a:r>
              <a:rPr lang="en-US" sz="3600" dirty="0">
                <a:solidFill>
                  <a:schemeClr val="tx2"/>
                </a:solidFill>
                <a:latin typeface="Yanone Kaffeesatz Regular" panose="02000000000000000000" pitchFamily="2" charset="0"/>
              </a:rPr>
              <a:t> shutdowns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72968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65741961"/>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07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59967162"/>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08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811614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1874573" y="2481003"/>
            <a:ext cx="6146810" cy="2008681"/>
            <a:chOff x="-1874573" y="2481003"/>
            <a:chExt cx="6146810" cy="2008681"/>
          </a:xfrm>
        </p:grpSpPr>
        <p:pic>
          <p:nvPicPr>
            <p:cNvPr id="9"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654430"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329383" y="2836274"/>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12222" y="2829378"/>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304939" y="2822482"/>
            <a:ext cx="1436743" cy="1436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734890" y="2946365"/>
            <a:ext cx="2722220"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Message Pump</a:t>
            </a:r>
            <a:endParaRPr lang="de-CH" sz="4400" dirty="0">
              <a:solidFill>
                <a:schemeClr val="tx2"/>
              </a:solidFill>
              <a:latin typeface="Yanone Kaffeesatz Regular" panose="02000000000000000000" pitchFamily="2" charset="0"/>
            </a:endParaRPr>
          </a:p>
        </p:txBody>
      </p:sp>
      <p:sp>
        <p:nvSpPr>
          <p:cNvPr id="12" name="TextBox 11"/>
          <p:cNvSpPr txBox="1"/>
          <p:nvPr/>
        </p:nvSpPr>
        <p:spPr>
          <a:xfrm>
            <a:off x="1094040" y="4446441"/>
            <a:ext cx="1273105"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sp>
        <p:nvSpPr>
          <p:cNvPr id="13" name="TextBox 12"/>
          <p:cNvSpPr txBox="1"/>
          <p:nvPr/>
        </p:nvSpPr>
        <p:spPr>
          <a:xfrm>
            <a:off x="8606561" y="2607998"/>
            <a:ext cx="3231975" cy="1323439"/>
          </a:xfrm>
          <a:prstGeom prst="rect">
            <a:avLst/>
          </a:prstGeom>
          <a:noFill/>
        </p:spPr>
        <p:txBody>
          <a:bodyPr wrap="none" rtlCol="0">
            <a:spAutoFit/>
          </a:bodyPr>
          <a:lstStyle/>
          <a:p>
            <a:r>
              <a:rPr lang="en-US" sz="8000" dirty="0">
                <a:solidFill>
                  <a:schemeClr val="tx2"/>
                </a:solidFill>
                <a:latin typeface="Yanone Kaffeesatz Regular" panose="02000000000000000000" pitchFamily="2" charset="0"/>
              </a:rPr>
              <a:t>Your code</a:t>
            </a:r>
            <a:endParaRPr lang="de-CH" sz="8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190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6.25E-7 1.85185E-6 L 6.25E-7 0.00023 C 0.00117 -0.00347 0.00234 -0.00648 0.00365 -0.00972 C 0.00456 -0.0125 0.00547 -0.01551 0.00677 -0.01829 C 0.00729 -0.01945 0.00781 -0.02037 0.0082 -0.02153 C 0.01172 -0.03171 0.00794 -0.02338 0.01146 -0.03611 C 0.01237 -0.03912 0.01367 -0.04167 0.01458 -0.04468 C 0.01549 -0.04769 0.01575 -0.05116 0.01667 -0.05417 C 0.01771 -0.05741 0.01927 -0.06042 0.02031 -0.06343 C 0.02161 -0.06667 0.02253 -0.06968 0.02344 -0.07292 C 0.02474 -0.07662 0.02552 -0.08056 0.02669 -0.08403 C 0.02917 -0.09121 0.03177 -0.09792 0.03463 -0.10463 C 0.03581 -0.10764 0.03711 -0.11019 0.03828 -0.1132 C 0.03945 -0.11621 0.04023 -0.11968 0.04141 -0.12269 C 0.04401 -0.12871 0.0474 -0.13403 0.04987 -0.14051 C 0.05872 -0.16412 0.04948 -0.14051 0.05833 -0.16019 C 0.07174 -0.19051 0.06107 -0.16968 0.07513 -0.19514 L 0.0793 -0.20301 C 0.08047 -0.20533 0.08164 -0.20787 0.08294 -0.20996 C 0.08542 -0.21343 0.08815 -0.21644 0.09049 -0.22037 C 0.09245 -0.22361 0.0944 -0.22755 0.09674 -0.23056 C 0.09896 -0.23334 0.10117 -0.23634 0.10352 -0.23912 C 0.10456 -0.24028 0.10573 -0.24121 0.10664 -0.24236 C 0.10768 -0.24375 0.10872 -0.24537 0.1099 -0.24653 C 0.11068 -0.24769 0.11172 -0.24838 0.1125 -0.24931 C 0.11615 -0.25324 0.11302 -0.2507 0.11732 -0.2544 C 0.11823 -0.25533 0.11927 -0.25625 0.12044 -0.25695 C 0.12161 -0.25787 0.12279 -0.25857 0.12409 -0.25949 C 0.12708 -0.26204 0.12721 -0.26597 0.13138 -0.26713 L 0.13398 -0.26806 C 0.13581 -0.27037 0.13672 -0.27176 0.1388 -0.27315 C 0.13958 -0.27384 0.14049 -0.27431 0.14154 -0.275 C 0.14206 -0.27546 0.14245 -0.27639 0.14297 -0.27685 C 0.14401 -0.27732 0.14518 -0.27732 0.14609 -0.27732 C 0.15156 -0.28403 0.14479 -0.27616 0.15091 -0.28195 C 0.15521 -0.28588 0.15078 -0.28334 0.15508 -0.28519 C 0.16003 -0.28912 0.15781 -0.28796 0.16133 -0.28935 C 0.16667 -0.29375 0.15924 -0.2882 0.16836 -0.29213 C 0.17005 -0.29283 0.17174 -0.29491 0.17344 -0.2956 L 0.17982 -0.29722 C 0.1806 -0.29792 0.18125 -0.29838 0.1819 -0.29884 C 0.18268 -0.29931 0.18594 -0.30046 0.18672 -0.3007 C 0.19167 -0.30209 0.18828 -0.30093 0.19453 -0.30232 C 0.20352 -0.30417 0.18867 -0.30255 0.20729 -0.30394 C 0.21497 -0.30556 0.20859 -0.3044 0.22044 -0.30579 C 0.24687 -0.30857 0.22565 -0.30718 0.26302 -0.3081 C 0.26393 -0.3081 0.28568 -0.3081 0.29297 -0.30671 C 0.31276 -0.30255 0.28281 -0.30718 0.30404 -0.30394 C 0.3168 -0.3 0.30013 -0.30579 0.32253 -0.29375 C 0.32344 -0.29306 0.32461 -0.29283 0.32565 -0.29213 C 0.32682 -0.29121 0.32799 -0.28935 0.3293 -0.28866 C 0.33346 -0.28611 0.33815 -0.28542 0.34193 -0.28195 C 0.34453 -0.27917 0.34766 -0.27755 0.34987 -0.27408 C 0.35065 -0.27269 0.35156 -0.27107 0.35247 -0.26991 C 0.35312 -0.26898 0.35391 -0.26875 0.35456 -0.26806 C 0.35846 -0.26366 0.35703 -0.26459 0.35977 -0.25949 C 0.36211 -0.25556 0.36198 -0.25671 0.36406 -0.25162 C 0.3651 -0.24908 0.36615 -0.2463 0.36719 -0.24329 C 0.36875 -0.23889 0.36953 -0.23727 0.37031 -0.23287 C 0.37057 -0.23171 0.37057 -0.23079 0.37083 -0.22963 C 0.37161 -0.22593 0.37253 -0.22246 0.37357 -0.21945 C 0.37865 -0.20371 0.37591 -0.20857 0.37982 -0.20209 C 0.38164 -0.19375 0.37865 -0.20671 0.38203 -0.19699 C 0.38242 -0.19537 0.38255 -0.19352 0.38294 -0.1919 C 0.38463 -0.18634 0.38463 -0.18681 0.38659 -0.18334 C 0.38698 -0.18195 0.38724 -0.18033 0.38776 -0.17917 C 0.38828 -0.17732 0.38932 -0.1757 0.38984 -0.17408 C 0.3901 -0.17246 0.39049 -0.17107 0.39088 -0.16968 C 0.39167 -0.1669 0.39271 -0.16412 0.39362 -0.16111 C 0.39505 -0.15509 0.39414 -0.15834 0.39609 -0.15162 C 0.39779 -0.13611 0.39531 -0.15718 0.39779 -0.14144 C 0.39831 -0.13727 0.39883 -0.1331 0.39922 -0.12847 C 0.39974 -0.12477 0.40013 -0.1213 0.40039 -0.11759 C 0.40065 -0.11459 0.40065 -0.11181 0.40091 -0.1088 C 0.40091 -0.10787 0.4013 -0.10671 0.40143 -0.10556 C 0.40195 -0.10093 0.40169 -0.10093 0.40247 -0.09699 C 0.40286 -0.09514 0.40312 -0.09352 0.40352 -0.0919 C 0.40365 -0.09097 0.40378 -0.09005 0.40404 -0.08912 C 0.4043 -0.08796 0.40469 -0.08704 0.40508 -0.08588 C 0.4069 -0.07801 0.40508 -0.08287 0.40716 -0.07801 C 0.40794 -0.06597 0.40729 -0.07477 0.4082 -0.06621 C 0.40846 -0.06435 0.40859 -0.0625 0.40885 -0.06111 C 0.40911 -0.05926 0.4095 -0.05764 0.40977 -0.05602 C 0.41003 -0.05486 0.41016 -0.05347 0.41029 -0.05232 C 0.41068 -0.05046 0.41107 -0.04838 0.41146 -0.0463 C 0.41159 -0.04514 0.41146 -0.04352 0.41146 -0.04213 L 0.41146 -0.0419 " pathEditMode="relative" rAng="0" ptsTypes="AAAAAAAAAAAAAAAAAAAAAAAAAAAAAAAAAAAAAAAAAAAAAAAAAAAAAAAAAAAAAAAAAAAAAAAAAAAAAAAAAAAAAAA">
                                      <p:cBhvr>
                                        <p:cTn id="6" dur="2000" fill="hold"/>
                                        <p:tgtEl>
                                          <p:spTgt spid="3"/>
                                        </p:tgtEl>
                                        <p:attrNameLst>
                                          <p:attrName>ppt_x</p:attrName>
                                          <p:attrName>ppt_y</p:attrName>
                                        </p:attrNameLst>
                                      </p:cBhvr>
                                      <p:rCtr x="20573" y="-15394"/>
                                    </p:animMotion>
                                  </p:childTnLst>
                                </p:cTn>
                              </p:par>
                            </p:childTnLst>
                          </p:cTn>
                        </p:par>
                        <p:par>
                          <p:cTn id="7" fill="hold">
                            <p:stCondLst>
                              <p:cond delay="2000"/>
                            </p:stCondLst>
                            <p:childTnLst>
                              <p:par>
                                <p:cTn id="8" presetID="45"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4000"/>
                            </p:stCondLst>
                            <p:childTnLst>
                              <p:par>
                                <p:cTn id="14" presetID="1" presetClass="exit" presetSubtype="0" fill="hold" nodeType="after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2.91667E-6 3.7037E-7 L 0.10794 0.00116 " pathEditMode="relative" rAng="0" ptsTypes="AA">
                                      <p:cBhvr>
                                        <p:cTn id="18" dur="2000" fill="hold"/>
                                        <p:tgtEl>
                                          <p:spTgt spid="7"/>
                                        </p:tgtEl>
                                        <p:attrNameLst>
                                          <p:attrName>ppt_x</p:attrName>
                                          <p:attrName>ppt_y</p:attrName>
                                        </p:attrNameLst>
                                      </p:cBhvr>
                                      <p:rCtr x="5430" y="-162"/>
                                    </p:animMotion>
                                  </p:childTnLst>
                                </p:cTn>
                              </p:par>
                              <p:par>
                                <p:cTn id="19" presetID="42" presetClass="path" presetSubtype="0" accel="50000" decel="50000" fill="hold" nodeType="withEffect">
                                  <p:stCondLst>
                                    <p:cond delay="0"/>
                                  </p:stCondLst>
                                  <p:childTnLst>
                                    <p:animMotion origin="layout" path="M -4.16667E-6 -3.7037E-6 L 0.10808 0.00092 " pathEditMode="relative" rAng="0" ptsTypes="AA">
                                      <p:cBhvr>
                                        <p:cTn id="20" dur="2000" fill="hold"/>
                                        <p:tgtEl>
                                          <p:spTgt spid="8"/>
                                        </p:tgtEl>
                                        <p:attrNameLst>
                                          <p:attrName>ppt_x</p:attrName>
                                          <p:attrName>ppt_y</p:attrName>
                                        </p:attrNameLst>
                                      </p:cBhvr>
                                      <p:rCtr x="537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7493175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50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99815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71414"/>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Semaphore</a:t>
            </a:r>
            <a:endParaRPr lang="de-CH" sz="1200"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bwMode="auto">
          <a:xfrm>
            <a:off x="5895301" y="1688238"/>
            <a:ext cx="5597263" cy="35360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gated</a:t>
            </a:r>
          </a:p>
        </p:txBody>
      </p:sp>
    </p:spTree>
    <p:extLst>
      <p:ext uri="{BB962C8B-B14F-4D97-AF65-F5344CB8AC3E}">
        <p14:creationId xmlns:p14="http://schemas.microsoft.com/office/powerpoint/2010/main" val="10794012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688</Words>
  <Application>Microsoft Office PowerPoint</Application>
  <PresentationFormat>Widescreen</PresentationFormat>
  <Paragraphs>104</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84</cp:revision>
  <dcterms:created xsi:type="dcterms:W3CDTF">2016-02-22T14:00:45Z</dcterms:created>
  <dcterms:modified xsi:type="dcterms:W3CDTF">2016-03-03T10:31:20Z</dcterms:modified>
</cp:coreProperties>
</file>