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78" r:id="rId2"/>
    <p:sldId id="490" r:id="rId3"/>
    <p:sldId id="491" r:id="rId4"/>
    <p:sldId id="489" r:id="rId5"/>
    <p:sldId id="267" r:id="rId6"/>
    <p:sldId id="275" r:id="rId7"/>
    <p:sldId id="268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AF5C8-00D9-4AE2-95E5-E66505DF4034}">
          <p14:sldIdLst>
            <p14:sldId id="278"/>
            <p14:sldId id="490"/>
            <p14:sldId id="491"/>
          </p14:sldIdLst>
        </p14:section>
        <p14:section name="Wrap up" id="{BCD9F38D-60DF-4459-9684-4C9C9939E42E}">
          <p14:sldIdLst/>
        </p14:section>
        <p14:section name="Q &amp; A" id="{EC3F6F94-2D82-4EB0-B8B3-D1EDFDD37945}">
          <p14:sldIdLst>
            <p14:sldId id="489"/>
            <p14:sldId id="267"/>
            <p14:sldId id="275"/>
            <p14:sldId id="26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D8FF"/>
    <a:srgbClr val="D8D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5" autoAdjust="0"/>
    <p:restoredTop sz="53627" autoAdjust="0"/>
  </p:normalViewPr>
  <p:slideViewPr>
    <p:cSldViewPr snapToGrid="0">
      <p:cViewPr varScale="1">
        <p:scale>
          <a:sx n="89" d="100"/>
          <a:sy n="89" d="100"/>
        </p:scale>
        <p:origin x="103" y="875"/>
      </p:cViewPr>
      <p:guideLst/>
    </p:cSldViewPr>
  </p:slideViewPr>
  <p:notesTextViewPr>
    <p:cViewPr>
      <p:scale>
        <a:sx n="200" d="100"/>
        <a:sy n="200" d="100"/>
      </p:scale>
      <p:origin x="0" y="-429"/>
    </p:cViewPr>
  </p:notesTextViewPr>
  <p:sorterViewPr>
    <p:cViewPr>
      <p:scale>
        <a:sx n="100" d="100"/>
        <a:sy n="100" d="100"/>
      </p:scale>
      <p:origin x="0" y="-17324"/>
    </p:cViewPr>
  </p:sorterViewPr>
  <p:notesViewPr>
    <p:cSldViewPr snapToGrid="0">
      <p:cViewPr varScale="1">
        <p:scale>
          <a:sx n="161" d="100"/>
          <a:sy n="161" d="100"/>
        </p:scale>
        <p:origin x="512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7070D-87AF-4443-8990-425EA27CC244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A07FD-5BD5-4529-84B0-48DD2C5611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2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116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Event Grid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Eventing</a:t>
            </a:r>
            <a:r>
              <a:rPr lang="en-US" dirty="0"/>
              <a:t> backplane that enables event-driven reactive programming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Event consumption of Azure and Non-azure resources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event message has the information you need to react to changes in services and applications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Grid isn't a data pipeline, and doesn't deliver the actual object that was updated.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programming, events are discrete facts</a:t>
            </a:r>
          </a:p>
          <a:p>
            <a:pPr marL="171450" indent="-171450">
              <a:buFontTx/>
              <a:buChar char="-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Hubs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Event Hubs is a big data pipeline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telemetry and event stream data (capture, retain and replay)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latency, capable of receiving and processing millions of events per second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 are streamed in order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Azure Storage Queues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Introduced first, backed by Azure Storage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Allows to store large volumes of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Lightweight messages, simple durable task queues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64 KB messages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Azure Service Bus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Traditional enterprise applications that require rich messaging semantics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Reliable state transition management for business processes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Enables hybrid cloud solutions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Receive messages without polling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Richer application semantics like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FIFO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Deduplication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Transactional behavior and atomicity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Compliance with AMQP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Richer semantics like queues, topics and subscriptions, batching on send</a:t>
            </a:r>
          </a:p>
          <a:p>
            <a:pPr marL="171450" lvl="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 backbone for many sophisticated cloud solutions</a:t>
            </a: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Event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Lightweight notification of condition or state change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Discrete units or parts of a series (time ordered and interrelated)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Actionable, no contract between publisher and subscriber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Message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Raw data to be produced by a consumer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Contains data that triggered the pipeline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Expectations in form of a contract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Can be used together. Let’s focus on ASB for now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229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  <a:p>
            <a:pPr marL="171450" indent="-171450">
              <a:buFontTx/>
              <a:buChar char="-"/>
            </a:pPr>
            <a:r>
              <a:rPr lang="en-US" dirty="0"/>
              <a:t>Shared capacity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256 KB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queues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5 cents per million operations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Standard</a:t>
            </a:r>
          </a:p>
          <a:p>
            <a:pPr marL="171450" indent="-171450">
              <a:buFontTx/>
              <a:buChar char="-"/>
            </a:pPr>
            <a:r>
              <a:rPr lang="en-US" dirty="0"/>
              <a:t>Shared capacity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256 KB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Queues and Topics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9.80 CHF per 12.5 million operations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Queues and Topics default 1 GB size (max 5 GB), with partitioning this can go to 80 GB with 16 partitions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Premium (recommended)</a:t>
            </a:r>
          </a:p>
          <a:p>
            <a:pPr marL="171450" indent="-171450">
              <a:buFontTx/>
              <a:buChar char="-"/>
            </a:pPr>
            <a:r>
              <a:rPr lang="en-US" dirty="0"/>
              <a:t>Dedicated capacity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1024 KB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Message operations unlimited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679 CHF per month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purchase 1, 2, 4 or 8 messaging units for each Service Bus Premium namespace. A single workload or entity can span multiple messaging units and the number of messaging units can be changed at will.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No partitioned queues and topics but 80 GB queues and topics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express entities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33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Thanks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33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487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78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145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Thank you very much</a:t>
            </a:r>
            <a:r>
              <a:rPr lang="de-CH" baseline="0" dirty="0"/>
              <a:t> for listening and see you next time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59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81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91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09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10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56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08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29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87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4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99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6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anone Kaffeesatz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3283" y="2828836"/>
            <a:ext cx="10265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2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Deep Dive with Azure Service Bus</a:t>
            </a:r>
            <a:endParaRPr lang="de-CH" sz="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05EECC1-6F22-4B09-910C-C297269599F5}"/>
              </a:ext>
            </a:extLst>
          </p:cNvPr>
          <p:cNvSpPr/>
          <p:nvPr/>
        </p:nvSpPr>
        <p:spPr>
          <a:xfrm>
            <a:off x="8387875" y="4029165"/>
            <a:ext cx="28408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@</a:t>
            </a:r>
            <a:r>
              <a:rPr lang="en-US" sz="40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danielmarbach</a:t>
            </a:r>
            <a:endParaRPr lang="en-US" sz="40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56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44759E3A-3C82-4276-A43D-A78CCA31891C}"/>
              </a:ext>
            </a:extLst>
          </p:cNvPr>
          <p:cNvGrpSpPr/>
          <p:nvPr/>
        </p:nvGrpSpPr>
        <p:grpSpPr>
          <a:xfrm>
            <a:off x="3374429" y="2205633"/>
            <a:ext cx="2556867" cy="3076502"/>
            <a:chOff x="4530329" y="2196703"/>
            <a:chExt cx="2556867" cy="3076502"/>
          </a:xfrm>
        </p:grpSpPr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42D0CF5A-40FB-44B1-B72B-ABC975669A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" t="1447" r="6258"/>
            <a:stretch>
              <a:fillRect/>
            </a:stretch>
          </p:blipFill>
          <p:spPr bwMode="auto">
            <a:xfrm>
              <a:off x="5091410" y="2196703"/>
              <a:ext cx="1391543" cy="1507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FD255362-01E5-4C2F-9019-C84A726E7516}"/>
                </a:ext>
              </a:extLst>
            </p:cNvPr>
            <p:cNvSpPr txBox="1"/>
            <p:nvPr/>
          </p:nvSpPr>
          <p:spPr>
            <a:xfrm>
              <a:off x="4929187" y="3839766"/>
              <a:ext cx="1769567" cy="7147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32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Event Hubs</a:t>
              </a:r>
            </a:p>
          </p:txBody>
        </p:sp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DAAC46B2-F3AF-48BD-BB84-889A5723F311}"/>
                </a:ext>
              </a:extLst>
            </p:cNvPr>
            <p:cNvSpPr txBox="1"/>
            <p:nvPr/>
          </p:nvSpPr>
          <p:spPr>
            <a:xfrm>
              <a:off x="4530329" y="4426149"/>
              <a:ext cx="2556867" cy="847056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000" kern="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Big data streaming</a:t>
              </a:r>
            </a:p>
            <a:p>
              <a:pPr defTabSz="840201">
                <a:lnSpc>
                  <a:spcPct val="90000"/>
                </a:lnSpc>
                <a:spcAft>
                  <a:spcPts val="551"/>
                </a:spcAft>
                <a:defRPr/>
              </a:pPr>
              <a:endParaRPr lang="en-US" sz="1600" kern="0" dirty="0">
                <a:solidFill>
                  <a:schemeClr val="accent4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5CE27F8-6DBE-4963-A473-92EB92DA8E7B}"/>
              </a:ext>
            </a:extLst>
          </p:cNvPr>
          <p:cNvGrpSpPr/>
          <p:nvPr/>
        </p:nvGrpSpPr>
        <p:grpSpPr>
          <a:xfrm>
            <a:off x="8925224" y="2205633"/>
            <a:ext cx="2556867" cy="2748193"/>
            <a:chOff x="8925224" y="2205633"/>
            <a:chExt cx="2556867" cy="2748193"/>
          </a:xfrm>
        </p:grpSpPr>
        <p:pic>
          <p:nvPicPr>
            <p:cNvPr id="20" name="Picture 5">
              <a:extLst>
                <a:ext uri="{FF2B5EF4-FFF2-40B4-BE49-F238E27FC236}">
                  <a16:creationId xmlns:a16="http://schemas.microsoft.com/office/drawing/2014/main" id="{FB889C65-AD3D-464E-8D7E-89C189CF7A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1422" y="2205633"/>
              <a:ext cx="1434703" cy="1434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8E78D002-16BE-42EE-8E16-9B1DBC0016F3}"/>
                </a:ext>
              </a:extLst>
            </p:cNvPr>
            <p:cNvSpPr txBox="1"/>
            <p:nvPr/>
          </p:nvSpPr>
          <p:spPr>
            <a:xfrm>
              <a:off x="9200555" y="3848695"/>
              <a:ext cx="2031504" cy="7147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32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Service Bus</a:t>
              </a:r>
            </a:p>
          </p:txBody>
        </p:sp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6F151F42-DCB4-45CD-A035-7168391D8C03}"/>
                </a:ext>
              </a:extLst>
            </p:cNvPr>
            <p:cNvSpPr txBox="1"/>
            <p:nvPr/>
          </p:nvSpPr>
          <p:spPr>
            <a:xfrm>
              <a:off x="8925224" y="4405313"/>
              <a:ext cx="2556867" cy="548513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000" kern="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Enterprise messaging 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6DE2F6B-77B7-4C2C-A2E0-57CDAF6BF667}"/>
              </a:ext>
            </a:extLst>
          </p:cNvPr>
          <p:cNvGrpSpPr/>
          <p:nvPr/>
        </p:nvGrpSpPr>
        <p:grpSpPr>
          <a:xfrm>
            <a:off x="709909" y="2230934"/>
            <a:ext cx="2556867" cy="3328199"/>
            <a:chOff x="2473524" y="2222004"/>
            <a:chExt cx="2556867" cy="3328199"/>
          </a:xfrm>
        </p:grpSpPr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35296D5B-5ED7-4CC8-B808-8C79F8F6F4C7}"/>
                </a:ext>
              </a:extLst>
            </p:cNvPr>
            <p:cNvSpPr txBox="1"/>
            <p:nvPr/>
          </p:nvSpPr>
          <p:spPr>
            <a:xfrm>
              <a:off x="2817317" y="3839766"/>
              <a:ext cx="1771055" cy="7147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32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Event Grid</a:t>
              </a:r>
            </a:p>
          </p:txBody>
        </p:sp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8E05550C-DF88-472D-A902-66194DB0EDEC}"/>
                </a:ext>
              </a:extLst>
            </p:cNvPr>
            <p:cNvSpPr txBox="1"/>
            <p:nvPr/>
          </p:nvSpPr>
          <p:spPr>
            <a:xfrm>
              <a:off x="2473524" y="4426148"/>
              <a:ext cx="2556867" cy="1124055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000" kern="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Cross cloud reactive </a:t>
              </a:r>
              <a:r>
                <a:rPr lang="en-US" sz="2000" kern="0" dirty="0" err="1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eventing</a:t>
              </a:r>
              <a:endParaRPr lang="en-US" sz="2000" kern="0" dirty="0">
                <a:solidFill>
                  <a:schemeClr val="accent4"/>
                </a:solidFill>
                <a:latin typeface="Yanone Kaffeesatz Regular" panose="02000000000000000000" pitchFamily="2" charset="0"/>
              </a:endParaRPr>
            </a:p>
            <a:p>
              <a:pPr defTabSz="840201">
                <a:lnSpc>
                  <a:spcPct val="90000"/>
                </a:lnSpc>
                <a:spcAft>
                  <a:spcPts val="551"/>
                </a:spcAft>
                <a:defRPr/>
              </a:pPr>
              <a:endParaRPr lang="en-US" sz="1600" kern="0" dirty="0">
                <a:solidFill>
                  <a:schemeClr val="accent4"/>
                </a:solidFill>
                <a:latin typeface="Yanone Kaffeesatz Regular" panose="02000000000000000000" pitchFamily="2" charset="0"/>
              </a:endParaRPr>
            </a:p>
          </p:txBody>
        </p:sp>
        <p:pic>
          <p:nvPicPr>
            <p:cNvPr id="31" name="Graphic 3">
              <a:extLst>
                <a:ext uri="{FF2B5EF4-FFF2-40B4-BE49-F238E27FC236}">
                  <a16:creationId xmlns:a16="http://schemas.microsoft.com/office/drawing/2014/main" id="{5E7BD8D4-F05A-4B1A-9BB0-DB5CDBD99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5309" y="2222004"/>
              <a:ext cx="1446609" cy="1445121"/>
            </a:xfrm>
            <a:prstGeom prst="rect">
              <a:avLst/>
            </a:prstGeom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A5710EE5-8DC1-4CF5-AF43-53E0F6832551}"/>
              </a:ext>
            </a:extLst>
          </p:cNvPr>
          <p:cNvGrpSpPr/>
          <p:nvPr/>
        </p:nvGrpSpPr>
        <p:grpSpPr>
          <a:xfrm>
            <a:off x="6038949" y="2163285"/>
            <a:ext cx="2778621" cy="3025539"/>
            <a:chOff x="418207" y="2178844"/>
            <a:chExt cx="2778621" cy="3025539"/>
          </a:xfrm>
        </p:grpSpPr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4C94DAB7-B8AA-4FC4-8945-093159CE09BE}"/>
                </a:ext>
              </a:extLst>
            </p:cNvPr>
            <p:cNvSpPr txBox="1"/>
            <p:nvPr/>
          </p:nvSpPr>
          <p:spPr>
            <a:xfrm>
              <a:off x="418207" y="3860601"/>
              <a:ext cx="2778621" cy="697742"/>
            </a:xfrm>
            <a:prstGeom prst="rect">
              <a:avLst/>
            </a:prstGeom>
            <a:noFill/>
          </p:spPr>
          <p:txBody>
            <a:bodyPr lIns="157552" tIns="126041" rIns="157552" bIns="126041">
              <a:spAutoFit/>
            </a:bodyPr>
            <a:lstStyle/>
            <a:p>
              <a:pPr algn="ctr" defTabSz="787688">
                <a:lnSpc>
                  <a:spcPct val="90000"/>
                </a:lnSpc>
                <a:spcAft>
                  <a:spcPts val="517"/>
                </a:spcAft>
                <a:defRPr/>
              </a:pPr>
              <a:r>
                <a:rPr lang="en-US" sz="32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Storage Queues</a:t>
              </a:r>
            </a:p>
          </p:txBody>
        </p:sp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55D8CA41-B531-4719-B5C9-3223A3B443AF}"/>
                </a:ext>
              </a:extLst>
            </p:cNvPr>
            <p:cNvSpPr txBox="1"/>
            <p:nvPr/>
          </p:nvSpPr>
          <p:spPr>
            <a:xfrm>
              <a:off x="586383" y="4442521"/>
              <a:ext cx="2396133" cy="761862"/>
            </a:xfrm>
            <a:prstGeom prst="rect">
              <a:avLst/>
            </a:prstGeom>
            <a:noFill/>
          </p:spPr>
          <p:txBody>
            <a:bodyPr lIns="157552" tIns="126041" rIns="157552" bIns="126041">
              <a:spAutoFit/>
            </a:bodyPr>
            <a:lstStyle/>
            <a:p>
              <a:pPr algn="ctr" defTabSz="787688">
                <a:lnSpc>
                  <a:spcPct val="90000"/>
                </a:lnSpc>
                <a:spcAft>
                  <a:spcPts val="517"/>
                </a:spcAft>
                <a:defRPr/>
              </a:pPr>
              <a:r>
                <a:rPr lang="en-US" sz="2000" kern="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Simple task queues</a:t>
              </a:r>
            </a:p>
            <a:p>
              <a:pPr defTabSz="787688">
                <a:lnSpc>
                  <a:spcPct val="90000"/>
                </a:lnSpc>
                <a:spcAft>
                  <a:spcPts val="517"/>
                </a:spcAft>
                <a:defRPr/>
              </a:pPr>
              <a:endParaRPr lang="en-US" sz="1200" kern="0" dirty="0">
                <a:solidFill>
                  <a:schemeClr val="accent4"/>
                </a:solidFill>
                <a:latin typeface="Yanone Kaffeesatz Regular" panose="02000000000000000000" pitchFamily="2" charset="0"/>
              </a:endParaRPr>
            </a:p>
          </p:txBody>
        </p:sp>
        <p:pic>
          <p:nvPicPr>
            <p:cNvPr id="34" name="Picture 19">
              <a:extLst>
                <a:ext uri="{FF2B5EF4-FFF2-40B4-BE49-F238E27FC236}">
                  <a16:creationId xmlns:a16="http://schemas.microsoft.com/office/drawing/2014/main" id="{9641A9DA-F48B-4D24-9AC4-F33A12BD0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731" y="2178844"/>
              <a:ext cx="1488281" cy="1488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B274571-B8D3-4598-B68E-8E8E1D4CFA7A}"/>
              </a:ext>
            </a:extLst>
          </p:cNvPr>
          <p:cNvGrpSpPr/>
          <p:nvPr/>
        </p:nvGrpSpPr>
        <p:grpSpPr>
          <a:xfrm>
            <a:off x="449451" y="1511085"/>
            <a:ext cx="5543362" cy="4393769"/>
            <a:chOff x="449451" y="1511085"/>
            <a:chExt cx="5543362" cy="4393769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A2DD839-F7E7-45AF-8A78-2D77BD49B297}"/>
                </a:ext>
              </a:extLst>
            </p:cNvPr>
            <p:cNvSpPr/>
            <p:nvPr/>
          </p:nvSpPr>
          <p:spPr>
            <a:xfrm>
              <a:off x="449451" y="1511085"/>
              <a:ext cx="5543362" cy="4393769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2262549-B722-4FC7-9373-6DF60A458F37}"/>
                </a:ext>
              </a:extLst>
            </p:cNvPr>
            <p:cNvSpPr txBox="1"/>
            <p:nvPr/>
          </p:nvSpPr>
          <p:spPr>
            <a:xfrm>
              <a:off x="449451" y="1535604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Events</a:t>
              </a:r>
              <a:endParaRPr lang="de-CH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39E345FE-70A9-431C-9A82-3699D6E42FB1}"/>
              </a:ext>
            </a:extLst>
          </p:cNvPr>
          <p:cNvGrpSpPr/>
          <p:nvPr/>
        </p:nvGrpSpPr>
        <p:grpSpPr>
          <a:xfrm>
            <a:off x="6096000" y="1511085"/>
            <a:ext cx="5543362" cy="4393769"/>
            <a:chOff x="6096000" y="1511085"/>
            <a:chExt cx="5543362" cy="4393769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7F8E7CAD-2386-42B6-B60D-DB0B59D742FD}"/>
                </a:ext>
              </a:extLst>
            </p:cNvPr>
            <p:cNvSpPr/>
            <p:nvPr/>
          </p:nvSpPr>
          <p:spPr>
            <a:xfrm>
              <a:off x="6096000" y="1511085"/>
              <a:ext cx="5543362" cy="4393769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99D8FC02-6BB1-4D1F-9E5D-23B135398EC0}"/>
                </a:ext>
              </a:extLst>
            </p:cNvPr>
            <p:cNvSpPr txBox="1"/>
            <p:nvPr/>
          </p:nvSpPr>
          <p:spPr>
            <a:xfrm>
              <a:off x="6096000" y="153560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Messages</a:t>
              </a:r>
              <a:endParaRPr lang="de-CH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02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E3E036C-C0A8-4E4A-9BD4-7FDA277EB34D}"/>
              </a:ext>
            </a:extLst>
          </p:cNvPr>
          <p:cNvGrpSpPr/>
          <p:nvPr/>
        </p:nvGrpSpPr>
        <p:grpSpPr>
          <a:xfrm>
            <a:off x="3278652" y="2163400"/>
            <a:ext cx="1769567" cy="2577830"/>
            <a:chOff x="3278652" y="2163400"/>
            <a:chExt cx="1769567" cy="257783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E0B57F22-2E9E-4431-9795-231E205A16F4}"/>
                </a:ext>
              </a:extLst>
            </p:cNvPr>
            <p:cNvSpPr/>
            <p:nvPr/>
          </p:nvSpPr>
          <p:spPr>
            <a:xfrm>
              <a:off x="3326858" y="2163400"/>
              <a:ext cx="1673157" cy="2577830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TextBox 7">
              <a:extLst>
                <a:ext uri="{FF2B5EF4-FFF2-40B4-BE49-F238E27FC236}">
                  <a16:creationId xmlns:a16="http://schemas.microsoft.com/office/drawing/2014/main" id="{9036138A-65BA-4F53-9697-5977F20FCBD9}"/>
                </a:ext>
              </a:extLst>
            </p:cNvPr>
            <p:cNvSpPr txBox="1"/>
            <p:nvPr/>
          </p:nvSpPr>
          <p:spPr>
            <a:xfrm>
              <a:off x="3278652" y="3094959"/>
              <a:ext cx="1769567" cy="8255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40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Basic</a:t>
              </a:r>
              <a:endParaRPr lang="en-US" sz="3600" kern="0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0A6B9DD-7382-4EC2-8FA6-EA650039AB2E}"/>
              </a:ext>
            </a:extLst>
          </p:cNvPr>
          <p:cNvGrpSpPr/>
          <p:nvPr/>
        </p:nvGrpSpPr>
        <p:grpSpPr>
          <a:xfrm>
            <a:off x="5230669" y="2163400"/>
            <a:ext cx="1769567" cy="2577830"/>
            <a:chOff x="5230669" y="2163400"/>
            <a:chExt cx="1769567" cy="257783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4E4200B-7A6C-424E-B561-C660266382C5}"/>
                </a:ext>
              </a:extLst>
            </p:cNvPr>
            <p:cNvSpPr/>
            <p:nvPr/>
          </p:nvSpPr>
          <p:spPr>
            <a:xfrm>
              <a:off x="5278875" y="2163400"/>
              <a:ext cx="1673157" cy="257783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08910C7B-3663-4797-B0CC-5292B3C46489}"/>
                </a:ext>
              </a:extLst>
            </p:cNvPr>
            <p:cNvSpPr txBox="1"/>
            <p:nvPr/>
          </p:nvSpPr>
          <p:spPr>
            <a:xfrm>
              <a:off x="5230669" y="3094959"/>
              <a:ext cx="1769567" cy="8255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4000" kern="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Standard</a:t>
              </a:r>
              <a:endParaRPr lang="en-US" sz="3200" kern="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5D7ADB2-D7AD-41F4-BFFD-7DFC85EE6BE3}"/>
              </a:ext>
            </a:extLst>
          </p:cNvPr>
          <p:cNvGrpSpPr/>
          <p:nvPr/>
        </p:nvGrpSpPr>
        <p:grpSpPr>
          <a:xfrm>
            <a:off x="7503699" y="2163400"/>
            <a:ext cx="1769567" cy="2577830"/>
            <a:chOff x="7503699" y="2163400"/>
            <a:chExt cx="1769567" cy="257783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AC1B78FA-1B5C-4AEF-8E9B-40300C2851EF}"/>
                </a:ext>
              </a:extLst>
            </p:cNvPr>
            <p:cNvSpPr/>
            <p:nvPr/>
          </p:nvSpPr>
          <p:spPr>
            <a:xfrm>
              <a:off x="7551905" y="2163400"/>
              <a:ext cx="1673157" cy="257783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9DEF8EC-B5EE-458D-892E-596C5F0DAE64}"/>
                </a:ext>
              </a:extLst>
            </p:cNvPr>
            <p:cNvSpPr txBox="1"/>
            <p:nvPr/>
          </p:nvSpPr>
          <p:spPr>
            <a:xfrm>
              <a:off x="7503699" y="3094959"/>
              <a:ext cx="1769567" cy="8255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40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Premium</a:t>
              </a:r>
              <a:endParaRPr lang="en-US" sz="3200" kern="0" dirty="0">
                <a:solidFill>
                  <a:schemeClr val="accent2"/>
                </a:solidFill>
                <a:latin typeface="Yanone Kaffeesatz Regular" panose="02000000000000000000" pitchFamily="2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F3C132F-67AE-406D-B715-8DB47B06D5C3}"/>
              </a:ext>
            </a:extLst>
          </p:cNvPr>
          <p:cNvSpPr txBox="1"/>
          <p:nvPr/>
        </p:nvSpPr>
        <p:spPr>
          <a:xfrm>
            <a:off x="5211217" y="781353"/>
            <a:ext cx="1769567" cy="1019411"/>
          </a:xfrm>
          <a:prstGeom prst="rect">
            <a:avLst/>
          </a:prstGeom>
          <a:noFill/>
        </p:spPr>
        <p:txBody>
          <a:bodyPr lIns="168055" tIns="134444" rIns="168055" bIns="134444">
            <a:spAutoFit/>
          </a:bodyPr>
          <a:lstStyle/>
          <a:p>
            <a:pPr algn="ctr" defTabSz="840201">
              <a:lnSpc>
                <a:spcPct val="90000"/>
              </a:lnSpc>
              <a:spcAft>
                <a:spcPts val="551"/>
              </a:spcAft>
              <a:defRPr/>
            </a:pPr>
            <a:r>
              <a:rPr lang="en-US" sz="5400" kern="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Tiers</a:t>
            </a:r>
            <a:endParaRPr lang="en-US" sz="4800" kern="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17EB2C7-D109-4547-B51A-8B0E6C8498F7}"/>
              </a:ext>
            </a:extLst>
          </p:cNvPr>
          <p:cNvGrpSpPr/>
          <p:nvPr/>
        </p:nvGrpSpPr>
        <p:grpSpPr>
          <a:xfrm>
            <a:off x="3054485" y="1813204"/>
            <a:ext cx="4173166" cy="4264590"/>
            <a:chOff x="2509736" y="1916348"/>
            <a:chExt cx="4173166" cy="426459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425B0D8-D06D-4B24-B28D-4190157C8C97}"/>
                </a:ext>
              </a:extLst>
            </p:cNvPr>
            <p:cNvSpPr/>
            <p:nvPr/>
          </p:nvSpPr>
          <p:spPr>
            <a:xfrm>
              <a:off x="2509736" y="1916348"/>
              <a:ext cx="4173166" cy="321985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1369E8C1-D220-4A5C-9ED1-E26ACAB7F64D}"/>
                </a:ext>
              </a:extLst>
            </p:cNvPr>
            <p:cNvSpPr txBox="1"/>
            <p:nvPr/>
          </p:nvSpPr>
          <p:spPr>
            <a:xfrm>
              <a:off x="3404517" y="5133827"/>
              <a:ext cx="2562805" cy="1047111"/>
            </a:xfrm>
            <a:prstGeom prst="rect">
              <a:avLst/>
            </a:prstGeom>
            <a:noFill/>
          </p:spPr>
          <p:txBody>
            <a:bodyPr wrap="square"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Consumption</a:t>
              </a:r>
              <a:b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</a:b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(Operation)</a:t>
              </a:r>
              <a:endParaRPr lang="en-US" sz="3600" kern="0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BDB8F54-23F5-4520-9926-3F494EC8DFF2}"/>
              </a:ext>
            </a:extLst>
          </p:cNvPr>
          <p:cNvGrpSpPr/>
          <p:nvPr/>
        </p:nvGrpSpPr>
        <p:grpSpPr>
          <a:xfrm>
            <a:off x="7107079" y="1813203"/>
            <a:ext cx="2562805" cy="4264591"/>
            <a:chOff x="6562330" y="1916347"/>
            <a:chExt cx="2562805" cy="4264591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74A8029-F463-480D-8655-F338849506A2}"/>
                </a:ext>
              </a:extLst>
            </p:cNvPr>
            <p:cNvSpPr/>
            <p:nvPr/>
          </p:nvSpPr>
          <p:spPr>
            <a:xfrm>
              <a:off x="6792713" y="1916347"/>
              <a:ext cx="2147006" cy="321985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D7B5B47A-6B49-4FD3-A88D-3CAEA6C06E7D}"/>
                </a:ext>
              </a:extLst>
            </p:cNvPr>
            <p:cNvSpPr txBox="1"/>
            <p:nvPr/>
          </p:nvSpPr>
          <p:spPr>
            <a:xfrm>
              <a:off x="6562330" y="5133827"/>
              <a:ext cx="2562805" cy="1047111"/>
            </a:xfrm>
            <a:prstGeom prst="rect">
              <a:avLst/>
            </a:prstGeom>
            <a:noFill/>
          </p:spPr>
          <p:txBody>
            <a:bodyPr wrap="square"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Resource</a:t>
              </a:r>
              <a:b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</a:b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(</a:t>
              </a:r>
              <a:r>
                <a:rPr lang="en-US" sz="2800" kern="0" dirty="0" err="1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MsgUnit</a:t>
              </a: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)</a:t>
              </a:r>
              <a:endParaRPr lang="en-US" sz="3600" kern="0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15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7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4014" y="3127733"/>
            <a:ext cx="96856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github.com/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danielmarbach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</a:t>
            </a:r>
            <a:r>
              <a:rPr lang="en-US" sz="54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AzureServiceBus.DeepDive</a:t>
            </a:r>
            <a:endParaRPr lang="de-CH" sz="54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4014" y="1124536"/>
            <a:ext cx="64636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Slides, Links…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8144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8849" y="1851645"/>
            <a:ext cx="4474302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Q &amp; A</a:t>
            </a:r>
            <a:endParaRPr lang="de-CH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2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23694" y="209017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Software Engineer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Microsoft MVP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@danielmarbach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particular.net/blog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planetgeek.ch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48" y="1768017"/>
            <a:ext cx="2558625" cy="383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7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AF00"/>
      </a:accent4>
      <a:accent5>
        <a:srgbClr val="4472C4"/>
      </a:accent5>
      <a:accent6>
        <a:srgbClr val="70AD47"/>
      </a:accent6>
      <a:hlink>
        <a:srgbClr val="3F3F3F"/>
      </a:hlink>
      <a:folHlink>
        <a:srgbClr val="3F3F3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453</Words>
  <Application>Microsoft Office PowerPoint</Application>
  <PresentationFormat>Breitbild</PresentationFormat>
  <Paragraphs>103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Yanone Kaffeesatz Regular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danielmarbach</dc:creator>
  <cp:lastModifiedBy>Daniel Marbach</cp:lastModifiedBy>
  <cp:revision>617</cp:revision>
  <dcterms:created xsi:type="dcterms:W3CDTF">2016-02-22T14:00:45Z</dcterms:created>
  <dcterms:modified xsi:type="dcterms:W3CDTF">2019-06-03T15:43:06Z</dcterms:modified>
</cp:coreProperties>
</file>