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8" r:id="rId2"/>
    <p:sldId id="490" r:id="rId3"/>
    <p:sldId id="491" r:id="rId4"/>
    <p:sldId id="258" r:id="rId5"/>
    <p:sldId id="259" r:id="rId6"/>
    <p:sldId id="260" r:id="rId7"/>
    <p:sldId id="261" r:id="rId8"/>
    <p:sldId id="492" r:id="rId9"/>
    <p:sldId id="493" r:id="rId10"/>
    <p:sldId id="494" r:id="rId11"/>
    <p:sldId id="495" r:id="rId12"/>
    <p:sldId id="496" r:id="rId13"/>
    <p:sldId id="497" r:id="rId14"/>
    <p:sldId id="489" r:id="rId15"/>
    <p:sldId id="267" r:id="rId16"/>
    <p:sldId id="275" r:id="rId17"/>
    <p:sldId id="26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490"/>
            <p14:sldId id="491"/>
            <p14:sldId id="258"/>
            <p14:sldId id="259"/>
            <p14:sldId id="260"/>
            <p14:sldId id="261"/>
            <p14:sldId id="492"/>
            <p14:sldId id="493"/>
            <p14:sldId id="494"/>
            <p14:sldId id="495"/>
            <p14:sldId id="496"/>
            <p14:sldId id="497"/>
          </p14:sldIdLst>
        </p14:section>
        <p14:section name="Wrap up" id="{BCD9F38D-60DF-4459-9684-4C9C9939E42E}">
          <p14:sldIdLst/>
        </p14:section>
        <p14:section name="Q &amp; A" id="{EC3F6F94-2D82-4EB0-B8B3-D1EDFDD37945}">
          <p14:sldIdLst>
            <p14:sldId id="489"/>
            <p14:sldId id="267"/>
            <p14:sldId id="275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D8FF"/>
    <a:srgbClr val="D8D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53627" autoAdjust="0"/>
  </p:normalViewPr>
  <p:slideViewPr>
    <p:cSldViewPr snapToGrid="0">
      <p:cViewPr varScale="1">
        <p:scale>
          <a:sx n="82" d="100"/>
          <a:sy n="82" d="100"/>
        </p:scale>
        <p:origin x="144" y="20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AMQP + </a:t>
            </a:r>
            <a:r>
              <a:rPr lang="en-CA" dirty="0" err="1"/>
              <a:t>WebSockets</a:t>
            </a:r>
            <a:endParaRPr lang="en-CA" dirty="0"/>
          </a:p>
          <a:p>
            <a:r>
              <a:rPr lang="en-CA" dirty="0"/>
              <a:t>On the broker side, the new client is speaking AMQP 1.0 and no more SBMP protocol.</a:t>
            </a:r>
          </a:p>
          <a:p>
            <a:r>
              <a:rPr lang="en-CA" dirty="0"/>
              <a:t>Meaning interoperability and less constraints (number of concurrent connections: 1K vs 5K)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50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Sending a message -&gt; </a:t>
            </a:r>
            <a:r>
              <a:rPr lang="en-C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MessagingEntityNotFoundException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tooling</a:t>
            </a:r>
            <a:endParaRPr lang="en-CA" b="0" dirty="0"/>
          </a:p>
          <a:p>
            <a:r>
              <a:rPr lang="en-US" dirty="0" err="1"/>
              <a:t>QueuClient.SendAsync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09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receive? There are two options available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MessageReceiver.ReceiveAsync</a:t>
            </a:r>
            <a:r>
              <a:rPr lang="en-US" dirty="0"/>
              <a:t>(message) is fragile requires to do manual heavy lifting such as concurrency etc. Also hard to understand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message handlers instead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CA" dirty="0" err="1"/>
              <a:t>MessageHandlerOptions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Exception handler with </a:t>
            </a:r>
            <a:r>
              <a:rPr lang="en-CA" dirty="0" err="1"/>
              <a:t>ExceptionReceiveContext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AutoComplete (defaults to true)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MaxConcurrentCalls</a:t>
            </a:r>
            <a:r>
              <a:rPr lang="en-CA" dirty="0"/>
              <a:t> (defaults to one)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MaxAutoRenewDuration</a:t>
            </a:r>
            <a:r>
              <a:rPr lang="en-CA" dirty="0"/>
              <a:t> (defaults to 5mins)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r>
              <a:rPr lang="en-CA" dirty="0"/>
              <a:t>What’s the right way? If you need to process incoming messages one by one and don’t want to build message pump logic, </a:t>
            </a:r>
            <a:r>
              <a:rPr lang="en-CA" dirty="0" err="1"/>
              <a:t>MessageHandler</a:t>
            </a:r>
            <a:r>
              <a:rPr lang="en-CA" dirty="0"/>
              <a:t> is a good option.</a:t>
            </a:r>
          </a:p>
          <a:p>
            <a:r>
              <a:rPr lang="en-CA" dirty="0"/>
              <a:t>If batching is important, manual receive is a better option.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04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Sender and Receiver are abstract types that are allow to send and receive from topics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153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Event Grid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Eventing</a:t>
            </a:r>
            <a:r>
              <a:rPr lang="en-US" dirty="0"/>
              <a:t> backplane that enables event-driven reactive programming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Event consumption of Azure and Non-azure resources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event message has the information you need to react to changes in services and applications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Grid isn't a data pipeline, and doesn't deliver the actual object that was updated.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programming, events are discrete facts</a:t>
            </a:r>
          </a:p>
          <a:p>
            <a:pPr marL="171450" indent="-171450">
              <a:buFontTx/>
              <a:buChar char="-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Hubs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Event Hubs is a big data pipeline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telemetry and event stream data (capture, retain and replay)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latency, capable of receiving and processing millions of events per second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are streamed in order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Azure Storage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Introduced first, backed by Azure 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to store large volumes of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Lightweight messages, simple durable task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64 KB messages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Azure Service Bus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Traditional enterprise applications that require rich messaging semantics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Reliable state transition management for business processes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Enables hybrid cloud solutions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Receive messages without polling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Richer application semantics like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FIFO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Deduplication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Transactional behavior and atomicity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Compliance with AMQP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Richer semantics like queues, topics and subscriptions, batching on send</a:t>
            </a:r>
          </a:p>
          <a:p>
            <a:pPr marL="171450" lvl="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backbone for many sophisticated cloud solutions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Event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Lightweight notification of condition or state change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Discrete units or parts of a series (time ordered and interrelated)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Actionable, no contract between publisher and subscriber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Message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Raw data to be produced by a consumer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Contains data that triggered the pipeline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Expectations in form of a contract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Can be used together. Let’s focus on ASB for now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29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5 cents per million operations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Standard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9.80 CHF per 12.5 million operations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 default 1 GB size (max 5 GB), with partitioning this can go to 80 GB with 16 partitions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Premium (recommended)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Dedicated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1024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Message operations unlimited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679 CHF per month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purchase 1, 2, 4 or 8 messaging units for each Service Bus Premium namespace. A single workload or entity can span multiple messaging units and the number of messaging units can be changed at will.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 partitioned queues and topics but 80 GB 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express entities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3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few months a go the picture looked liked the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2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6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26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</a:t>
            </a:r>
            <a:r>
              <a:rPr lang="en-US" dirty="0" err="1"/>
              <a:t>mondo</a:t>
            </a:r>
            <a:r>
              <a:rPr lang="en-US" dirty="0"/>
              <a:t> repo 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955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03.06.2019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ctodex.github.com/octobiw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283" y="2828836"/>
            <a:ext cx="10265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Deep Dive with Azure Service Bus</a:t>
            </a:r>
            <a:endParaRPr lang="de-CH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5EECC1-6F22-4B09-910C-C297269599F5}"/>
              </a:ext>
            </a:extLst>
          </p:cNvPr>
          <p:cNvSpPr/>
          <p:nvPr/>
        </p:nvSpPr>
        <p:spPr>
          <a:xfrm>
            <a:off x="8387875" y="4029165"/>
            <a:ext cx="2840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</a:t>
            </a:r>
            <a:r>
              <a:rPr lang="en-US" sz="4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danielmarbach</a:t>
            </a:r>
            <a:endParaRPr lang="en-US" sz="40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2319165" y="1851645"/>
            <a:ext cx="755367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AMQP 1.0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49259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4105712" y="1851645"/>
            <a:ext cx="398057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Send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75894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3082996" y="1851645"/>
            <a:ext cx="602600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Receive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0780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891161-E677-4E20-818D-7033E8E1D6F8}"/>
              </a:ext>
            </a:extLst>
          </p:cNvPr>
          <p:cNvSpPr/>
          <p:nvPr/>
        </p:nvSpPr>
        <p:spPr>
          <a:xfrm>
            <a:off x="996288" y="2367171"/>
            <a:ext cx="458811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MessageSender</a:t>
            </a:r>
            <a:endParaRPr lang="en-US" sz="6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MessageReceiver</a:t>
            </a:r>
            <a:endParaRPr lang="de-CH" sz="2000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73A0C-373D-4335-A89F-EB0C09A3ACE4}"/>
              </a:ext>
            </a:extLst>
          </p:cNvPr>
          <p:cNvSpPr/>
          <p:nvPr/>
        </p:nvSpPr>
        <p:spPr>
          <a:xfrm>
            <a:off x="6705427" y="1859339"/>
            <a:ext cx="487825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QueueClient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TopicClient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SubscriptionClient</a:t>
            </a:r>
            <a:endParaRPr lang="de-CH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0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968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AzureServiceBus.DeepDive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884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8" y="1768017"/>
            <a:ext cx="2558625" cy="38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4759E3A-3C82-4276-A43D-A78CCA31891C}"/>
              </a:ext>
            </a:extLst>
          </p:cNvPr>
          <p:cNvGrpSpPr/>
          <p:nvPr/>
        </p:nvGrpSpPr>
        <p:grpSpPr>
          <a:xfrm>
            <a:off x="3374429" y="2205633"/>
            <a:ext cx="2556867" cy="3076502"/>
            <a:chOff x="4530329" y="2196703"/>
            <a:chExt cx="2556867" cy="3076502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2D0CF5A-40FB-44B1-B72B-ABC975669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" t="1447" r="6258"/>
            <a:stretch>
              <a:fillRect/>
            </a:stretch>
          </p:blipFill>
          <p:spPr bwMode="auto">
            <a:xfrm>
              <a:off x="5091410" y="2196703"/>
              <a:ext cx="1391543" cy="150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FD255362-01E5-4C2F-9019-C84A726E7516}"/>
                </a:ext>
              </a:extLst>
            </p:cNvPr>
            <p:cNvSpPr txBox="1"/>
            <p:nvPr/>
          </p:nvSpPr>
          <p:spPr>
            <a:xfrm>
              <a:off x="4929187" y="3839766"/>
              <a:ext cx="1769567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Hubs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DAAC46B2-F3AF-48BD-BB84-889A5723F311}"/>
                </a:ext>
              </a:extLst>
            </p:cNvPr>
            <p:cNvSpPr txBox="1"/>
            <p:nvPr/>
          </p:nvSpPr>
          <p:spPr>
            <a:xfrm>
              <a:off x="4530329" y="4426149"/>
              <a:ext cx="2556867" cy="847056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Big data streaming</a:t>
              </a: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5CE27F8-6DBE-4963-A473-92EB92DA8E7B}"/>
              </a:ext>
            </a:extLst>
          </p:cNvPr>
          <p:cNvGrpSpPr/>
          <p:nvPr/>
        </p:nvGrpSpPr>
        <p:grpSpPr>
          <a:xfrm>
            <a:off x="8925224" y="2205633"/>
            <a:ext cx="2556867" cy="2748193"/>
            <a:chOff x="8925224" y="2205633"/>
            <a:chExt cx="2556867" cy="2748193"/>
          </a:xfrm>
        </p:grpSpPr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FB889C65-AD3D-464E-8D7E-89C189CF7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422" y="2205633"/>
              <a:ext cx="1434703" cy="143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8E78D002-16BE-42EE-8E16-9B1DBC0016F3}"/>
                </a:ext>
              </a:extLst>
            </p:cNvPr>
            <p:cNvSpPr txBox="1"/>
            <p:nvPr/>
          </p:nvSpPr>
          <p:spPr>
            <a:xfrm>
              <a:off x="9200555" y="3848695"/>
              <a:ext cx="2031504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Service Bus</a:t>
              </a: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6F151F42-DCB4-45CD-A035-7168391D8C03}"/>
                </a:ext>
              </a:extLst>
            </p:cNvPr>
            <p:cNvSpPr txBox="1"/>
            <p:nvPr/>
          </p:nvSpPr>
          <p:spPr>
            <a:xfrm>
              <a:off x="8925224" y="4405313"/>
              <a:ext cx="2556867" cy="548513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Enterprise messaging 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6DE2F6B-77B7-4C2C-A2E0-57CDAF6BF667}"/>
              </a:ext>
            </a:extLst>
          </p:cNvPr>
          <p:cNvGrpSpPr/>
          <p:nvPr/>
        </p:nvGrpSpPr>
        <p:grpSpPr>
          <a:xfrm>
            <a:off x="709909" y="2230934"/>
            <a:ext cx="2556867" cy="3328199"/>
            <a:chOff x="2473524" y="2222004"/>
            <a:chExt cx="2556867" cy="3328199"/>
          </a:xfrm>
        </p:grpSpPr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35296D5B-5ED7-4CC8-B808-8C79F8F6F4C7}"/>
                </a:ext>
              </a:extLst>
            </p:cNvPr>
            <p:cNvSpPr txBox="1"/>
            <p:nvPr/>
          </p:nvSpPr>
          <p:spPr>
            <a:xfrm>
              <a:off x="2817317" y="3839766"/>
              <a:ext cx="1771055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Grid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8E05550C-DF88-472D-A902-66194DB0EDEC}"/>
                </a:ext>
              </a:extLst>
            </p:cNvPr>
            <p:cNvSpPr txBox="1"/>
            <p:nvPr/>
          </p:nvSpPr>
          <p:spPr>
            <a:xfrm>
              <a:off x="2473524" y="4426148"/>
              <a:ext cx="2556867" cy="1124055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Cross cloud reactive </a:t>
              </a:r>
              <a:r>
                <a:rPr lang="en-US" sz="2000" kern="0" dirty="0" err="1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eventing</a:t>
              </a:r>
              <a:endParaRPr lang="en-US" sz="20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1" name="Graphic 3">
              <a:extLst>
                <a:ext uri="{FF2B5EF4-FFF2-40B4-BE49-F238E27FC236}">
                  <a16:creationId xmlns:a16="http://schemas.microsoft.com/office/drawing/2014/main" id="{5E7BD8D4-F05A-4B1A-9BB0-DB5CDBD9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309" y="2222004"/>
              <a:ext cx="1446609" cy="1445121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5710EE5-8DC1-4CF5-AF43-53E0F6832551}"/>
              </a:ext>
            </a:extLst>
          </p:cNvPr>
          <p:cNvGrpSpPr/>
          <p:nvPr/>
        </p:nvGrpSpPr>
        <p:grpSpPr>
          <a:xfrm>
            <a:off x="6038949" y="2163285"/>
            <a:ext cx="2778621" cy="3025539"/>
            <a:chOff x="418207" y="2178844"/>
            <a:chExt cx="2778621" cy="3025539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4C94DAB7-B8AA-4FC4-8945-093159CE09BE}"/>
                </a:ext>
              </a:extLst>
            </p:cNvPr>
            <p:cNvSpPr txBox="1"/>
            <p:nvPr/>
          </p:nvSpPr>
          <p:spPr>
            <a:xfrm>
              <a:off x="418207" y="3860601"/>
              <a:ext cx="2778621" cy="69774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Storage Queues</a:t>
              </a: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55D8CA41-B531-4719-B5C9-3223A3B443AF}"/>
                </a:ext>
              </a:extLst>
            </p:cNvPr>
            <p:cNvSpPr txBox="1"/>
            <p:nvPr/>
          </p:nvSpPr>
          <p:spPr>
            <a:xfrm>
              <a:off x="586383" y="4442521"/>
              <a:ext cx="2396133" cy="76186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Simple task queues</a:t>
              </a:r>
            </a:p>
            <a:p>
              <a:pPr defTabSz="787688">
                <a:lnSpc>
                  <a:spcPct val="90000"/>
                </a:lnSpc>
                <a:spcAft>
                  <a:spcPts val="517"/>
                </a:spcAft>
                <a:defRPr/>
              </a:pPr>
              <a:endParaRPr lang="en-US" sz="12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4" name="Picture 19">
              <a:extLst>
                <a:ext uri="{FF2B5EF4-FFF2-40B4-BE49-F238E27FC236}">
                  <a16:creationId xmlns:a16="http://schemas.microsoft.com/office/drawing/2014/main" id="{9641A9DA-F48B-4D24-9AC4-F33A12BD0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31" y="2178844"/>
              <a:ext cx="1488281" cy="1488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B274571-B8D3-4598-B68E-8E8E1D4CFA7A}"/>
              </a:ext>
            </a:extLst>
          </p:cNvPr>
          <p:cNvGrpSpPr/>
          <p:nvPr/>
        </p:nvGrpSpPr>
        <p:grpSpPr>
          <a:xfrm>
            <a:off x="449451" y="1511085"/>
            <a:ext cx="5543362" cy="4393769"/>
            <a:chOff x="449451" y="1511085"/>
            <a:chExt cx="5543362" cy="4393769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A2DD839-F7E7-45AF-8A78-2D77BD49B297}"/>
                </a:ext>
              </a:extLst>
            </p:cNvPr>
            <p:cNvSpPr/>
            <p:nvPr/>
          </p:nvSpPr>
          <p:spPr>
            <a:xfrm>
              <a:off x="449451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262549-B722-4FC7-9373-6DF60A458F37}"/>
                </a:ext>
              </a:extLst>
            </p:cNvPr>
            <p:cNvSpPr txBox="1"/>
            <p:nvPr/>
          </p:nvSpPr>
          <p:spPr>
            <a:xfrm>
              <a:off x="449451" y="1535604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9E345FE-70A9-431C-9A82-3699D6E42FB1}"/>
              </a:ext>
            </a:extLst>
          </p:cNvPr>
          <p:cNvGrpSpPr/>
          <p:nvPr/>
        </p:nvGrpSpPr>
        <p:grpSpPr>
          <a:xfrm>
            <a:off x="6096000" y="1511085"/>
            <a:ext cx="5543362" cy="4393769"/>
            <a:chOff x="6096000" y="1511085"/>
            <a:chExt cx="5543362" cy="43937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F8E7CAD-2386-42B6-B60D-DB0B59D742FD}"/>
                </a:ext>
              </a:extLst>
            </p:cNvPr>
            <p:cNvSpPr/>
            <p:nvPr/>
          </p:nvSpPr>
          <p:spPr>
            <a:xfrm>
              <a:off x="6096000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9D8FC02-6BB1-4D1F-9E5D-23B135398EC0}"/>
                </a:ext>
              </a:extLst>
            </p:cNvPr>
            <p:cNvSpPr txBox="1"/>
            <p:nvPr/>
          </p:nvSpPr>
          <p:spPr>
            <a:xfrm>
              <a:off x="6096000" y="15356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Messages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E3E036C-C0A8-4E4A-9BD4-7FDA277EB34D}"/>
              </a:ext>
            </a:extLst>
          </p:cNvPr>
          <p:cNvGrpSpPr/>
          <p:nvPr/>
        </p:nvGrpSpPr>
        <p:grpSpPr>
          <a:xfrm>
            <a:off x="3278652" y="2163400"/>
            <a:ext cx="1769567" cy="2577830"/>
            <a:chOff x="3278652" y="2163400"/>
            <a:chExt cx="1769567" cy="257783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0B57F22-2E9E-4431-9795-231E205A16F4}"/>
                </a:ext>
              </a:extLst>
            </p:cNvPr>
            <p:cNvSpPr/>
            <p:nvPr/>
          </p:nvSpPr>
          <p:spPr>
            <a:xfrm>
              <a:off x="3326858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9036138A-65BA-4F53-9697-5977F20FCBD9}"/>
                </a:ext>
              </a:extLst>
            </p:cNvPr>
            <p:cNvSpPr txBox="1"/>
            <p:nvPr/>
          </p:nvSpPr>
          <p:spPr>
            <a:xfrm>
              <a:off x="3278652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Basic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0A6B9DD-7382-4EC2-8FA6-EA650039AB2E}"/>
              </a:ext>
            </a:extLst>
          </p:cNvPr>
          <p:cNvGrpSpPr/>
          <p:nvPr/>
        </p:nvGrpSpPr>
        <p:grpSpPr>
          <a:xfrm>
            <a:off x="5230669" y="2163400"/>
            <a:ext cx="1769567" cy="2577830"/>
            <a:chOff x="5230669" y="2163400"/>
            <a:chExt cx="1769567" cy="257783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4E4200B-7A6C-424E-B561-C660266382C5}"/>
                </a:ext>
              </a:extLst>
            </p:cNvPr>
            <p:cNvSpPr/>
            <p:nvPr/>
          </p:nvSpPr>
          <p:spPr>
            <a:xfrm>
              <a:off x="527887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08910C7B-3663-4797-B0CC-5292B3C46489}"/>
                </a:ext>
              </a:extLst>
            </p:cNvPr>
            <p:cNvSpPr txBox="1"/>
            <p:nvPr/>
          </p:nvSpPr>
          <p:spPr>
            <a:xfrm>
              <a:off x="523066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Standard</a:t>
              </a:r>
              <a:endParaRPr lang="en-US" sz="3200" kern="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5D7ADB2-D7AD-41F4-BFFD-7DFC85EE6BE3}"/>
              </a:ext>
            </a:extLst>
          </p:cNvPr>
          <p:cNvGrpSpPr/>
          <p:nvPr/>
        </p:nvGrpSpPr>
        <p:grpSpPr>
          <a:xfrm>
            <a:off x="7503699" y="2163400"/>
            <a:ext cx="1769567" cy="2577830"/>
            <a:chOff x="7503699" y="2163400"/>
            <a:chExt cx="1769567" cy="257783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C1B78FA-1B5C-4AEF-8E9B-40300C2851EF}"/>
                </a:ext>
              </a:extLst>
            </p:cNvPr>
            <p:cNvSpPr/>
            <p:nvPr/>
          </p:nvSpPr>
          <p:spPr>
            <a:xfrm>
              <a:off x="755190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9DEF8EC-B5EE-458D-892E-596C5F0DAE64}"/>
                </a:ext>
              </a:extLst>
            </p:cNvPr>
            <p:cNvSpPr txBox="1"/>
            <p:nvPr/>
          </p:nvSpPr>
          <p:spPr>
            <a:xfrm>
              <a:off x="750369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Premium</a:t>
              </a:r>
              <a:endParaRPr lang="en-US" sz="3200" kern="0" dirty="0">
                <a:solidFill>
                  <a:schemeClr val="accent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3C132F-67AE-406D-B715-8DB47B06D5C3}"/>
              </a:ext>
            </a:extLst>
          </p:cNvPr>
          <p:cNvSpPr txBox="1"/>
          <p:nvPr/>
        </p:nvSpPr>
        <p:spPr>
          <a:xfrm>
            <a:off x="5211217" y="781353"/>
            <a:ext cx="1769567" cy="1019411"/>
          </a:xfrm>
          <a:prstGeom prst="rect">
            <a:avLst/>
          </a:prstGeom>
          <a:noFill/>
        </p:spPr>
        <p:txBody>
          <a:bodyPr lIns="168055" tIns="134444" rIns="168055" bIns="134444">
            <a:spAutoFit/>
          </a:bodyPr>
          <a:lstStyle/>
          <a:p>
            <a:pPr algn="ctr" defTabSz="840201">
              <a:lnSpc>
                <a:spcPct val="90000"/>
              </a:lnSpc>
              <a:spcAft>
                <a:spcPts val="551"/>
              </a:spcAft>
              <a:defRPr/>
            </a:pPr>
            <a:r>
              <a:rPr lang="en-US" sz="5400" kern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Tiers</a:t>
            </a:r>
            <a:endParaRPr lang="en-US" sz="4800" kern="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17EB2C7-D109-4547-B51A-8B0E6C8498F7}"/>
              </a:ext>
            </a:extLst>
          </p:cNvPr>
          <p:cNvGrpSpPr/>
          <p:nvPr/>
        </p:nvGrpSpPr>
        <p:grpSpPr>
          <a:xfrm>
            <a:off x="3054485" y="1813204"/>
            <a:ext cx="4173166" cy="4264590"/>
            <a:chOff x="2509736" y="1916348"/>
            <a:chExt cx="4173166" cy="426459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425B0D8-D06D-4B24-B28D-4190157C8C97}"/>
                </a:ext>
              </a:extLst>
            </p:cNvPr>
            <p:cNvSpPr/>
            <p:nvPr/>
          </p:nvSpPr>
          <p:spPr>
            <a:xfrm>
              <a:off x="2509736" y="1916348"/>
              <a:ext cx="417316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1369E8C1-D220-4A5C-9ED1-E26ACAB7F64D}"/>
                </a:ext>
              </a:extLst>
            </p:cNvPr>
            <p:cNvSpPr txBox="1"/>
            <p:nvPr/>
          </p:nvSpPr>
          <p:spPr>
            <a:xfrm>
              <a:off x="3404517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Consumption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(Operation)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BDB8F54-23F5-4520-9926-3F494EC8DFF2}"/>
              </a:ext>
            </a:extLst>
          </p:cNvPr>
          <p:cNvGrpSpPr/>
          <p:nvPr/>
        </p:nvGrpSpPr>
        <p:grpSpPr>
          <a:xfrm>
            <a:off x="7107079" y="1813203"/>
            <a:ext cx="2562805" cy="4264591"/>
            <a:chOff x="6562330" y="1916347"/>
            <a:chExt cx="2562805" cy="426459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4A8029-F463-480D-8655-F338849506A2}"/>
                </a:ext>
              </a:extLst>
            </p:cNvPr>
            <p:cNvSpPr/>
            <p:nvPr/>
          </p:nvSpPr>
          <p:spPr>
            <a:xfrm>
              <a:off x="6792713" y="1916347"/>
              <a:ext cx="214700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7B5B47A-6B49-4FD3-A88D-3CAEA6C06E7D}"/>
                </a:ext>
              </a:extLst>
            </p:cNvPr>
            <p:cNvSpPr txBox="1"/>
            <p:nvPr/>
          </p:nvSpPr>
          <p:spPr>
            <a:xfrm>
              <a:off x="6562330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Resource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</a:t>
              </a:r>
              <a:r>
                <a:rPr lang="en-US" sz="2800" kern="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MsgUnit</a:t>
              </a: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1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uget logo">
            <a:extLst>
              <a:ext uri="{FF2B5EF4-FFF2-40B4-BE49-F238E27FC236}">
                <a16:creationId xmlns:a16="http://schemas.microsoft.com/office/drawing/2014/main" id="{7B3357EE-97AF-4AF7-AB3A-719D9C38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65" y="2192288"/>
            <a:ext cx="7414790" cy="22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84CF3-60B7-4AC0-9ECA-131AE899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31" y="0"/>
            <a:ext cx="9852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7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75BE7-AD12-425C-A833-09FBF4D4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0" y="1291536"/>
            <a:ext cx="10897160" cy="14351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58E59-4356-47FF-9C37-0BE324AD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04" y="4019576"/>
            <a:ext cx="10535191" cy="111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24F07F-0BA3-4FDF-95A2-313170E3F416}"/>
              </a:ext>
            </a:extLst>
          </p:cNvPr>
          <p:cNvSpPr/>
          <p:nvPr/>
        </p:nvSpPr>
        <p:spPr>
          <a:xfrm>
            <a:off x="141987" y="1821699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9381-26B5-404B-96BA-0BB8505A764C}"/>
              </a:ext>
            </a:extLst>
          </p:cNvPr>
          <p:cNvSpPr/>
          <p:nvPr/>
        </p:nvSpPr>
        <p:spPr>
          <a:xfrm>
            <a:off x="141987" y="4387805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2" name="Picture 2" descr="File:But-why-meme-generator-but-why-84103d.jpg">
            <a:extLst>
              <a:ext uri="{FF2B5EF4-FFF2-40B4-BE49-F238E27FC236}">
                <a16:creationId xmlns:a16="http://schemas.microsoft.com/office/drawing/2014/main" id="{3C6EBFE1-B372-4AE4-998B-D46D4EEE3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47" y="1216270"/>
            <a:ext cx="7562321" cy="39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52EAC-7284-4E61-BABF-82C3847F7F77}"/>
              </a:ext>
            </a:extLst>
          </p:cNvPr>
          <p:cNvCxnSpPr/>
          <p:nvPr/>
        </p:nvCxnSpPr>
        <p:spPr>
          <a:xfrm>
            <a:off x="2448232" y="4843370"/>
            <a:ext cx="97929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21C01-DE9B-4972-B0A3-C43E74523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42" y="311099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A759B-20CA-4652-B153-CF6416152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00" y="3112811"/>
            <a:ext cx="3189990" cy="214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4A560-C1BA-4B37-B4A8-F725F6B0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105" y="963019"/>
            <a:ext cx="5651790" cy="1955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ED6AE7-0AF0-43C6-A7F9-FCC9A80DC7F5}"/>
              </a:ext>
            </a:extLst>
          </p:cNvPr>
          <p:cNvSpPr txBox="1"/>
          <p:nvPr/>
        </p:nvSpPr>
        <p:spPr>
          <a:xfrm>
            <a:off x="2073019" y="5401208"/>
            <a:ext cx="27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004880"/>
                </a:solidFill>
              </a:rPr>
              <a:t>WindowsAzure.ServiceBus</a:t>
            </a:r>
            <a:endParaRPr lang="en-CA" b="1" dirty="0">
              <a:solidFill>
                <a:srgbClr val="0048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8248B-13E8-441A-9702-00703E94B3B8}"/>
              </a:ext>
            </a:extLst>
          </p:cNvPr>
          <p:cNvSpPr txBox="1"/>
          <p:nvPr/>
        </p:nvSpPr>
        <p:spPr>
          <a:xfrm>
            <a:off x="4646779" y="520145"/>
            <a:ext cx="289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solidFill>
                  <a:srgbClr val="004880"/>
                </a:solidFill>
                <a:latin typeface="Yanone Kaffeesatz Regular" panose="02000000000000000000" pitchFamily="2" charset="0"/>
              </a:rPr>
              <a:t>Microsoft.Azure.ServiceBus</a:t>
            </a:r>
            <a:endParaRPr lang="en-CA" sz="2400" b="1" dirty="0">
              <a:solidFill>
                <a:srgbClr val="004880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Image result for microsoft loves oss">
            <a:extLst>
              <a:ext uri="{FF2B5EF4-FFF2-40B4-BE49-F238E27FC236}">
                <a16:creationId xmlns:a16="http://schemas.microsoft.com/office/drawing/2014/main" id="{07D8A092-0D22-4C7D-844E-7FA26A2C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5220">
            <a:off x="-489025" y="448199"/>
            <a:ext cx="57150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B2ADA-AB17-49BE-8767-15F49E7E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29"/>
            <a:ext cx="12192000" cy="61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5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DE266-C764-411A-9473-EBA9CC3DB1E5}"/>
              </a:ext>
            </a:extLst>
          </p:cNvPr>
          <p:cNvSpPr/>
          <p:nvPr/>
        </p:nvSpPr>
        <p:spPr>
          <a:xfrm>
            <a:off x="2735944" y="3598987"/>
            <a:ext cx="67201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github.com/azure/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azure-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sdk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-for-net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the Octobi Wan Catnobi">
            <a:extLst>
              <a:ext uri="{FF2B5EF4-FFF2-40B4-BE49-F238E27FC236}">
                <a16:creationId xmlns:a16="http://schemas.microsoft.com/office/drawing/2014/main" id="{4B32D527-79EC-4580-AF79-AE67BED4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61" y="146537"/>
            <a:ext cx="3112477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9C352-3B36-4C53-865C-87D8BDA9C775}"/>
              </a:ext>
            </a:extLst>
          </p:cNvPr>
          <p:cNvSpPr txBox="1"/>
          <p:nvPr/>
        </p:nvSpPr>
        <p:spPr>
          <a:xfrm>
            <a:off x="9198873" y="648866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https://octodex.github.com/octobiwan</a:t>
            </a:r>
            <a:endParaRPr lang="en-US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679</Words>
  <Application>Microsoft Office PowerPoint</Application>
  <PresentationFormat>Widescreen</PresentationFormat>
  <Paragraphs>147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629</cp:revision>
  <dcterms:created xsi:type="dcterms:W3CDTF">2016-02-22T14:00:45Z</dcterms:created>
  <dcterms:modified xsi:type="dcterms:W3CDTF">2019-06-03T18:34:44Z</dcterms:modified>
</cp:coreProperties>
</file>