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78" r:id="rId2"/>
    <p:sldId id="490" r:id="rId3"/>
    <p:sldId id="491" r:id="rId4"/>
    <p:sldId id="258" r:id="rId5"/>
    <p:sldId id="259" r:id="rId6"/>
    <p:sldId id="260" r:id="rId7"/>
    <p:sldId id="261" r:id="rId8"/>
    <p:sldId id="492" r:id="rId9"/>
    <p:sldId id="493" r:id="rId10"/>
    <p:sldId id="494" r:id="rId11"/>
    <p:sldId id="495" r:id="rId12"/>
    <p:sldId id="496" r:id="rId13"/>
    <p:sldId id="497" r:id="rId14"/>
    <p:sldId id="498" r:id="rId15"/>
    <p:sldId id="499" r:id="rId16"/>
    <p:sldId id="500" r:id="rId17"/>
    <p:sldId id="503" r:id="rId18"/>
    <p:sldId id="502" r:id="rId19"/>
    <p:sldId id="501" r:id="rId20"/>
    <p:sldId id="504" r:id="rId21"/>
    <p:sldId id="505" r:id="rId22"/>
    <p:sldId id="506" r:id="rId23"/>
    <p:sldId id="507" r:id="rId24"/>
    <p:sldId id="508" r:id="rId25"/>
    <p:sldId id="509" r:id="rId26"/>
    <p:sldId id="510" r:id="rId27"/>
    <p:sldId id="512" r:id="rId28"/>
    <p:sldId id="511" r:id="rId29"/>
    <p:sldId id="513" r:id="rId30"/>
    <p:sldId id="514" r:id="rId31"/>
    <p:sldId id="515" r:id="rId32"/>
    <p:sldId id="489" r:id="rId33"/>
    <p:sldId id="267" r:id="rId34"/>
    <p:sldId id="275" r:id="rId35"/>
    <p:sldId id="268" r:id="rId36"/>
    <p:sldId id="27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490"/>
            <p14:sldId id="491"/>
            <p14:sldId id="258"/>
            <p14:sldId id="259"/>
            <p14:sldId id="260"/>
            <p14:sldId id="261"/>
            <p14:sldId id="492"/>
            <p14:sldId id="493"/>
            <p14:sldId id="494"/>
            <p14:sldId id="495"/>
            <p14:sldId id="496"/>
            <p14:sldId id="497"/>
            <p14:sldId id="498"/>
            <p14:sldId id="499"/>
            <p14:sldId id="500"/>
            <p14:sldId id="503"/>
            <p14:sldId id="502"/>
            <p14:sldId id="501"/>
            <p14:sldId id="504"/>
            <p14:sldId id="505"/>
            <p14:sldId id="506"/>
            <p14:sldId id="507"/>
            <p14:sldId id="508"/>
            <p14:sldId id="509"/>
            <p14:sldId id="510"/>
            <p14:sldId id="512"/>
            <p14:sldId id="511"/>
            <p14:sldId id="513"/>
            <p14:sldId id="514"/>
            <p14:sldId id="515"/>
          </p14:sldIdLst>
        </p14:section>
        <p14:section name="Wrap up" id="{BCD9F38D-60DF-4459-9684-4C9C9939E42E}">
          <p14:sldIdLst/>
        </p14:section>
        <p14:section name="Q &amp; A" id="{EC3F6F94-2D82-4EB0-B8B3-D1EDFDD37945}">
          <p14:sldIdLst>
            <p14:sldId id="489"/>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D8FF"/>
    <a:srgbClr val="D8DC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53627" autoAdjust="0"/>
  </p:normalViewPr>
  <p:slideViewPr>
    <p:cSldViewPr snapToGrid="0">
      <p:cViewPr varScale="1">
        <p:scale>
          <a:sx n="59" d="100"/>
          <a:sy n="59" d="100"/>
        </p:scale>
        <p:origin x="84" y="630"/>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11.06.2019</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AMQP + </a:t>
            </a:r>
            <a:r>
              <a:rPr lang="en-CA" dirty="0" err="1"/>
              <a:t>WebSockets</a:t>
            </a:r>
            <a:endParaRPr lang="en-CA" dirty="0"/>
          </a:p>
          <a:p>
            <a:r>
              <a:rPr lang="en-CA" dirty="0"/>
              <a:t>On the broker side, the new client is speaking AMQP 1.0 and no more SBMP protocol.</a:t>
            </a:r>
          </a:p>
          <a:p>
            <a:r>
              <a:rPr lang="en-CA" dirty="0"/>
              <a:t>Meaning interoperability and less constraints (number of concurrent connections: 1K vs 5K)</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450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Sending a message -&gt; </a:t>
            </a:r>
            <a:r>
              <a:rPr lang="en-CA" sz="1200" b="0" kern="1200" dirty="0" err="1">
                <a:solidFill>
                  <a:schemeClr val="tx1"/>
                </a:solidFill>
                <a:effectLst/>
                <a:latin typeface="+mn-lt"/>
                <a:ea typeface="+mn-ea"/>
                <a:cs typeface="+mn-cs"/>
              </a:rPr>
              <a:t>MessagingEntityNotFoundException</a:t>
            </a:r>
            <a:r>
              <a:rPr lang="en-CA" sz="1200" b="0" kern="1200" dirty="0">
                <a:solidFill>
                  <a:schemeClr val="tx1"/>
                </a:solidFill>
                <a:effectLst/>
                <a:latin typeface="+mn-lt"/>
                <a:ea typeface="+mn-ea"/>
                <a:cs typeface="+mn-cs"/>
              </a:rPr>
              <a:t> -&gt; tooling</a:t>
            </a:r>
            <a:endParaRPr lang="en-CA" b="0" dirty="0"/>
          </a:p>
          <a:p>
            <a:r>
              <a:rPr lang="en-US" dirty="0" err="1"/>
              <a:t>QueuClient.SendAsync</a:t>
            </a: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030098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we receive? There are two options available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MessageReceiver.ReceiveAsync</a:t>
            </a:r>
            <a:r>
              <a:rPr lang="en-US" dirty="0"/>
              <a:t>(message) is fragile requires to do manual heavy lifting such as concurrency etc. Also hard to understand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Use message handlers instead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r>
              <a:rPr lang="en-CA" dirty="0" err="1"/>
              <a:t>MessageHandlerOptions</a:t>
            </a:r>
            <a:endParaRPr lang="en-CA" dirty="0"/>
          </a:p>
          <a:p>
            <a:pPr marL="171450" indent="-171450">
              <a:buFontTx/>
              <a:buChar char="-"/>
            </a:pPr>
            <a:r>
              <a:rPr lang="en-CA" dirty="0"/>
              <a:t>Exception handler with </a:t>
            </a:r>
            <a:r>
              <a:rPr lang="en-CA" dirty="0" err="1"/>
              <a:t>ExceptionReceiveContext</a:t>
            </a:r>
            <a:endParaRPr lang="en-CA" dirty="0"/>
          </a:p>
          <a:p>
            <a:pPr marL="171450" indent="-171450">
              <a:buFontTx/>
              <a:buChar char="-"/>
            </a:pPr>
            <a:r>
              <a:rPr lang="en-CA" dirty="0"/>
              <a:t>AutoComplete (defaults to true)</a:t>
            </a:r>
          </a:p>
          <a:p>
            <a:pPr marL="171450" indent="-171450">
              <a:buFontTx/>
              <a:buChar char="-"/>
            </a:pPr>
            <a:r>
              <a:rPr lang="en-CA" dirty="0" err="1"/>
              <a:t>MaxConcurrentCalls</a:t>
            </a:r>
            <a:r>
              <a:rPr lang="en-CA" dirty="0"/>
              <a:t> (defaults to one)</a:t>
            </a:r>
          </a:p>
          <a:p>
            <a:pPr marL="171450" indent="-171450">
              <a:buFontTx/>
              <a:buChar char="-"/>
            </a:pPr>
            <a:r>
              <a:rPr lang="en-CA" dirty="0" err="1"/>
              <a:t>MaxAutoRenewDuration</a:t>
            </a:r>
            <a:r>
              <a:rPr lang="en-CA" dirty="0"/>
              <a:t> (defaults to 5mins) </a:t>
            </a:r>
          </a:p>
          <a:p>
            <a:pPr marL="171450" indent="-171450">
              <a:buFontTx/>
              <a:buChar char="-"/>
            </a:pPr>
            <a:endParaRPr lang="en-CA" dirty="0"/>
          </a:p>
          <a:p>
            <a:pPr marL="0" indent="0">
              <a:buFontTx/>
              <a:buNone/>
            </a:pPr>
            <a:r>
              <a:rPr lang="en-CA" dirty="0"/>
              <a:t>Talk about </a:t>
            </a:r>
            <a:r>
              <a:rPr lang="en-CA" dirty="0" err="1"/>
              <a:t>PeekLock</a:t>
            </a:r>
            <a:r>
              <a:rPr lang="en-CA" dirty="0"/>
              <a:t> and </a:t>
            </a:r>
            <a:r>
              <a:rPr lang="de-CH" sz="1200" b="0" i="0" kern="1200" dirty="0" err="1">
                <a:solidFill>
                  <a:schemeClr val="tx1"/>
                </a:solidFill>
                <a:effectLst/>
                <a:latin typeface="+mn-lt"/>
                <a:ea typeface="+mn-ea"/>
                <a:cs typeface="+mn-cs"/>
              </a:rPr>
              <a:t>ReceiveAndDelete</a:t>
            </a:r>
            <a:endParaRPr lang="en-CA" dirty="0"/>
          </a:p>
          <a:p>
            <a:pPr marL="171450" indent="-171450">
              <a:buFontTx/>
              <a:buChar char="-"/>
            </a:pPr>
            <a:endParaRPr lang="en-CA" dirty="0"/>
          </a:p>
          <a:p>
            <a:r>
              <a:rPr lang="en-CA" dirty="0"/>
              <a:t>What’s the right way? If you need to process incoming messages one by one and don’t want to build message pump logic, </a:t>
            </a:r>
            <a:r>
              <a:rPr lang="en-CA" dirty="0" err="1"/>
              <a:t>MessageHandler</a:t>
            </a:r>
            <a:r>
              <a:rPr lang="en-CA" dirty="0"/>
              <a:t> is a good option.</a:t>
            </a:r>
          </a:p>
          <a:p>
            <a:r>
              <a:rPr lang="en-CA" dirty="0"/>
              <a:t>If batching is important, manual receive is a better option.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483044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Sender and Receiver are abstract types that are allow to send and receive from topics and queues</a:t>
            </a:r>
          </a:p>
        </p:txBody>
      </p:sp>
      <p:sp>
        <p:nvSpPr>
          <p:cNvPr id="4" name="Slide Number Placeholder 3"/>
          <p:cNvSpPr>
            <a:spLocks noGrp="1"/>
          </p:cNvSpPr>
          <p:nvPr>
            <p:ph type="sldNum" sz="quarter" idx="5"/>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521539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matter what way you’ll be connecting to the broker to send and receive messages, there’s something to keep in mind – </a:t>
            </a:r>
            <a:r>
              <a:rPr lang="en-CA" b="1" dirty="0"/>
              <a:t>connections</a:t>
            </a:r>
          </a:p>
        </p:txBody>
      </p:sp>
      <p:sp>
        <p:nvSpPr>
          <p:cNvPr id="4" name="Slide Number Placeholder 3"/>
          <p:cNvSpPr>
            <a:spLocks noGrp="1"/>
          </p:cNvSpPr>
          <p:nvPr>
            <p:ph type="sldNum" sz="quarter" idx="10"/>
          </p:nvPr>
        </p:nvSpPr>
        <p:spPr/>
        <p:txBody>
          <a:bodyPr/>
          <a:lstStyle/>
          <a:p>
            <a:fld id="{8DF7B682-A23C-4AC9-A63F-72C4BE33EF59}" type="slidenum">
              <a:rPr lang="en-CA" smtClean="0"/>
              <a:t>14</a:t>
            </a:fld>
            <a:endParaRPr lang="en-CA"/>
          </a:p>
        </p:txBody>
      </p:sp>
    </p:spTree>
    <p:extLst>
      <p:ext uri="{BB962C8B-B14F-4D97-AF65-F5344CB8AC3E}">
        <p14:creationId xmlns:p14="http://schemas.microsoft.com/office/powerpoint/2010/main" val="15331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netstat -</a:t>
            </a:r>
            <a:r>
              <a:rPr lang="en-US" dirty="0" err="1"/>
              <a:t>na</a:t>
            </a:r>
            <a:r>
              <a:rPr lang="en-US" dirty="0"/>
              <a:t> | find "5671“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p>
        </p:txBody>
      </p:sp>
      <p:sp>
        <p:nvSpPr>
          <p:cNvPr id="4" name="Slide Number Placeholder 3"/>
          <p:cNvSpPr>
            <a:spLocks noGrp="1"/>
          </p:cNvSpPr>
          <p:nvPr>
            <p:ph type="sldNum" sz="quarter" idx="5"/>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892296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CA" dirty="0"/>
              <a:t>So when a message is scheduled, how can it be received earlier or cancelled? </a:t>
            </a:r>
          </a:p>
          <a:p>
            <a:r>
              <a:rPr lang="en-CA" dirty="0"/>
              <a:t>To retrieve a specific message, </a:t>
            </a:r>
            <a:r>
              <a:rPr lang="en-CA" dirty="0" err="1"/>
              <a:t>SequenceNumber</a:t>
            </a:r>
            <a:r>
              <a:rPr lang="en-CA" dirty="0"/>
              <a:t> is required. But we got no sequence number until a message is received.</a:t>
            </a:r>
          </a:p>
          <a:p>
            <a:r>
              <a:rPr lang="en-CA" dirty="0"/>
              <a:t>A bit of a chicken and an egg situation.</a:t>
            </a:r>
          </a:p>
          <a:p>
            <a:r>
              <a:rPr lang="en-CA" dirty="0"/>
              <a:t>To solve this, we could peek for a message to find out its sequence number and retrieve it. Works for a single scheduled message, not when there are multiple ones…</a:t>
            </a:r>
          </a:p>
          <a:p>
            <a:r>
              <a:rPr lang="en-CA"/>
              <a:t>That’s why scheduling using a client / message sender is a better option.</a:t>
            </a:r>
          </a:p>
        </p:txBody>
      </p:sp>
      <p:sp>
        <p:nvSpPr>
          <p:cNvPr id="4" name="Slide Number Placeholder 3"/>
          <p:cNvSpPr>
            <a:spLocks noGrp="1"/>
          </p:cNvSpPr>
          <p:nvPr>
            <p:ph type="sldNum" sz="quarter" idx="5"/>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66747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messages need to be marked as short lived it is possible to give it a </a:t>
            </a:r>
            <a:r>
              <a:rPr lang="en-US" dirty="0" err="1"/>
              <a:t>TimeToLive</a:t>
            </a:r>
            <a:r>
              <a:rPr lang="en-US" dirty="0"/>
              <a:t>. </a:t>
            </a:r>
            <a:r>
              <a:rPr lang="en-US" dirty="0" err="1"/>
              <a:t>TimeToLive</a:t>
            </a:r>
            <a:r>
              <a:rPr lang="en-US" dirty="0"/>
              <a:t> can be set on the message or on the entity. Setting a longer TTL on the message than on the entity adjusts the TTL to the entity TTL.</a:t>
            </a:r>
          </a:p>
          <a:p>
            <a:endParaRPr lang="en-US" dirty="0"/>
          </a:p>
          <a:p>
            <a:r>
              <a:rPr lang="en-US" dirty="0"/>
              <a:t>Where does the message go?</a:t>
            </a:r>
          </a:p>
          <a:p>
            <a:endParaRPr lang="en-US" dirty="0"/>
          </a:p>
          <a:p>
            <a:r>
              <a:rPr lang="en-US" dirty="0"/>
              <a:t>By default messages will be discarded that exceeded the time to live. It is possible to set </a:t>
            </a:r>
            <a:r>
              <a:rPr lang="en-US" dirty="0" err="1"/>
              <a:t>QueueDescription.EnableDeadLetteringOnMessageExpiration</a:t>
            </a:r>
            <a:r>
              <a:rPr lang="en-US" dirty="0"/>
              <a:t> or </a:t>
            </a:r>
            <a:r>
              <a:rPr lang="en-US" dirty="0" err="1"/>
              <a:t>SubscriptionDescription.EnableDeadLetteringOnMessageExpiration</a:t>
            </a:r>
            <a:r>
              <a:rPr lang="en-US" dirty="0"/>
              <a:t> and then they will be </a:t>
            </a:r>
            <a:r>
              <a:rPr lang="en-US" dirty="0" err="1"/>
              <a:t>deadlettered</a:t>
            </a: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421529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for </a:t>
            </a:r>
            <a:r>
              <a:rPr lang="en-US" dirty="0" err="1"/>
              <a:t>deadlettering</a:t>
            </a:r>
            <a:endParaRPr lang="en-US" dirty="0"/>
          </a:p>
          <a:p>
            <a:pPr marL="171450" indent="-171450">
              <a:buFontTx/>
              <a:buChar char="-"/>
            </a:pPr>
            <a:r>
              <a:rPr lang="en-US" dirty="0"/>
              <a:t>Exceeded </a:t>
            </a:r>
            <a:r>
              <a:rPr lang="en-US" dirty="0" err="1"/>
              <a:t>TimeToLive</a:t>
            </a:r>
            <a:endParaRPr lang="en-US" dirty="0"/>
          </a:p>
          <a:p>
            <a:pPr marL="171450" indent="-171450">
              <a:buFontTx/>
              <a:buChar char="-"/>
            </a:pPr>
            <a:r>
              <a:rPr lang="en-US" dirty="0"/>
              <a:t>Exceeded </a:t>
            </a:r>
            <a:r>
              <a:rPr lang="en-US" dirty="0" err="1"/>
              <a:t>MaxDeliveryCount</a:t>
            </a:r>
            <a:endParaRPr lang="en-US" dirty="0"/>
          </a:p>
          <a:p>
            <a:pPr marL="171450" indent="-171450">
              <a:buFontTx/>
              <a:buChar char="-"/>
            </a:pPr>
            <a:r>
              <a:rPr lang="en-US" dirty="0"/>
              <a:t>Errors while processing subscription rules when SubscriptionDescription.EnableDeadLetteringOnFilterEvaluationExceptions is set</a:t>
            </a:r>
          </a:p>
          <a:p>
            <a:pPr marL="171450" indent="-171450">
              <a:buFontTx/>
              <a:buChar char="-"/>
            </a:pPr>
            <a:r>
              <a:rPr lang="en-US" dirty="0"/>
              <a:t>In Forwarding or </a:t>
            </a:r>
            <a:r>
              <a:rPr lang="en-US" dirty="0" err="1"/>
              <a:t>SendVia</a:t>
            </a:r>
            <a:r>
              <a:rPr lang="en-US" dirty="0"/>
              <a:t> scenarios which we’ll talk about later</a:t>
            </a:r>
          </a:p>
          <a:p>
            <a:endParaRPr lang="en-US" dirty="0"/>
          </a:p>
          <a:p>
            <a:r>
              <a:rPr lang="en-US" dirty="0"/>
              <a:t>Every queue has essentially 4 queues</a:t>
            </a:r>
          </a:p>
          <a:p>
            <a:endParaRPr lang="en-US" dirty="0"/>
          </a:p>
          <a:p>
            <a:r>
              <a:rPr lang="fr-FR" sz="1200" b="0" i="0" kern="1200" dirty="0">
                <a:solidFill>
                  <a:schemeClr val="tx1"/>
                </a:solidFill>
                <a:effectLst/>
                <a:latin typeface="+mn-lt"/>
                <a:ea typeface="+mn-ea"/>
                <a:cs typeface="+mn-cs"/>
              </a:rPr>
              <a:t>queue</a:t>
            </a:r>
          </a:p>
          <a:p>
            <a:r>
              <a:rPr lang="fr-FR" sz="1200" b="0" i="0" kern="1200" dirty="0">
                <a:solidFill>
                  <a:schemeClr val="tx1"/>
                </a:solidFill>
                <a:effectLst/>
                <a:latin typeface="+mn-lt"/>
                <a:ea typeface="+mn-ea"/>
                <a:cs typeface="+mn-cs"/>
              </a:rPr>
              <a:t>queue/$DeadLetterQueue</a:t>
            </a:r>
          </a:p>
          <a:p>
            <a:r>
              <a:rPr lang="fr-FR" sz="1200" b="0" i="0" kern="1200" dirty="0">
                <a:solidFill>
                  <a:schemeClr val="tx1"/>
                </a:solidFill>
                <a:effectLst/>
                <a:latin typeface="+mn-lt"/>
                <a:ea typeface="+mn-ea"/>
                <a:cs typeface="+mn-cs"/>
              </a:rPr>
              <a:t>queue/$Transfer</a:t>
            </a:r>
          </a:p>
          <a:p>
            <a:r>
              <a:rPr lang="fr-FR" sz="1200" b="0" i="0" kern="1200" dirty="0">
                <a:solidFill>
                  <a:schemeClr val="tx1"/>
                </a:solidFill>
                <a:effectLst/>
                <a:latin typeface="+mn-lt"/>
                <a:ea typeface="+mn-ea"/>
                <a:cs typeface="+mn-cs"/>
              </a:rPr>
              <a:t>queue/$Transfer/$DeadLetterQueue</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4282974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will be sent to the transfer dead-letter queue under the following conditions:</a:t>
            </a:r>
          </a:p>
          <a:p>
            <a:endParaRPr lang="en-US" dirty="0"/>
          </a:p>
          <a:p>
            <a:r>
              <a:rPr lang="en-US" dirty="0"/>
              <a:t>- A message passes through more than 4 queues or topics that are chained together.</a:t>
            </a:r>
          </a:p>
          <a:p>
            <a:r>
              <a:rPr lang="en-US" dirty="0"/>
              <a:t>- The destination queue or topic is disabled or deleted.</a:t>
            </a:r>
          </a:p>
          <a:p>
            <a:pPr marL="171450" indent="-171450">
              <a:buFontTx/>
              <a:buChar char="-"/>
            </a:pPr>
            <a:r>
              <a:rPr lang="en-US" dirty="0"/>
              <a:t>The destination queue or topic exceeds the maximum entity size.</a:t>
            </a:r>
          </a:p>
          <a:p>
            <a:pPr marL="171450" indent="-171450">
              <a:buFontTx/>
              <a:buChar char="-"/>
            </a:pPr>
            <a:endParaRPr lang="en-US" dirty="0"/>
          </a:p>
          <a:p>
            <a:pPr marL="0" indent="0">
              <a:buFontTx/>
              <a:buNone/>
            </a:pPr>
            <a:r>
              <a:rPr lang="en-US" dirty="0"/>
              <a:t>Very powerful in combination with subscriptions to </a:t>
            </a:r>
            <a:r>
              <a:rPr lang="en-US"/>
              <a:t>build hierarchies.</a:t>
            </a:r>
          </a:p>
          <a:p>
            <a:pPr marL="0" indent="0">
              <a:buFontTx/>
              <a:buNone/>
            </a:pPr>
            <a:endParaRPr lang="en-US" dirty="0"/>
          </a:p>
          <a:p>
            <a:pPr marL="0" indent="0">
              <a:buFontTx/>
              <a:buNone/>
            </a:pPr>
            <a:r>
              <a:rPr lang="en-US" sz="1200" b="0" i="0" kern="1200" dirty="0">
                <a:solidFill>
                  <a:schemeClr val="tx1"/>
                </a:solidFill>
                <a:effectLst/>
                <a:latin typeface="+mn-lt"/>
                <a:ea typeface="+mn-ea"/>
                <a:cs typeface="+mn-cs"/>
              </a:rPr>
              <a:t>Service Bus bills one operation for each forwarded message.</a:t>
            </a: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84789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en-US" dirty="0"/>
              <a:t>Event Grid</a:t>
            </a:r>
          </a:p>
          <a:p>
            <a:pPr marL="171450" indent="-171450">
              <a:buFontTx/>
              <a:buChar char="-"/>
            </a:pPr>
            <a:r>
              <a:rPr lang="en-US" dirty="0" err="1"/>
              <a:t>Eventing</a:t>
            </a:r>
            <a:r>
              <a:rPr lang="en-US" dirty="0"/>
              <a:t> backplane that enables event-driven reactive programming</a:t>
            </a:r>
          </a:p>
          <a:p>
            <a:pPr marL="171450" indent="-171450">
              <a:buFontTx/>
              <a:buChar char="-"/>
            </a:pPr>
            <a:r>
              <a:rPr lang="en-US" dirty="0"/>
              <a:t>Event consumption of Azure and Non-azure resources</a:t>
            </a:r>
          </a:p>
          <a:p>
            <a:pPr marL="171450" indent="-171450">
              <a:buFontTx/>
              <a:buChar char="-"/>
            </a:pPr>
            <a:r>
              <a:rPr lang="en-GB" sz="1200" b="0" i="0" kern="1200" dirty="0">
                <a:solidFill>
                  <a:schemeClr val="tx1"/>
                </a:solidFill>
                <a:effectLst/>
                <a:latin typeface="+mn-lt"/>
                <a:ea typeface="+mn-ea"/>
                <a:cs typeface="+mn-cs"/>
              </a:rPr>
              <a:t>The event message has the information you need to react to changes in services and applications</a:t>
            </a:r>
          </a:p>
          <a:p>
            <a:pPr marL="171450" indent="-171450">
              <a:buFontTx/>
              <a:buChar char="-"/>
            </a:pPr>
            <a:r>
              <a:rPr lang="en-GB" sz="1200" b="0" i="0" kern="1200" dirty="0">
                <a:solidFill>
                  <a:schemeClr val="tx1"/>
                </a:solidFill>
                <a:effectLst/>
                <a:latin typeface="+mn-lt"/>
                <a:ea typeface="+mn-ea"/>
                <a:cs typeface="+mn-cs"/>
              </a:rPr>
              <a:t>Event Grid isn't a data pipeline, and doesn't deliver the actual object that was updated.</a:t>
            </a:r>
          </a:p>
          <a:p>
            <a:pPr marL="171450" indent="-171450">
              <a:buFontTx/>
              <a:buChar char="-"/>
            </a:pPr>
            <a:r>
              <a:rPr lang="en-GB" sz="1200" b="0" i="0" kern="1200" dirty="0">
                <a:solidFill>
                  <a:schemeClr val="tx1"/>
                </a:solidFill>
                <a:effectLst/>
                <a:latin typeface="+mn-lt"/>
                <a:ea typeface="+mn-ea"/>
                <a:cs typeface="+mn-cs"/>
              </a:rPr>
              <a:t>Reactive programming, events are discrete facts</a:t>
            </a:r>
          </a:p>
          <a:p>
            <a:pPr marL="171450" indent="-171450">
              <a:buFontTx/>
              <a:buChar char="-"/>
            </a:pPr>
            <a:endParaRPr lang="en-GB" sz="1200" b="0" i="0" kern="1200" dirty="0">
              <a:solidFill>
                <a:schemeClr val="tx1"/>
              </a:solidFill>
              <a:effectLst/>
              <a:latin typeface="+mn-lt"/>
              <a:ea typeface="+mn-ea"/>
              <a:cs typeface="+mn-cs"/>
            </a:endParaRPr>
          </a:p>
          <a:p>
            <a:pPr marL="0" indent="0">
              <a:buFontTx/>
              <a:buNone/>
            </a:pPr>
            <a:r>
              <a:rPr lang="en-GB" sz="1200" b="0" i="0" kern="1200" dirty="0">
                <a:solidFill>
                  <a:schemeClr val="tx1"/>
                </a:solidFill>
                <a:effectLst/>
                <a:latin typeface="+mn-lt"/>
                <a:ea typeface="+mn-ea"/>
                <a:cs typeface="+mn-cs"/>
              </a:rPr>
              <a:t>Event Hubs</a:t>
            </a:r>
          </a:p>
          <a:p>
            <a:pPr marL="171450" indent="-171450">
              <a:buFontTx/>
              <a:buChar char="-"/>
            </a:pPr>
            <a:r>
              <a:rPr lang="en-GB" sz="1200" b="0" i="0" kern="1200" dirty="0">
                <a:solidFill>
                  <a:schemeClr val="tx1"/>
                </a:solidFill>
                <a:effectLst/>
                <a:latin typeface="+mn-lt"/>
                <a:ea typeface="+mn-ea"/>
                <a:cs typeface="+mn-cs"/>
              </a:rPr>
              <a:t>Azure Event Hubs is a big data pipeline</a:t>
            </a:r>
          </a:p>
          <a:p>
            <a:pPr marL="171450" indent="-171450">
              <a:buFontTx/>
              <a:buChar char="-"/>
            </a:pPr>
            <a:r>
              <a:rPr lang="en-GB" sz="1200" b="0" i="0" kern="1200" dirty="0">
                <a:solidFill>
                  <a:schemeClr val="tx1"/>
                </a:solidFill>
                <a:effectLst/>
                <a:latin typeface="+mn-lt"/>
                <a:ea typeface="+mn-ea"/>
                <a:cs typeface="+mn-cs"/>
              </a:rPr>
              <a:t>For telemetry and event stream data (capture, retain and replay)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Low latency, capable of receiving and processing millions of events per 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Events are streamed in order</a:t>
            </a:r>
          </a:p>
          <a:p>
            <a:pPr marL="171450" indent="-171450">
              <a:buFontTx/>
              <a:buChar char="-"/>
            </a:pPr>
            <a:endParaRPr lang="en-US" dirty="0"/>
          </a:p>
          <a:p>
            <a:r>
              <a:rPr lang="en-US" dirty="0"/>
              <a:t>Azure Storage Queues</a:t>
            </a:r>
          </a:p>
          <a:p>
            <a:pPr marL="171450" indent="-171450">
              <a:buFontTx/>
              <a:buChar char="-"/>
            </a:pPr>
            <a:r>
              <a:rPr lang="en-US" dirty="0"/>
              <a:t>Introduced first, backed by Azure Storage</a:t>
            </a:r>
          </a:p>
          <a:p>
            <a:pPr marL="171450" indent="-171450">
              <a:buFontTx/>
              <a:buChar char="-"/>
            </a:pPr>
            <a:r>
              <a:rPr lang="en-US" dirty="0"/>
              <a:t>Allows to store large volumes of messages</a:t>
            </a:r>
          </a:p>
          <a:p>
            <a:pPr marL="171450" indent="-171450">
              <a:buFontTx/>
              <a:buChar char="-"/>
            </a:pPr>
            <a:r>
              <a:rPr lang="en-US" dirty="0"/>
              <a:t>Lightweight messages, simple durable task queues</a:t>
            </a:r>
          </a:p>
          <a:p>
            <a:pPr marL="171450" indent="-171450">
              <a:buFontTx/>
              <a:buChar char="-"/>
            </a:pPr>
            <a:r>
              <a:rPr lang="en-US" dirty="0"/>
              <a:t>64 KB messages</a:t>
            </a:r>
          </a:p>
          <a:p>
            <a:pPr marL="171450" indent="-171450">
              <a:buFontTx/>
              <a:buChar char="-"/>
            </a:pPr>
            <a:endParaRPr lang="en-US" dirty="0"/>
          </a:p>
          <a:p>
            <a:pPr marL="0" indent="0">
              <a:buFontTx/>
              <a:buNone/>
            </a:pPr>
            <a:r>
              <a:rPr lang="en-US" dirty="0"/>
              <a:t>Azure Service Bus</a:t>
            </a:r>
          </a:p>
          <a:p>
            <a:pPr marL="171450" indent="-171450">
              <a:buFontTx/>
              <a:buChar char="-"/>
            </a:pPr>
            <a:r>
              <a:rPr lang="en-US" dirty="0"/>
              <a:t>Traditional enterprise applications that require rich messaging semantics</a:t>
            </a:r>
          </a:p>
          <a:p>
            <a:pPr marL="171450" indent="-171450">
              <a:buFontTx/>
              <a:buChar char="-"/>
            </a:pPr>
            <a:r>
              <a:rPr lang="en-US" dirty="0"/>
              <a:t>Reliable state transition management for business processes</a:t>
            </a:r>
          </a:p>
          <a:p>
            <a:pPr marL="171450" indent="-171450">
              <a:buFontTx/>
              <a:buChar char="-"/>
            </a:pPr>
            <a:r>
              <a:rPr lang="en-US" dirty="0"/>
              <a:t>Enables hybrid cloud solutions</a:t>
            </a:r>
          </a:p>
          <a:p>
            <a:pPr marL="171450" indent="-171450">
              <a:buFontTx/>
              <a:buChar char="-"/>
            </a:pPr>
            <a:r>
              <a:rPr lang="en-US" dirty="0"/>
              <a:t>Receive messages without polling</a:t>
            </a:r>
          </a:p>
          <a:p>
            <a:pPr marL="171450" indent="-171450">
              <a:buFontTx/>
              <a:buChar char="-"/>
            </a:pPr>
            <a:r>
              <a:rPr lang="en-US" dirty="0"/>
              <a:t>Richer application semantics like</a:t>
            </a:r>
          </a:p>
          <a:p>
            <a:pPr marL="628650" lvl="1" indent="-171450">
              <a:buFontTx/>
              <a:buChar char="-"/>
            </a:pPr>
            <a:r>
              <a:rPr lang="en-US" dirty="0"/>
              <a:t>FIFO</a:t>
            </a:r>
          </a:p>
          <a:p>
            <a:pPr marL="628650" lvl="1" indent="-171450">
              <a:buFontTx/>
              <a:buChar char="-"/>
            </a:pPr>
            <a:r>
              <a:rPr lang="en-US" dirty="0"/>
              <a:t>Deduplication</a:t>
            </a:r>
          </a:p>
          <a:p>
            <a:pPr marL="628650" lvl="1" indent="-171450">
              <a:buFontTx/>
              <a:buChar char="-"/>
            </a:pPr>
            <a:r>
              <a:rPr lang="en-US" dirty="0"/>
              <a:t>Transactional behavior and atomicity</a:t>
            </a:r>
          </a:p>
          <a:p>
            <a:pPr marL="171450" lvl="0" indent="-171450">
              <a:buFontTx/>
              <a:buChar char="-"/>
            </a:pPr>
            <a:r>
              <a:rPr lang="en-US" dirty="0"/>
              <a:t>Compliance with AMQP</a:t>
            </a:r>
          </a:p>
          <a:p>
            <a:pPr marL="171450" lvl="0" indent="-171450">
              <a:buFontTx/>
              <a:buChar char="-"/>
            </a:pPr>
            <a:r>
              <a:rPr lang="en-US" dirty="0"/>
              <a:t>Richer semantics like queues, topics and subscriptions, batching on send</a:t>
            </a:r>
          </a:p>
          <a:p>
            <a:pPr marL="171450" lvl="0" indent="-171450">
              <a:buFontTx/>
              <a:buChar char="-"/>
            </a:pPr>
            <a:r>
              <a:rPr lang="en-GB" sz="1200" b="0" i="0" kern="1200" dirty="0">
                <a:solidFill>
                  <a:schemeClr val="tx1"/>
                </a:solidFill>
                <a:effectLst/>
                <a:latin typeface="+mn-lt"/>
                <a:ea typeface="+mn-ea"/>
                <a:cs typeface="+mn-cs"/>
              </a:rPr>
              <a:t>communication backbone for many sophisticated cloud solutions</a:t>
            </a:r>
            <a:endParaRPr lang="en-US" dirty="0"/>
          </a:p>
          <a:p>
            <a:pPr marL="171450" lvl="0" indent="-171450">
              <a:buFontTx/>
              <a:buChar char="-"/>
            </a:pPr>
            <a:endParaRPr lang="en-US" dirty="0"/>
          </a:p>
          <a:p>
            <a:pPr marL="0" lvl="0" indent="0">
              <a:buFontTx/>
              <a:buNone/>
            </a:pPr>
            <a:r>
              <a:rPr lang="en-US" dirty="0"/>
              <a:t>Event</a:t>
            </a:r>
          </a:p>
          <a:p>
            <a:pPr marL="171450" lvl="0" indent="-171450">
              <a:buFontTx/>
              <a:buChar char="-"/>
            </a:pPr>
            <a:r>
              <a:rPr lang="en-US" dirty="0"/>
              <a:t>Lightweight notification of condition or state change</a:t>
            </a:r>
          </a:p>
          <a:p>
            <a:pPr marL="171450" lvl="0" indent="-171450">
              <a:buFontTx/>
              <a:buChar char="-"/>
            </a:pPr>
            <a:r>
              <a:rPr lang="en-US" dirty="0"/>
              <a:t>Discrete units or parts of a series (time ordered and interrelated)</a:t>
            </a:r>
          </a:p>
          <a:p>
            <a:pPr marL="171450" lvl="0" indent="-171450">
              <a:buFontTx/>
              <a:buChar char="-"/>
            </a:pPr>
            <a:r>
              <a:rPr lang="en-US" dirty="0"/>
              <a:t>Actionable, no contract between publisher and subscriber</a:t>
            </a:r>
          </a:p>
          <a:p>
            <a:pPr marL="171450" lvl="0" indent="-171450">
              <a:buFontTx/>
              <a:buChar char="-"/>
            </a:pPr>
            <a:endParaRPr lang="en-US" dirty="0"/>
          </a:p>
          <a:p>
            <a:pPr marL="0" lvl="0" indent="0">
              <a:buFontTx/>
              <a:buNone/>
            </a:pPr>
            <a:r>
              <a:rPr lang="en-US" dirty="0"/>
              <a:t>Message</a:t>
            </a:r>
          </a:p>
          <a:p>
            <a:pPr marL="171450" lvl="0" indent="-171450">
              <a:buFontTx/>
              <a:buChar char="-"/>
            </a:pPr>
            <a:r>
              <a:rPr lang="en-US" dirty="0"/>
              <a:t>Raw data to be produced by a consumer</a:t>
            </a:r>
          </a:p>
          <a:p>
            <a:pPr marL="171450" lvl="0" indent="-171450">
              <a:buFontTx/>
              <a:buChar char="-"/>
            </a:pPr>
            <a:r>
              <a:rPr lang="en-US" dirty="0"/>
              <a:t>Contains data that triggered the pipeline</a:t>
            </a:r>
          </a:p>
          <a:p>
            <a:pPr marL="171450" lvl="0" indent="-171450">
              <a:buFontTx/>
              <a:buChar char="-"/>
            </a:pPr>
            <a:r>
              <a:rPr lang="en-US" dirty="0"/>
              <a:t>Expectations in form of a contract</a:t>
            </a:r>
          </a:p>
          <a:p>
            <a:pPr marL="171450" lvl="0" indent="-171450">
              <a:buFontTx/>
              <a:buChar char="-"/>
            </a:pPr>
            <a:endParaRPr lang="en-US" dirty="0"/>
          </a:p>
          <a:p>
            <a:pPr marL="0" lvl="0" indent="0">
              <a:buFontTx/>
              <a:buNone/>
            </a:pPr>
            <a:r>
              <a:rPr lang="en-US" dirty="0"/>
              <a:t>Can be used together. Let’s focus on ASB for now</a:t>
            </a:r>
          </a:p>
          <a:p>
            <a:pPr marL="628650" lvl="1" indent="-171450">
              <a:buFontTx/>
              <a:buChar char="-"/>
            </a:pPr>
            <a:endParaRPr lang="en-US" dirty="0"/>
          </a:p>
        </p:txBody>
      </p:sp>
      <p:sp>
        <p:nvSpPr>
          <p:cNvPr id="4" name="Foliennummernplatzhalter 3"/>
          <p:cNvSpPr>
            <a:spLocks noGrp="1"/>
          </p:cNvSpPr>
          <p:nvPr>
            <p:ph type="sldNum" sz="quarter" idx="5"/>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722291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contrast to queues, in which each message is processed by a single consumer, </a:t>
            </a:r>
            <a:r>
              <a:rPr lang="en-GB" sz="1200" b="0" i="1" kern="1200" dirty="0">
                <a:solidFill>
                  <a:schemeClr val="tx1"/>
                </a:solidFill>
                <a:effectLst/>
                <a:latin typeface="+mn-lt"/>
                <a:ea typeface="+mn-ea"/>
                <a:cs typeface="+mn-cs"/>
              </a:rPr>
              <a:t>topics</a:t>
            </a:r>
            <a:r>
              <a:rPr lang="en-GB" sz="1200" b="0" i="0" kern="1200" dirty="0">
                <a:solidFill>
                  <a:schemeClr val="tx1"/>
                </a:solidFill>
                <a:effectLst/>
                <a:latin typeface="+mn-lt"/>
                <a:ea typeface="+mn-ea"/>
                <a:cs typeface="+mn-cs"/>
              </a:rPr>
              <a:t> and </a:t>
            </a:r>
            <a:r>
              <a:rPr lang="en-GB" sz="1200" b="0" i="1" kern="1200" dirty="0">
                <a:solidFill>
                  <a:schemeClr val="tx1"/>
                </a:solidFill>
                <a:effectLst/>
                <a:latin typeface="+mn-lt"/>
                <a:ea typeface="+mn-ea"/>
                <a:cs typeface="+mn-cs"/>
              </a:rPr>
              <a:t>subscriptions</a:t>
            </a:r>
            <a:r>
              <a:rPr lang="en-GB" sz="1200" b="0" i="0" kern="1200" dirty="0">
                <a:solidFill>
                  <a:schemeClr val="tx1"/>
                </a:solidFill>
                <a:effectLst/>
                <a:latin typeface="+mn-lt"/>
                <a:ea typeface="+mn-ea"/>
                <a:cs typeface="+mn-cs"/>
              </a:rPr>
              <a:t> provide a one-to-many form of communication, in a </a:t>
            </a:r>
            <a:r>
              <a:rPr lang="en-GB" sz="1200" b="0" i="1" kern="1200" dirty="0">
                <a:solidFill>
                  <a:schemeClr val="tx1"/>
                </a:solidFill>
                <a:effectLst/>
                <a:latin typeface="+mn-lt"/>
                <a:ea typeface="+mn-ea"/>
                <a:cs typeface="+mn-cs"/>
              </a:rPr>
              <a:t>publish/subscribe</a:t>
            </a:r>
            <a:r>
              <a:rPr lang="en-GB" sz="1200" b="0" i="0" kern="1200" dirty="0">
                <a:solidFill>
                  <a:schemeClr val="tx1"/>
                </a:solidFill>
                <a:effectLst/>
                <a:latin typeface="+mn-lt"/>
                <a:ea typeface="+mn-ea"/>
                <a:cs typeface="+mn-cs"/>
              </a:rPr>
              <a:t> pattern. Useful for scaling to large numbers of recipients, each published message is made available to each subscription registered with the topic. </a:t>
            </a:r>
          </a:p>
          <a:p>
            <a:endParaRPr lang="en-GB" sz="12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CA" sz="1200" dirty="0"/>
              <a:t>Senders only knows Topics</a:t>
            </a:r>
          </a:p>
          <a:p>
            <a:pPr marL="285750" indent="-285750">
              <a:buFont typeface="Arial" panose="020B0604020202020204" pitchFamily="34" charset="0"/>
              <a:buChar char="•"/>
            </a:pPr>
            <a:r>
              <a:rPr lang="en-CA" sz="1200" dirty="0"/>
              <a:t>Receivers only know about Subscriptions</a:t>
            </a:r>
          </a:p>
          <a:p>
            <a:pPr marL="285750" indent="-285750">
              <a:buFont typeface="Arial" panose="020B0604020202020204" pitchFamily="34" charset="0"/>
              <a:buChar char="•"/>
            </a:pPr>
            <a:r>
              <a:rPr lang="en-CA" sz="1200" dirty="0"/>
              <a:t>Subscriptions have Filters (rules) and Actions</a:t>
            </a:r>
          </a:p>
          <a:p>
            <a:pPr marL="285750" indent="-285750">
              <a:buFont typeface="Arial" panose="020B0604020202020204" pitchFamily="34" charset="0"/>
              <a:buChar char="•"/>
            </a:pPr>
            <a:r>
              <a:rPr lang="en-CA" sz="1200" dirty="0"/>
              <a:t>Rules evaluated using OR logic</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027252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8549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Boolean filters - The </a:t>
            </a:r>
            <a:r>
              <a:rPr lang="en-GB" dirty="0" err="1"/>
              <a:t>TrueFilter</a:t>
            </a:r>
            <a:r>
              <a:rPr lang="en-GB" dirty="0"/>
              <a:t> and </a:t>
            </a:r>
            <a:r>
              <a:rPr lang="en-GB" dirty="0" err="1"/>
              <a:t>FalseFilter</a:t>
            </a:r>
            <a:r>
              <a:rPr lang="en-GB" dirty="0"/>
              <a:t> either cause all arriving messages (true) or none of the arriving messages (false) to be selected for the subscription.</a:t>
            </a:r>
          </a:p>
          <a:p>
            <a:endParaRPr lang="en-GB" dirty="0"/>
          </a:p>
          <a:p>
            <a:r>
              <a:rPr lang="en-GB" dirty="0"/>
              <a:t>SQL Filters - A </a:t>
            </a:r>
            <a:r>
              <a:rPr lang="en-GB" dirty="0" err="1"/>
              <a:t>SqlFilter</a:t>
            </a:r>
            <a:r>
              <a:rPr lang="en-GB" dirty="0"/>
              <a:t> holds a SQL-like conditional expression that is evaluated in the broker against the arriving messages' user-defined properties and system properties. All system properties must be prefixed with sys. in the conditional expression. The SQL-language subset for filter conditions tests for the existence of properties (EXISTS), as well as for null-values (IS NULL), logical NOT/AND/OR, relational operators, simple numeric arithmetic, and simple text pattern matching with LIKE.</a:t>
            </a:r>
          </a:p>
          <a:p>
            <a:endParaRPr lang="en-GB" dirty="0"/>
          </a:p>
          <a:p>
            <a:r>
              <a:rPr lang="en-GB" dirty="0"/>
              <a:t>Correlation Filters - A </a:t>
            </a:r>
            <a:r>
              <a:rPr lang="en-GB" dirty="0" err="1"/>
              <a:t>CorrelationFilter</a:t>
            </a:r>
            <a:r>
              <a:rPr lang="en-GB" dirty="0"/>
              <a:t> holds a set of conditions that are matched against one or more of an arriving message's user and system properties. A common use is to match against the </a:t>
            </a:r>
            <a:r>
              <a:rPr lang="en-GB" dirty="0" err="1"/>
              <a:t>CorrelationId</a:t>
            </a:r>
            <a:r>
              <a:rPr lang="en-GB" dirty="0"/>
              <a:t> property, but the application can also choose to match against </a:t>
            </a:r>
            <a:r>
              <a:rPr lang="en-GB" dirty="0" err="1"/>
              <a:t>ContentType</a:t>
            </a:r>
            <a:r>
              <a:rPr lang="en-GB" dirty="0"/>
              <a:t>, Label, </a:t>
            </a:r>
            <a:r>
              <a:rPr lang="en-GB" dirty="0" err="1"/>
              <a:t>MessageId</a:t>
            </a:r>
            <a:r>
              <a:rPr lang="en-GB" dirty="0"/>
              <a:t>, </a:t>
            </a:r>
            <a:r>
              <a:rPr lang="en-GB" dirty="0" err="1"/>
              <a:t>ReplyTo</a:t>
            </a:r>
            <a:r>
              <a:rPr lang="en-GB" dirty="0"/>
              <a:t>, </a:t>
            </a:r>
            <a:r>
              <a:rPr lang="en-GB" dirty="0" err="1"/>
              <a:t>ReplyToSessionId</a:t>
            </a:r>
            <a:r>
              <a:rPr lang="en-GB" dirty="0"/>
              <a:t>, </a:t>
            </a:r>
            <a:r>
              <a:rPr lang="en-GB" dirty="0" err="1"/>
              <a:t>SessionId</a:t>
            </a:r>
            <a:r>
              <a:rPr lang="en-GB" dirty="0"/>
              <a:t>, To, and any user-defined properties. A match exists when an arriving message's value for a property is equal to the value specified in the correlation filter. For string expressions, the comparison is case-sensitive. When specifying multiple match properties, the filter combines them as a logical AND condition, meaning for the filter to match, all conditions must match.</a:t>
            </a:r>
          </a:p>
          <a:p>
            <a:endParaRPr lang="en-GB" dirty="0"/>
          </a:p>
          <a:p>
            <a:r>
              <a:rPr lang="en-GB" dirty="0"/>
              <a:t>Actions: With SQL filter conditions, you can define an action that can annotate the message by adding, removing, or replacing properties and their values. The action uses a SQL-like expression that loosely leans on the SQL UPDATE statement syntax. The action is performed on the message after it has been matched and before the message is selected into the subscription. The changes to the message properties are private to the message copied into the subscription.</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433797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All filters evaluate message properties. Filters cannot evaluate the message body.</a:t>
            </a:r>
          </a:p>
          <a:p>
            <a:r>
              <a:rPr lang="en-GB" sz="1200" b="0" i="0" kern="1200" dirty="0">
                <a:solidFill>
                  <a:schemeClr val="tx1"/>
                </a:solidFill>
                <a:effectLst/>
                <a:latin typeface="+mn-lt"/>
                <a:ea typeface="+mn-ea"/>
                <a:cs typeface="+mn-cs"/>
              </a:rPr>
              <a:t>Complex filter rules require processing capacity. In particular, the use of SQL filter rules results in lower overall message throughput at the subscription, topic, and namespace level. Whenever possible, applications should choose correlation filters over SQL-like filters, since they are much more efficient in processing and therefore have less impact on throughput.</a:t>
            </a:r>
          </a:p>
          <a:p>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625529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Unless you combine </a:t>
            </a:r>
            <a:r>
              <a:rPr lang="en-US" dirty="0" err="1"/>
              <a:t>pubsub</a:t>
            </a:r>
            <a:r>
              <a:rPr lang="en-US" dirty="0"/>
              <a:t> with forwarding to create rich topologies!</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888428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120830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1743233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Unlike a batch, we have a group of messages to send, but not all messages are available as at the same time.</a:t>
            </a:r>
          </a:p>
          <a:p>
            <a:r>
              <a:rPr lang="en-CA" dirty="0"/>
              <a:t>We’d like to send messages in a transactional manner, ensuring that either all messages are sent successfully or they all rolled back</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2806490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111467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a:t>Use Attachment plugin to reduce messages size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Premium tier – bring a bigger gun</a:t>
            </a:r>
          </a:p>
          <a:p>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1303395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Basic</a:t>
            </a:r>
          </a:p>
          <a:p>
            <a:pPr marL="171450" indent="-171450">
              <a:buFontTx/>
              <a:buChar char="-"/>
            </a:pPr>
            <a:r>
              <a:rPr lang="en-US" dirty="0"/>
              <a:t>Shared capacity</a:t>
            </a:r>
          </a:p>
          <a:p>
            <a:pPr marL="171450" indent="-171450">
              <a:buFontTx/>
              <a:buChar char="-"/>
            </a:pPr>
            <a:r>
              <a:rPr lang="en-US" dirty="0"/>
              <a:t>256 KB messages</a:t>
            </a:r>
          </a:p>
          <a:p>
            <a:pPr marL="171450" indent="-171450">
              <a:buFontTx/>
              <a:buChar char="-"/>
            </a:pPr>
            <a:r>
              <a:rPr lang="en-US" dirty="0"/>
              <a:t>Only queues</a:t>
            </a:r>
          </a:p>
          <a:p>
            <a:pPr marL="171450" indent="-171450">
              <a:buFontTx/>
              <a:buChar char="-"/>
            </a:pPr>
            <a:r>
              <a:rPr lang="en-US" dirty="0"/>
              <a:t>5 cents per million operations</a:t>
            </a:r>
          </a:p>
          <a:p>
            <a:pPr marL="171450" indent="-171450">
              <a:buFontTx/>
              <a:buChar char="-"/>
            </a:pPr>
            <a:endParaRPr lang="en-US" dirty="0"/>
          </a:p>
          <a:p>
            <a:pPr marL="0" indent="0">
              <a:buFontTx/>
              <a:buNone/>
            </a:pPr>
            <a:r>
              <a:rPr lang="en-US" dirty="0"/>
              <a:t>Standard</a:t>
            </a:r>
          </a:p>
          <a:p>
            <a:pPr marL="171450" indent="-171450">
              <a:buFontTx/>
              <a:buChar char="-"/>
            </a:pPr>
            <a:r>
              <a:rPr lang="en-US" dirty="0"/>
              <a:t>Shared capacity</a:t>
            </a:r>
          </a:p>
          <a:p>
            <a:pPr marL="171450" indent="-171450">
              <a:buFontTx/>
              <a:buChar char="-"/>
            </a:pPr>
            <a:r>
              <a:rPr lang="en-US" dirty="0"/>
              <a:t>256 KB messages</a:t>
            </a:r>
          </a:p>
          <a:p>
            <a:pPr marL="171450" indent="-171450">
              <a:buFontTx/>
              <a:buChar char="-"/>
            </a:pPr>
            <a:r>
              <a:rPr lang="en-US" dirty="0"/>
              <a:t>Queues and Topics</a:t>
            </a:r>
          </a:p>
          <a:p>
            <a:pPr marL="171450" indent="-171450">
              <a:buFontTx/>
              <a:buChar char="-"/>
            </a:pPr>
            <a:r>
              <a:rPr lang="en-US" dirty="0"/>
              <a:t>9.80 CHF per 12.5 million operations</a:t>
            </a:r>
          </a:p>
          <a:p>
            <a:pPr marL="171450" indent="-171450">
              <a:buFontTx/>
              <a:buChar char="-"/>
            </a:pPr>
            <a:r>
              <a:rPr lang="en-US" dirty="0"/>
              <a:t>Queues and Topics default 1 GB size (max 5 GB), with partitioning this can go to 80 GB with 16 partitions</a:t>
            </a:r>
          </a:p>
          <a:p>
            <a:pPr marL="171450" indent="-171450">
              <a:buFontTx/>
              <a:buChar char="-"/>
            </a:pPr>
            <a:endParaRPr lang="en-US" dirty="0"/>
          </a:p>
          <a:p>
            <a:pPr marL="0" indent="0">
              <a:buFontTx/>
              <a:buNone/>
            </a:pPr>
            <a:r>
              <a:rPr lang="en-US" dirty="0"/>
              <a:t>Premium (recommended)</a:t>
            </a:r>
          </a:p>
          <a:p>
            <a:pPr marL="171450" indent="-171450">
              <a:buFontTx/>
              <a:buChar char="-"/>
            </a:pPr>
            <a:r>
              <a:rPr lang="en-US" dirty="0"/>
              <a:t>Dedicated capacity</a:t>
            </a:r>
          </a:p>
          <a:p>
            <a:pPr marL="171450" indent="-171450">
              <a:buFontTx/>
              <a:buChar char="-"/>
            </a:pPr>
            <a:r>
              <a:rPr lang="en-US" dirty="0"/>
              <a:t>1024 KB messages</a:t>
            </a:r>
          </a:p>
          <a:p>
            <a:pPr marL="171450" indent="-171450">
              <a:buFontTx/>
              <a:buChar char="-"/>
            </a:pPr>
            <a:r>
              <a:rPr lang="en-US" dirty="0"/>
              <a:t>Message operations unlimited</a:t>
            </a:r>
          </a:p>
          <a:p>
            <a:pPr marL="171450" indent="-171450">
              <a:buFontTx/>
              <a:buChar char="-"/>
            </a:pPr>
            <a:r>
              <a:rPr lang="en-US" dirty="0"/>
              <a:t>679 CHF per month</a:t>
            </a:r>
          </a:p>
          <a:p>
            <a:pPr marL="171450" indent="-171450">
              <a:buFontTx/>
              <a:buChar char="-"/>
            </a:pPr>
            <a:r>
              <a:rPr lang="en-GB" sz="1200" b="0" i="0" kern="1200" dirty="0">
                <a:solidFill>
                  <a:schemeClr val="tx1"/>
                </a:solidFill>
                <a:effectLst/>
                <a:latin typeface="+mn-lt"/>
                <a:ea typeface="+mn-ea"/>
                <a:cs typeface="+mn-cs"/>
              </a:rPr>
              <a:t>You can purchase 1, 2, 4 or 8 messaging units for each Service Bus Premium namespace. A single workload or entity can span multiple messaging units and the number of messaging units can be changed at will.</a:t>
            </a:r>
            <a:endParaRPr lang="en-US" dirty="0"/>
          </a:p>
          <a:p>
            <a:pPr marL="171450" indent="-171450">
              <a:buFontTx/>
              <a:buChar char="-"/>
            </a:pPr>
            <a:r>
              <a:rPr lang="en-US" dirty="0"/>
              <a:t>No partitioned queues and topics but 80 GB queues and topics</a:t>
            </a:r>
          </a:p>
          <a:p>
            <a:pPr marL="171450" indent="-171450">
              <a:buFontTx/>
              <a:buChar char="-"/>
            </a:pPr>
            <a:r>
              <a:rPr lang="en-US" dirty="0"/>
              <a:t>No express entities</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252336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scenarios where a transactional processing is required for an incoming message that would generate some outgoing messages, the incoming and outgoing messages should all succeed or rollback. Failure to do so would either create duplicate processing (failure to complete the incoming message) or ghost messages (failure to revert the outgoing messages).</a:t>
            </a:r>
          </a:p>
          <a:p>
            <a:endParaRPr lang="en-CA" dirty="0"/>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752629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Similar to shipping something from one point (source) to another point (destination), your package might go through straight to the destination and instead, might go through an intermediary.</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idea behind Send-via is to create an atomic operation between an incoming message and the outgoing messages.</a:t>
            </a:r>
          </a:p>
          <a:p>
            <a:endParaRPr lang="en-CA" dirty="0"/>
          </a:p>
          <a:p>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960527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Thanks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1171336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F7B682-A23C-4AC9-A63F-72C4BE33EF59}" type="slidenum">
              <a:rPr lang="en-CA" smtClean="0"/>
              <a:t>4</a:t>
            </a:fld>
            <a:endParaRPr lang="en-CA"/>
          </a:p>
        </p:txBody>
      </p:sp>
    </p:spTree>
    <p:extLst>
      <p:ext uri="{BB962C8B-B14F-4D97-AF65-F5344CB8AC3E}">
        <p14:creationId xmlns:p14="http://schemas.microsoft.com/office/powerpoint/2010/main" val="390383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few months a go the picture looked liked the following</a:t>
            </a:r>
          </a:p>
        </p:txBody>
      </p:sp>
      <p:sp>
        <p:nvSpPr>
          <p:cNvPr id="4" name="Slide Number Placeholder 3"/>
          <p:cNvSpPr>
            <a:spLocks noGrp="1"/>
          </p:cNvSpPr>
          <p:nvPr>
            <p:ph type="sldNum" sz="quarter" idx="10"/>
          </p:nvPr>
        </p:nvSpPr>
        <p:spPr/>
        <p:txBody>
          <a:bodyPr/>
          <a:lstStyle/>
          <a:p>
            <a:fld id="{8DF7B682-A23C-4AC9-A63F-72C4BE33EF59}" type="slidenum">
              <a:rPr lang="en-CA" smtClean="0"/>
              <a:t>5</a:t>
            </a:fld>
            <a:endParaRPr lang="en-CA"/>
          </a:p>
        </p:txBody>
      </p:sp>
    </p:spTree>
    <p:extLst>
      <p:ext uri="{BB962C8B-B14F-4D97-AF65-F5344CB8AC3E}">
        <p14:creationId xmlns:p14="http://schemas.microsoft.com/office/powerpoint/2010/main" val="13824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F7B682-A23C-4AC9-A63F-72C4BE33EF59}" type="slidenum">
              <a:rPr lang="en-CA" smtClean="0"/>
              <a:t>6</a:t>
            </a:fld>
            <a:endParaRPr lang="en-CA"/>
          </a:p>
        </p:txBody>
      </p:sp>
    </p:spTree>
    <p:extLst>
      <p:ext uri="{BB962C8B-B14F-4D97-AF65-F5344CB8AC3E}">
        <p14:creationId xmlns:p14="http://schemas.microsoft.com/office/powerpoint/2010/main" val="3009925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F7B682-A23C-4AC9-A63F-72C4BE33EF59}" type="slidenum">
              <a:rPr lang="en-CA" smtClean="0"/>
              <a:t>7</a:t>
            </a:fld>
            <a:endParaRPr lang="en-CA"/>
          </a:p>
        </p:txBody>
      </p:sp>
    </p:spTree>
    <p:extLst>
      <p:ext uri="{BB962C8B-B14F-4D97-AF65-F5344CB8AC3E}">
        <p14:creationId xmlns:p14="http://schemas.microsoft.com/office/powerpoint/2010/main" val="292963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622269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t>
            </a:r>
            <a:r>
              <a:rPr lang="en-US" dirty="0" err="1"/>
              <a:t>mondo</a:t>
            </a:r>
            <a:r>
              <a:rPr lang="en-US" dirty="0"/>
              <a:t> repo home</a:t>
            </a:r>
          </a:p>
        </p:txBody>
      </p:sp>
      <p:sp>
        <p:nvSpPr>
          <p:cNvPr id="4" name="Slide Number Placeholder 3"/>
          <p:cNvSpPr>
            <a:spLocks noGrp="1"/>
          </p:cNvSpPr>
          <p:nvPr>
            <p:ph type="sldNum" sz="quarter" idx="5"/>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61955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11.06.2019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11.06.2019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11.06.2019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11.06.2019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11.06.2019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11.06.2019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11.06.2019</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11.06.2019</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11.06.2019</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11.06.2019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11.06.2019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11.06.2019</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octodex.github.com/octobiw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283" y="2828836"/>
            <a:ext cx="10265434" cy="1200329"/>
          </a:xfrm>
          <a:prstGeom prst="rect">
            <a:avLst/>
          </a:prstGeom>
        </p:spPr>
        <p:txBody>
          <a:bodyPr wrap="square">
            <a:spAutoFit/>
          </a:bodyPr>
          <a:lstStyle/>
          <a:p>
            <a:pPr algn="r"/>
            <a:r>
              <a:rPr lang="en-US" sz="7200" dirty="0">
                <a:solidFill>
                  <a:schemeClr val="accent2"/>
                </a:solidFill>
                <a:latin typeface="Yanone Kaffeesatz Regular" panose="02000000000000000000" pitchFamily="2" charset="0"/>
              </a:rPr>
              <a:t>Deep Dive with Azure Service Bus</a:t>
            </a:r>
            <a:endParaRPr lang="de-CH" sz="8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hteck 2">
            <a:extLst>
              <a:ext uri="{FF2B5EF4-FFF2-40B4-BE49-F238E27FC236}">
                <a16:creationId xmlns:a16="http://schemas.microsoft.com/office/drawing/2014/main" id="{F05EECC1-6F22-4B09-910C-C297269599F5}"/>
              </a:ext>
            </a:extLst>
          </p:cNvPr>
          <p:cNvSpPr/>
          <p:nvPr/>
        </p:nvSpPr>
        <p:spPr>
          <a:xfrm>
            <a:off x="8387875" y="4029165"/>
            <a:ext cx="2840842" cy="707886"/>
          </a:xfrm>
          <a:prstGeom prst="rect">
            <a:avLst/>
          </a:prstGeom>
        </p:spPr>
        <p:txBody>
          <a:bodyPr wrap="none">
            <a:spAutoFit/>
          </a:bodyPr>
          <a:lstStyle/>
          <a:p>
            <a:r>
              <a:rPr lang="en-US" sz="4000" dirty="0">
                <a:solidFill>
                  <a:schemeClr val="accent4"/>
                </a:solidFill>
                <a:latin typeface="Yanone Kaffeesatz Regular" panose="02000000000000000000" pitchFamily="2" charset="0"/>
              </a:rPr>
              <a:t>@</a:t>
            </a:r>
            <a:r>
              <a:rPr lang="en-US" sz="4000" dirty="0" err="1">
                <a:solidFill>
                  <a:schemeClr val="accent4"/>
                </a:solidFill>
                <a:latin typeface="Yanone Kaffeesatz Regular" panose="02000000000000000000" pitchFamily="2" charset="0"/>
              </a:rPr>
              <a:t>danielmarbach</a:t>
            </a:r>
            <a:endParaRPr lang="en-US" sz="40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2319165" y="1851645"/>
            <a:ext cx="755367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AMQP 1.0</a:t>
            </a:r>
            <a:endParaRPr lang="de-CH" sz="2000" dirty="0"/>
          </a:p>
        </p:txBody>
      </p:sp>
    </p:spTree>
    <p:extLst>
      <p:ext uri="{BB962C8B-B14F-4D97-AF65-F5344CB8AC3E}">
        <p14:creationId xmlns:p14="http://schemas.microsoft.com/office/powerpoint/2010/main" val="149259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4105712" y="1851645"/>
            <a:ext cx="398057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Send</a:t>
            </a:r>
            <a:endParaRPr lang="de-CH" sz="2000" dirty="0"/>
          </a:p>
        </p:txBody>
      </p:sp>
    </p:spTree>
    <p:extLst>
      <p:ext uri="{BB962C8B-B14F-4D97-AF65-F5344CB8AC3E}">
        <p14:creationId xmlns:p14="http://schemas.microsoft.com/office/powerpoint/2010/main" val="275894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3082996" y="1851645"/>
            <a:ext cx="602600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Receive</a:t>
            </a:r>
            <a:endParaRPr lang="de-CH" sz="2000" dirty="0"/>
          </a:p>
        </p:txBody>
      </p:sp>
    </p:spTree>
    <p:extLst>
      <p:ext uri="{BB962C8B-B14F-4D97-AF65-F5344CB8AC3E}">
        <p14:creationId xmlns:p14="http://schemas.microsoft.com/office/powerpoint/2010/main" val="407803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891161-E677-4E20-818D-7033E8E1D6F8}"/>
              </a:ext>
            </a:extLst>
          </p:cNvPr>
          <p:cNvSpPr/>
          <p:nvPr/>
        </p:nvSpPr>
        <p:spPr>
          <a:xfrm>
            <a:off x="996288" y="2367171"/>
            <a:ext cx="4588115" cy="2123658"/>
          </a:xfrm>
          <a:prstGeom prst="rect">
            <a:avLst/>
          </a:prstGeom>
        </p:spPr>
        <p:txBody>
          <a:bodyPr wrap="none">
            <a:spAutoFit/>
          </a:bodyPr>
          <a:lstStyle/>
          <a:p>
            <a:r>
              <a:rPr lang="en-US" sz="6600" dirty="0" err="1">
                <a:solidFill>
                  <a:schemeClr val="accent4"/>
                </a:solidFill>
                <a:latin typeface="Yanone Kaffeesatz Regular" panose="02000000000000000000" pitchFamily="2" charset="0"/>
              </a:rPr>
              <a:t>MessageSender</a:t>
            </a:r>
            <a:endParaRPr lang="en-US" sz="6600" dirty="0">
              <a:solidFill>
                <a:schemeClr val="accent4"/>
              </a:solidFill>
              <a:latin typeface="Yanone Kaffeesatz Regular" panose="02000000000000000000" pitchFamily="2" charset="0"/>
            </a:endParaRPr>
          </a:p>
          <a:p>
            <a:r>
              <a:rPr lang="en-US" sz="6600" dirty="0" err="1">
                <a:solidFill>
                  <a:schemeClr val="accent4"/>
                </a:solidFill>
                <a:latin typeface="Yanone Kaffeesatz Regular" panose="02000000000000000000" pitchFamily="2" charset="0"/>
              </a:rPr>
              <a:t>MessageReceiver</a:t>
            </a:r>
            <a:endParaRPr lang="de-CH" sz="2000" dirty="0">
              <a:solidFill>
                <a:schemeClr val="accent4"/>
              </a:solidFill>
            </a:endParaRPr>
          </a:p>
        </p:txBody>
      </p:sp>
      <p:sp>
        <p:nvSpPr>
          <p:cNvPr id="4" name="Rectangle 3">
            <a:extLst>
              <a:ext uri="{FF2B5EF4-FFF2-40B4-BE49-F238E27FC236}">
                <a16:creationId xmlns:a16="http://schemas.microsoft.com/office/drawing/2014/main" id="{12573A0C-373D-4335-A89F-EB0C09A3ACE4}"/>
              </a:ext>
            </a:extLst>
          </p:cNvPr>
          <p:cNvSpPr/>
          <p:nvPr/>
        </p:nvSpPr>
        <p:spPr>
          <a:xfrm>
            <a:off x="6705427" y="1859339"/>
            <a:ext cx="4878259" cy="3139321"/>
          </a:xfrm>
          <a:prstGeom prst="rect">
            <a:avLst/>
          </a:prstGeom>
        </p:spPr>
        <p:txBody>
          <a:bodyPr wrap="none">
            <a:spAutoFit/>
          </a:bodyPr>
          <a:lstStyle/>
          <a:p>
            <a:r>
              <a:rPr lang="en-US" sz="6600" dirty="0" err="1">
                <a:solidFill>
                  <a:schemeClr val="tx2"/>
                </a:solidFill>
                <a:latin typeface="Yanone Kaffeesatz Regular" panose="02000000000000000000" pitchFamily="2" charset="0"/>
              </a:rPr>
              <a:t>QueueClient</a:t>
            </a:r>
            <a:endParaRPr lang="en-US" sz="6600" dirty="0">
              <a:solidFill>
                <a:schemeClr val="tx2"/>
              </a:solidFill>
              <a:latin typeface="Yanone Kaffeesatz Regular" panose="02000000000000000000" pitchFamily="2" charset="0"/>
            </a:endParaRPr>
          </a:p>
          <a:p>
            <a:r>
              <a:rPr lang="en-US" sz="6600" dirty="0" err="1">
                <a:solidFill>
                  <a:schemeClr val="tx2"/>
                </a:solidFill>
                <a:latin typeface="Yanone Kaffeesatz Regular" panose="02000000000000000000" pitchFamily="2" charset="0"/>
              </a:rPr>
              <a:t>TopicClient</a:t>
            </a:r>
            <a:endParaRPr lang="en-US" sz="6600" dirty="0">
              <a:solidFill>
                <a:schemeClr val="tx2"/>
              </a:solidFill>
              <a:latin typeface="Yanone Kaffeesatz Regular" panose="02000000000000000000" pitchFamily="2" charset="0"/>
            </a:endParaRPr>
          </a:p>
          <a:p>
            <a:r>
              <a:rPr lang="en-US" sz="6600" dirty="0" err="1">
                <a:solidFill>
                  <a:schemeClr val="tx2"/>
                </a:solidFill>
                <a:latin typeface="Yanone Kaffeesatz Regular" panose="02000000000000000000" pitchFamily="2" charset="0"/>
              </a:rPr>
              <a:t>SubscriptionClient</a:t>
            </a:r>
            <a:endParaRPr lang="de-CH" sz="2000" dirty="0">
              <a:solidFill>
                <a:schemeClr val="tx2"/>
              </a:solidFill>
            </a:endParaRPr>
          </a:p>
        </p:txBody>
      </p:sp>
    </p:spTree>
    <p:extLst>
      <p:ext uri="{BB962C8B-B14F-4D97-AF65-F5344CB8AC3E}">
        <p14:creationId xmlns:p14="http://schemas.microsoft.com/office/powerpoint/2010/main" val="361640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Related image">
            <a:extLst>
              <a:ext uri="{FF2B5EF4-FFF2-40B4-BE49-F238E27FC236}">
                <a16:creationId xmlns:a16="http://schemas.microsoft.com/office/drawing/2014/main" id="{DCBBC7E2-9904-4887-ACC6-0C8B1A40D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081" y="1959845"/>
            <a:ext cx="7917839" cy="2938311"/>
          </a:xfrm>
          <a:prstGeom prst="rect">
            <a:avLst/>
          </a:prstGeom>
          <a:solidFill>
            <a:schemeClr val="bg1"/>
          </a:solidFill>
        </p:spPr>
      </p:pic>
    </p:spTree>
    <p:extLst>
      <p:ext uri="{BB962C8B-B14F-4D97-AF65-F5344CB8AC3E}">
        <p14:creationId xmlns:p14="http://schemas.microsoft.com/office/powerpoint/2010/main" val="241682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1274809" y="1851645"/>
            <a:ext cx="964238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Connections</a:t>
            </a:r>
            <a:endParaRPr lang="de-CH" sz="2000" dirty="0"/>
          </a:p>
        </p:txBody>
      </p:sp>
    </p:spTree>
    <p:extLst>
      <p:ext uri="{BB962C8B-B14F-4D97-AF65-F5344CB8AC3E}">
        <p14:creationId xmlns:p14="http://schemas.microsoft.com/office/powerpoint/2010/main" val="418293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1778152" y="1851645"/>
            <a:ext cx="863569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Scheduling</a:t>
            </a:r>
            <a:endParaRPr lang="de-CH" sz="2000" dirty="0"/>
          </a:p>
        </p:txBody>
      </p:sp>
    </p:spTree>
    <p:extLst>
      <p:ext uri="{BB962C8B-B14F-4D97-AF65-F5344CB8AC3E}">
        <p14:creationId xmlns:p14="http://schemas.microsoft.com/office/powerpoint/2010/main" val="257820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B8211C-26D3-4CD2-B965-4A9389FCE291}"/>
              </a:ext>
            </a:extLst>
          </p:cNvPr>
          <p:cNvSpPr/>
          <p:nvPr/>
        </p:nvSpPr>
        <p:spPr>
          <a:xfrm>
            <a:off x="3569507" y="1851645"/>
            <a:ext cx="5052986"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Expiry</a:t>
            </a:r>
            <a:endParaRPr lang="de-CH" sz="2000" dirty="0"/>
          </a:p>
        </p:txBody>
      </p:sp>
    </p:spTree>
    <p:extLst>
      <p:ext uri="{BB962C8B-B14F-4D97-AF65-F5344CB8AC3E}">
        <p14:creationId xmlns:p14="http://schemas.microsoft.com/office/powerpoint/2010/main" val="232585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663263" y="1851645"/>
            <a:ext cx="10865475" cy="3154710"/>
          </a:xfrm>
          <a:prstGeom prst="rect">
            <a:avLst/>
          </a:prstGeom>
        </p:spPr>
        <p:txBody>
          <a:bodyPr wrap="none">
            <a:spAutoFit/>
          </a:bodyPr>
          <a:lstStyle/>
          <a:p>
            <a:r>
              <a:rPr lang="en-US" sz="19900" dirty="0" err="1">
                <a:solidFill>
                  <a:schemeClr val="accent2"/>
                </a:solidFill>
                <a:latin typeface="Yanone Kaffeesatz Regular" panose="02000000000000000000" pitchFamily="2" charset="0"/>
              </a:rPr>
              <a:t>Deadlettering</a:t>
            </a:r>
            <a:endParaRPr lang="de-CH" sz="2000" dirty="0"/>
          </a:p>
        </p:txBody>
      </p:sp>
    </p:spTree>
    <p:extLst>
      <p:ext uri="{BB962C8B-B14F-4D97-AF65-F5344CB8AC3E}">
        <p14:creationId xmlns:p14="http://schemas.microsoft.com/office/powerpoint/2010/main" val="390544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1617050" y="1851645"/>
            <a:ext cx="895790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Forwarding</a:t>
            </a:r>
            <a:endParaRPr lang="de-CH" sz="2000" dirty="0"/>
          </a:p>
        </p:txBody>
      </p:sp>
    </p:spTree>
    <p:extLst>
      <p:ext uri="{BB962C8B-B14F-4D97-AF65-F5344CB8AC3E}">
        <p14:creationId xmlns:p14="http://schemas.microsoft.com/office/powerpoint/2010/main" val="107907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uppieren 35">
            <a:extLst>
              <a:ext uri="{FF2B5EF4-FFF2-40B4-BE49-F238E27FC236}">
                <a16:creationId xmlns:a16="http://schemas.microsoft.com/office/drawing/2014/main" id="{44759E3A-3C82-4276-A43D-A78CCA31891C}"/>
              </a:ext>
            </a:extLst>
          </p:cNvPr>
          <p:cNvGrpSpPr/>
          <p:nvPr/>
        </p:nvGrpSpPr>
        <p:grpSpPr>
          <a:xfrm>
            <a:off x="3374429" y="2205633"/>
            <a:ext cx="2556867" cy="3076502"/>
            <a:chOff x="4530329" y="2196703"/>
            <a:chExt cx="2556867" cy="3076502"/>
          </a:xfrm>
        </p:grpSpPr>
        <p:pic>
          <p:nvPicPr>
            <p:cNvPr id="21" name="Picture 6">
              <a:extLst>
                <a:ext uri="{FF2B5EF4-FFF2-40B4-BE49-F238E27FC236}">
                  <a16:creationId xmlns:a16="http://schemas.microsoft.com/office/drawing/2014/main" id="{42D0CF5A-40FB-44B1-B72B-ABC975669A90}"/>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l="2769" t="1447" r="6258"/>
            <a:stretch>
              <a:fillRect/>
            </a:stretch>
          </p:blipFill>
          <p:spPr bwMode="auto">
            <a:xfrm>
              <a:off x="5091410" y="2196703"/>
              <a:ext cx="1391543" cy="150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7">
              <a:extLst>
                <a:ext uri="{FF2B5EF4-FFF2-40B4-BE49-F238E27FC236}">
                  <a16:creationId xmlns:a16="http://schemas.microsoft.com/office/drawing/2014/main" id="{FD255362-01E5-4C2F-9019-C84A726E7516}"/>
                </a:ext>
              </a:extLst>
            </p:cNvPr>
            <p:cNvSpPr txBox="1"/>
            <p:nvPr/>
          </p:nvSpPr>
          <p:spPr>
            <a:xfrm>
              <a:off x="4929187" y="3839766"/>
              <a:ext cx="1769567" cy="714712"/>
            </a:xfrm>
            <a:prstGeom prst="rect">
              <a:avLst/>
            </a:prstGeom>
            <a:noFill/>
          </p:spPr>
          <p:txBody>
            <a:bodyPr lIns="168055" tIns="134444" rIns="168055" bIns="134444">
              <a:spAutoFit/>
            </a:bodyPr>
            <a:lstStyle/>
            <a:p>
              <a:pPr algn="ctr" defTabSz="840201">
                <a:lnSpc>
                  <a:spcPct val="90000"/>
                </a:lnSpc>
                <a:spcAft>
                  <a:spcPts val="551"/>
                </a:spcAft>
                <a:defRPr/>
              </a:pPr>
              <a:r>
                <a:rPr lang="en-US" sz="3200" kern="0" dirty="0">
                  <a:solidFill>
                    <a:schemeClr val="accent2"/>
                  </a:solidFill>
                  <a:latin typeface="Yanone Kaffeesatz Regular" panose="02000000000000000000" pitchFamily="2" charset="0"/>
                </a:rPr>
                <a:t>Event Hubs</a:t>
              </a:r>
            </a:p>
          </p:txBody>
        </p:sp>
        <p:sp>
          <p:nvSpPr>
            <p:cNvPr id="26" name="TextBox 9">
              <a:extLst>
                <a:ext uri="{FF2B5EF4-FFF2-40B4-BE49-F238E27FC236}">
                  <a16:creationId xmlns:a16="http://schemas.microsoft.com/office/drawing/2014/main" id="{DAAC46B2-F3AF-48BD-BB84-889A5723F311}"/>
                </a:ext>
              </a:extLst>
            </p:cNvPr>
            <p:cNvSpPr txBox="1"/>
            <p:nvPr/>
          </p:nvSpPr>
          <p:spPr>
            <a:xfrm>
              <a:off x="4530329" y="4426149"/>
              <a:ext cx="2556867" cy="847056"/>
            </a:xfrm>
            <a:prstGeom prst="rect">
              <a:avLst/>
            </a:prstGeom>
            <a:noFill/>
          </p:spPr>
          <p:txBody>
            <a:bodyPr lIns="168055" tIns="134444" rIns="168055" bIns="134444">
              <a:spAutoFit/>
            </a:bodyPr>
            <a:lstStyle/>
            <a:p>
              <a:pPr algn="ctr" defTabSz="840201">
                <a:lnSpc>
                  <a:spcPct val="90000"/>
                </a:lnSpc>
                <a:spcAft>
                  <a:spcPts val="551"/>
                </a:spcAft>
                <a:defRPr/>
              </a:pPr>
              <a:r>
                <a:rPr lang="en-US" sz="2000" kern="0" dirty="0">
                  <a:solidFill>
                    <a:schemeClr val="accent4"/>
                  </a:solidFill>
                  <a:latin typeface="Yanone Kaffeesatz Regular" panose="02000000000000000000" pitchFamily="2" charset="0"/>
                </a:rPr>
                <a:t>Big data streaming</a:t>
              </a:r>
            </a:p>
            <a:p>
              <a:pPr defTabSz="840201">
                <a:lnSpc>
                  <a:spcPct val="90000"/>
                </a:lnSpc>
                <a:spcAft>
                  <a:spcPts val="551"/>
                </a:spcAft>
                <a:defRPr/>
              </a:pPr>
              <a:endParaRPr lang="en-US" sz="1600" kern="0" dirty="0">
                <a:solidFill>
                  <a:schemeClr val="accent4"/>
                </a:solidFill>
                <a:latin typeface="Yanone Kaffeesatz Regular" panose="02000000000000000000" pitchFamily="2" charset="0"/>
              </a:endParaRPr>
            </a:p>
          </p:txBody>
        </p:sp>
      </p:grpSp>
      <p:grpSp>
        <p:nvGrpSpPr>
          <p:cNvPr id="35" name="Gruppieren 34">
            <a:extLst>
              <a:ext uri="{FF2B5EF4-FFF2-40B4-BE49-F238E27FC236}">
                <a16:creationId xmlns:a16="http://schemas.microsoft.com/office/drawing/2014/main" id="{C5CE27F8-6DBE-4963-A473-92EB92DA8E7B}"/>
              </a:ext>
            </a:extLst>
          </p:cNvPr>
          <p:cNvGrpSpPr/>
          <p:nvPr/>
        </p:nvGrpSpPr>
        <p:grpSpPr>
          <a:xfrm>
            <a:off x="8925224" y="2205633"/>
            <a:ext cx="2556867" cy="2748193"/>
            <a:chOff x="8925224" y="2205633"/>
            <a:chExt cx="2556867" cy="2748193"/>
          </a:xfrm>
        </p:grpSpPr>
        <p:pic>
          <p:nvPicPr>
            <p:cNvPr id="20" name="Picture 5">
              <a:extLst>
                <a:ext uri="{FF2B5EF4-FFF2-40B4-BE49-F238E27FC236}">
                  <a16:creationId xmlns:a16="http://schemas.microsoft.com/office/drawing/2014/main" id="{FB889C65-AD3D-464E-8D7E-89C189CF7A23}"/>
                </a:ext>
              </a:extLst>
            </p:cNvPr>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9471422" y="2205633"/>
              <a:ext cx="1434703" cy="143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6">
              <a:extLst>
                <a:ext uri="{FF2B5EF4-FFF2-40B4-BE49-F238E27FC236}">
                  <a16:creationId xmlns:a16="http://schemas.microsoft.com/office/drawing/2014/main" id="{8E78D002-16BE-42EE-8E16-9B1DBC0016F3}"/>
                </a:ext>
              </a:extLst>
            </p:cNvPr>
            <p:cNvSpPr txBox="1"/>
            <p:nvPr/>
          </p:nvSpPr>
          <p:spPr>
            <a:xfrm>
              <a:off x="9200555" y="3848695"/>
              <a:ext cx="2031504" cy="714712"/>
            </a:xfrm>
            <a:prstGeom prst="rect">
              <a:avLst/>
            </a:prstGeom>
            <a:noFill/>
          </p:spPr>
          <p:txBody>
            <a:bodyPr lIns="168055" tIns="134444" rIns="168055" bIns="134444">
              <a:spAutoFit/>
            </a:bodyPr>
            <a:lstStyle/>
            <a:p>
              <a:pPr algn="ctr" defTabSz="840201">
                <a:lnSpc>
                  <a:spcPct val="90000"/>
                </a:lnSpc>
                <a:spcAft>
                  <a:spcPts val="551"/>
                </a:spcAft>
                <a:defRPr/>
              </a:pPr>
              <a:r>
                <a:rPr lang="en-US" sz="3200" kern="0" dirty="0">
                  <a:solidFill>
                    <a:schemeClr val="accent2"/>
                  </a:solidFill>
                  <a:latin typeface="Yanone Kaffeesatz Regular" panose="02000000000000000000" pitchFamily="2" charset="0"/>
                </a:rPr>
                <a:t>Service Bus</a:t>
              </a:r>
            </a:p>
          </p:txBody>
        </p:sp>
        <p:sp>
          <p:nvSpPr>
            <p:cNvPr id="27" name="TextBox 10">
              <a:extLst>
                <a:ext uri="{FF2B5EF4-FFF2-40B4-BE49-F238E27FC236}">
                  <a16:creationId xmlns:a16="http://schemas.microsoft.com/office/drawing/2014/main" id="{6F151F42-DCB4-45CD-A035-7168391D8C03}"/>
                </a:ext>
              </a:extLst>
            </p:cNvPr>
            <p:cNvSpPr txBox="1"/>
            <p:nvPr/>
          </p:nvSpPr>
          <p:spPr>
            <a:xfrm>
              <a:off x="8925224" y="4405313"/>
              <a:ext cx="2556867" cy="548513"/>
            </a:xfrm>
            <a:prstGeom prst="rect">
              <a:avLst/>
            </a:prstGeom>
            <a:noFill/>
          </p:spPr>
          <p:txBody>
            <a:bodyPr lIns="168055" tIns="134444" rIns="168055" bIns="134444">
              <a:spAutoFit/>
            </a:bodyPr>
            <a:lstStyle/>
            <a:p>
              <a:pPr algn="ctr" defTabSz="840201">
                <a:lnSpc>
                  <a:spcPct val="90000"/>
                </a:lnSpc>
                <a:spcAft>
                  <a:spcPts val="551"/>
                </a:spcAft>
                <a:defRPr/>
              </a:pPr>
              <a:r>
                <a:rPr lang="en-US" sz="2000" kern="0" dirty="0">
                  <a:solidFill>
                    <a:schemeClr val="accent4"/>
                  </a:solidFill>
                  <a:latin typeface="Yanone Kaffeesatz Regular" panose="02000000000000000000" pitchFamily="2" charset="0"/>
                </a:rPr>
                <a:t>Enterprise messaging </a:t>
              </a:r>
            </a:p>
          </p:txBody>
        </p:sp>
      </p:grpSp>
      <p:grpSp>
        <p:nvGrpSpPr>
          <p:cNvPr id="37" name="Gruppieren 36">
            <a:extLst>
              <a:ext uri="{FF2B5EF4-FFF2-40B4-BE49-F238E27FC236}">
                <a16:creationId xmlns:a16="http://schemas.microsoft.com/office/drawing/2014/main" id="{D6DE2F6B-77B7-4C2C-A2E0-57CDAF6BF667}"/>
              </a:ext>
            </a:extLst>
          </p:cNvPr>
          <p:cNvGrpSpPr/>
          <p:nvPr/>
        </p:nvGrpSpPr>
        <p:grpSpPr>
          <a:xfrm>
            <a:off x="709909" y="2230934"/>
            <a:ext cx="2556867" cy="3328199"/>
            <a:chOff x="2473524" y="2222004"/>
            <a:chExt cx="2556867" cy="3328199"/>
          </a:xfrm>
        </p:grpSpPr>
        <p:sp>
          <p:nvSpPr>
            <p:cNvPr id="29" name="TextBox 12">
              <a:extLst>
                <a:ext uri="{FF2B5EF4-FFF2-40B4-BE49-F238E27FC236}">
                  <a16:creationId xmlns:a16="http://schemas.microsoft.com/office/drawing/2014/main" id="{35296D5B-5ED7-4CC8-B808-8C79F8F6F4C7}"/>
                </a:ext>
              </a:extLst>
            </p:cNvPr>
            <p:cNvSpPr txBox="1"/>
            <p:nvPr/>
          </p:nvSpPr>
          <p:spPr>
            <a:xfrm>
              <a:off x="2817317" y="3839766"/>
              <a:ext cx="1771055" cy="714712"/>
            </a:xfrm>
            <a:prstGeom prst="rect">
              <a:avLst/>
            </a:prstGeom>
            <a:noFill/>
          </p:spPr>
          <p:txBody>
            <a:bodyPr lIns="168055" tIns="134444" rIns="168055" bIns="134444">
              <a:spAutoFit/>
            </a:bodyPr>
            <a:lstStyle/>
            <a:p>
              <a:pPr algn="ctr" defTabSz="840201">
                <a:lnSpc>
                  <a:spcPct val="90000"/>
                </a:lnSpc>
                <a:spcAft>
                  <a:spcPts val="551"/>
                </a:spcAft>
                <a:defRPr/>
              </a:pPr>
              <a:r>
                <a:rPr lang="en-US" sz="3200" kern="0" dirty="0">
                  <a:solidFill>
                    <a:schemeClr val="accent2"/>
                  </a:solidFill>
                  <a:latin typeface="Yanone Kaffeesatz Regular" panose="02000000000000000000" pitchFamily="2" charset="0"/>
                </a:rPr>
                <a:t>Event Grid</a:t>
              </a:r>
            </a:p>
          </p:txBody>
        </p:sp>
        <p:sp>
          <p:nvSpPr>
            <p:cNvPr id="30" name="TextBox 13">
              <a:extLst>
                <a:ext uri="{FF2B5EF4-FFF2-40B4-BE49-F238E27FC236}">
                  <a16:creationId xmlns:a16="http://schemas.microsoft.com/office/drawing/2014/main" id="{8E05550C-DF88-472D-A902-66194DB0EDEC}"/>
                </a:ext>
              </a:extLst>
            </p:cNvPr>
            <p:cNvSpPr txBox="1"/>
            <p:nvPr/>
          </p:nvSpPr>
          <p:spPr>
            <a:xfrm>
              <a:off x="2473524" y="4426148"/>
              <a:ext cx="2556867" cy="1124055"/>
            </a:xfrm>
            <a:prstGeom prst="rect">
              <a:avLst/>
            </a:prstGeom>
            <a:noFill/>
          </p:spPr>
          <p:txBody>
            <a:bodyPr lIns="168055" tIns="134444" rIns="168055" bIns="134444">
              <a:spAutoFit/>
            </a:bodyPr>
            <a:lstStyle/>
            <a:p>
              <a:pPr algn="ctr" defTabSz="840201">
                <a:lnSpc>
                  <a:spcPct val="90000"/>
                </a:lnSpc>
                <a:spcAft>
                  <a:spcPts val="551"/>
                </a:spcAft>
                <a:defRPr/>
              </a:pPr>
              <a:r>
                <a:rPr lang="en-US" sz="2000" kern="0" dirty="0">
                  <a:solidFill>
                    <a:schemeClr val="accent4"/>
                  </a:solidFill>
                  <a:latin typeface="Yanone Kaffeesatz Regular" panose="02000000000000000000" pitchFamily="2" charset="0"/>
                </a:rPr>
                <a:t>Cross cloud reactive </a:t>
              </a:r>
              <a:r>
                <a:rPr lang="en-US" sz="2000" kern="0" dirty="0" err="1">
                  <a:solidFill>
                    <a:schemeClr val="accent4"/>
                  </a:solidFill>
                  <a:latin typeface="Yanone Kaffeesatz Regular" panose="02000000000000000000" pitchFamily="2" charset="0"/>
                </a:rPr>
                <a:t>eventing</a:t>
              </a:r>
              <a:endParaRPr lang="en-US" sz="2000" kern="0" dirty="0">
                <a:solidFill>
                  <a:schemeClr val="accent4"/>
                </a:solidFill>
                <a:latin typeface="Yanone Kaffeesatz Regular" panose="02000000000000000000" pitchFamily="2" charset="0"/>
              </a:endParaRPr>
            </a:p>
            <a:p>
              <a:pPr defTabSz="840201">
                <a:lnSpc>
                  <a:spcPct val="90000"/>
                </a:lnSpc>
                <a:spcAft>
                  <a:spcPts val="551"/>
                </a:spcAft>
                <a:defRPr/>
              </a:pPr>
              <a:endParaRPr lang="en-US" sz="1600" kern="0" dirty="0">
                <a:solidFill>
                  <a:schemeClr val="accent4"/>
                </a:solidFill>
                <a:latin typeface="Yanone Kaffeesatz Regular" panose="02000000000000000000" pitchFamily="2" charset="0"/>
              </a:endParaRPr>
            </a:p>
          </p:txBody>
        </p:sp>
        <p:pic>
          <p:nvPicPr>
            <p:cNvPr id="31" name="Graphic 3">
              <a:extLst>
                <a:ext uri="{FF2B5EF4-FFF2-40B4-BE49-F238E27FC236}">
                  <a16:creationId xmlns:a16="http://schemas.microsoft.com/office/drawing/2014/main" id="{5E7BD8D4-F05A-4B1A-9BB0-DB5CDBD99B49}"/>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2945309" y="2222004"/>
              <a:ext cx="1446609" cy="1445121"/>
            </a:xfrm>
            <a:prstGeom prst="rect">
              <a:avLst/>
            </a:prstGeom>
          </p:spPr>
        </p:pic>
      </p:grpSp>
      <p:grpSp>
        <p:nvGrpSpPr>
          <p:cNvPr id="38" name="Gruppieren 37">
            <a:extLst>
              <a:ext uri="{FF2B5EF4-FFF2-40B4-BE49-F238E27FC236}">
                <a16:creationId xmlns:a16="http://schemas.microsoft.com/office/drawing/2014/main" id="{A5710EE5-8DC1-4CF5-AF43-53E0F6832551}"/>
              </a:ext>
            </a:extLst>
          </p:cNvPr>
          <p:cNvGrpSpPr/>
          <p:nvPr/>
        </p:nvGrpSpPr>
        <p:grpSpPr>
          <a:xfrm>
            <a:off x="6038949" y="2163285"/>
            <a:ext cx="2778621" cy="3025539"/>
            <a:chOff x="418207" y="2178844"/>
            <a:chExt cx="2778621" cy="3025539"/>
          </a:xfrm>
        </p:grpSpPr>
        <p:sp>
          <p:nvSpPr>
            <p:cNvPr id="32" name="TextBox 15">
              <a:extLst>
                <a:ext uri="{FF2B5EF4-FFF2-40B4-BE49-F238E27FC236}">
                  <a16:creationId xmlns:a16="http://schemas.microsoft.com/office/drawing/2014/main" id="{4C94DAB7-B8AA-4FC4-8945-093159CE09BE}"/>
                </a:ext>
              </a:extLst>
            </p:cNvPr>
            <p:cNvSpPr txBox="1"/>
            <p:nvPr/>
          </p:nvSpPr>
          <p:spPr>
            <a:xfrm>
              <a:off x="418207" y="3860601"/>
              <a:ext cx="2778621" cy="697742"/>
            </a:xfrm>
            <a:prstGeom prst="rect">
              <a:avLst/>
            </a:prstGeom>
            <a:noFill/>
          </p:spPr>
          <p:txBody>
            <a:bodyPr lIns="157552" tIns="126041" rIns="157552" bIns="126041">
              <a:spAutoFit/>
            </a:bodyPr>
            <a:lstStyle/>
            <a:p>
              <a:pPr algn="ctr" defTabSz="787688">
                <a:lnSpc>
                  <a:spcPct val="90000"/>
                </a:lnSpc>
                <a:spcAft>
                  <a:spcPts val="517"/>
                </a:spcAft>
                <a:defRPr/>
              </a:pPr>
              <a:r>
                <a:rPr lang="en-US" sz="3200" kern="0" dirty="0">
                  <a:solidFill>
                    <a:schemeClr val="accent2"/>
                  </a:solidFill>
                  <a:latin typeface="Yanone Kaffeesatz Regular" panose="02000000000000000000" pitchFamily="2" charset="0"/>
                </a:rPr>
                <a:t>Storage Queues</a:t>
              </a:r>
            </a:p>
          </p:txBody>
        </p:sp>
        <p:sp>
          <p:nvSpPr>
            <p:cNvPr id="33" name="TextBox 16">
              <a:extLst>
                <a:ext uri="{FF2B5EF4-FFF2-40B4-BE49-F238E27FC236}">
                  <a16:creationId xmlns:a16="http://schemas.microsoft.com/office/drawing/2014/main" id="{55D8CA41-B531-4719-B5C9-3223A3B443AF}"/>
                </a:ext>
              </a:extLst>
            </p:cNvPr>
            <p:cNvSpPr txBox="1"/>
            <p:nvPr/>
          </p:nvSpPr>
          <p:spPr>
            <a:xfrm>
              <a:off x="586383" y="4442521"/>
              <a:ext cx="2396133" cy="761862"/>
            </a:xfrm>
            <a:prstGeom prst="rect">
              <a:avLst/>
            </a:prstGeom>
            <a:noFill/>
          </p:spPr>
          <p:txBody>
            <a:bodyPr lIns="157552" tIns="126041" rIns="157552" bIns="126041">
              <a:spAutoFit/>
            </a:bodyPr>
            <a:lstStyle/>
            <a:p>
              <a:pPr algn="ctr" defTabSz="787688">
                <a:lnSpc>
                  <a:spcPct val="90000"/>
                </a:lnSpc>
                <a:spcAft>
                  <a:spcPts val="517"/>
                </a:spcAft>
                <a:defRPr/>
              </a:pPr>
              <a:r>
                <a:rPr lang="en-US" sz="2000" kern="0" dirty="0">
                  <a:solidFill>
                    <a:schemeClr val="accent4"/>
                  </a:solidFill>
                  <a:latin typeface="Yanone Kaffeesatz Regular" panose="02000000000000000000" pitchFamily="2" charset="0"/>
                </a:rPr>
                <a:t>Simple task queues</a:t>
              </a:r>
            </a:p>
            <a:p>
              <a:pPr defTabSz="787688">
                <a:lnSpc>
                  <a:spcPct val="90000"/>
                </a:lnSpc>
                <a:spcAft>
                  <a:spcPts val="517"/>
                </a:spcAft>
                <a:defRPr/>
              </a:pPr>
              <a:endParaRPr lang="en-US" sz="1200" kern="0" dirty="0">
                <a:solidFill>
                  <a:schemeClr val="accent4"/>
                </a:solidFill>
                <a:latin typeface="Yanone Kaffeesatz Regular" panose="02000000000000000000" pitchFamily="2" charset="0"/>
              </a:endParaRPr>
            </a:p>
          </p:txBody>
        </p:sp>
        <p:pic>
          <p:nvPicPr>
            <p:cNvPr id="34" name="Picture 19">
              <a:extLst>
                <a:ext uri="{FF2B5EF4-FFF2-40B4-BE49-F238E27FC236}">
                  <a16:creationId xmlns:a16="http://schemas.microsoft.com/office/drawing/2014/main" id="{9641A9DA-F48B-4D24-9AC4-F33A12BD07E7}"/>
                </a:ext>
              </a:extLst>
            </p:cNvPr>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986731" y="2178844"/>
              <a:ext cx="1488281" cy="1488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Gruppieren 42">
            <a:extLst>
              <a:ext uri="{FF2B5EF4-FFF2-40B4-BE49-F238E27FC236}">
                <a16:creationId xmlns:a16="http://schemas.microsoft.com/office/drawing/2014/main" id="{CB274571-B8D3-4598-B68E-8E8E1D4CFA7A}"/>
              </a:ext>
            </a:extLst>
          </p:cNvPr>
          <p:cNvGrpSpPr/>
          <p:nvPr/>
        </p:nvGrpSpPr>
        <p:grpSpPr>
          <a:xfrm>
            <a:off x="449451" y="1511085"/>
            <a:ext cx="5543362" cy="4393769"/>
            <a:chOff x="449451" y="1511085"/>
            <a:chExt cx="5543362" cy="4393769"/>
          </a:xfrm>
        </p:grpSpPr>
        <p:sp>
          <p:nvSpPr>
            <p:cNvPr id="39" name="Rechteck 38">
              <a:extLst>
                <a:ext uri="{FF2B5EF4-FFF2-40B4-BE49-F238E27FC236}">
                  <a16:creationId xmlns:a16="http://schemas.microsoft.com/office/drawing/2014/main" id="{8A2DD839-F7E7-45AF-8A78-2D77BD49B297}"/>
                </a:ext>
              </a:extLst>
            </p:cNvPr>
            <p:cNvSpPr/>
            <p:nvPr/>
          </p:nvSpPr>
          <p:spPr>
            <a:xfrm>
              <a:off x="449451" y="1511085"/>
              <a:ext cx="5543362" cy="4393769"/>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feld 39">
              <a:extLst>
                <a:ext uri="{FF2B5EF4-FFF2-40B4-BE49-F238E27FC236}">
                  <a16:creationId xmlns:a16="http://schemas.microsoft.com/office/drawing/2014/main" id="{92262549-B722-4FC7-9373-6DF60A458F37}"/>
                </a:ext>
              </a:extLst>
            </p:cNvPr>
            <p:cNvSpPr txBox="1"/>
            <p:nvPr/>
          </p:nvSpPr>
          <p:spPr>
            <a:xfrm>
              <a:off x="449451" y="1535604"/>
              <a:ext cx="657552" cy="369332"/>
            </a:xfrm>
            <a:prstGeom prst="rect">
              <a:avLst/>
            </a:prstGeom>
            <a:noFill/>
          </p:spPr>
          <p:txBody>
            <a:bodyPr wrap="none" rtlCol="0">
              <a:spAutoFit/>
            </a:bodyPr>
            <a:lstStyle/>
            <a:p>
              <a:r>
                <a:rPr lang="en-US" dirty="0">
                  <a:solidFill>
                    <a:schemeClr val="accent3"/>
                  </a:solidFill>
                  <a:latin typeface="Yanone Kaffeesatz Regular" panose="02000000000000000000" pitchFamily="2" charset="0"/>
                </a:rPr>
                <a:t>Events</a:t>
              </a:r>
              <a:endParaRPr lang="de-CH" dirty="0">
                <a:solidFill>
                  <a:schemeClr val="accent3"/>
                </a:solidFill>
                <a:latin typeface="Yanone Kaffeesatz Regular" panose="02000000000000000000" pitchFamily="2" charset="0"/>
              </a:endParaRPr>
            </a:p>
          </p:txBody>
        </p:sp>
      </p:grpSp>
      <p:grpSp>
        <p:nvGrpSpPr>
          <p:cNvPr id="44" name="Gruppieren 43">
            <a:extLst>
              <a:ext uri="{FF2B5EF4-FFF2-40B4-BE49-F238E27FC236}">
                <a16:creationId xmlns:a16="http://schemas.microsoft.com/office/drawing/2014/main" id="{39E345FE-70A9-431C-9A82-3699D6E42FB1}"/>
              </a:ext>
            </a:extLst>
          </p:cNvPr>
          <p:cNvGrpSpPr/>
          <p:nvPr/>
        </p:nvGrpSpPr>
        <p:grpSpPr>
          <a:xfrm>
            <a:off x="6096000" y="1511085"/>
            <a:ext cx="5543362" cy="4393769"/>
            <a:chOff x="6096000" y="1511085"/>
            <a:chExt cx="5543362" cy="4393769"/>
          </a:xfrm>
        </p:grpSpPr>
        <p:sp>
          <p:nvSpPr>
            <p:cNvPr id="41" name="Rechteck 40">
              <a:extLst>
                <a:ext uri="{FF2B5EF4-FFF2-40B4-BE49-F238E27FC236}">
                  <a16:creationId xmlns:a16="http://schemas.microsoft.com/office/drawing/2014/main" id="{7F8E7CAD-2386-42B6-B60D-DB0B59D742FD}"/>
                </a:ext>
              </a:extLst>
            </p:cNvPr>
            <p:cNvSpPr/>
            <p:nvPr/>
          </p:nvSpPr>
          <p:spPr>
            <a:xfrm>
              <a:off x="6096000" y="1511085"/>
              <a:ext cx="5543362" cy="4393769"/>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2" name="Textfeld 41">
              <a:extLst>
                <a:ext uri="{FF2B5EF4-FFF2-40B4-BE49-F238E27FC236}">
                  <a16:creationId xmlns:a16="http://schemas.microsoft.com/office/drawing/2014/main" id="{99D8FC02-6BB1-4D1F-9E5D-23B135398EC0}"/>
                </a:ext>
              </a:extLst>
            </p:cNvPr>
            <p:cNvSpPr txBox="1"/>
            <p:nvPr/>
          </p:nvSpPr>
          <p:spPr>
            <a:xfrm>
              <a:off x="6096000" y="1535604"/>
              <a:ext cx="877163" cy="369332"/>
            </a:xfrm>
            <a:prstGeom prst="rect">
              <a:avLst/>
            </a:prstGeom>
            <a:noFill/>
          </p:spPr>
          <p:txBody>
            <a:bodyPr wrap="none" rtlCol="0">
              <a:spAutoFit/>
            </a:bodyPr>
            <a:lstStyle/>
            <a:p>
              <a:r>
                <a:rPr lang="en-US" dirty="0">
                  <a:solidFill>
                    <a:schemeClr val="accent3"/>
                  </a:solidFill>
                  <a:latin typeface="Yanone Kaffeesatz Regular" panose="02000000000000000000" pitchFamily="2" charset="0"/>
                </a:rPr>
                <a:t>Messages</a:t>
              </a:r>
              <a:endParaRPr lang="de-CH"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118302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2687054" y="1851645"/>
            <a:ext cx="681789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Pub/Sub</a:t>
            </a:r>
            <a:endParaRPr lang="de-CH" sz="2000" dirty="0"/>
          </a:p>
        </p:txBody>
      </p:sp>
    </p:spTree>
    <p:extLst>
      <p:ext uri="{BB962C8B-B14F-4D97-AF65-F5344CB8AC3E}">
        <p14:creationId xmlns:p14="http://schemas.microsoft.com/office/powerpoint/2010/main" val="211084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ylinder 1">
            <a:extLst>
              <a:ext uri="{FF2B5EF4-FFF2-40B4-BE49-F238E27FC236}">
                <a16:creationId xmlns:a16="http://schemas.microsoft.com/office/drawing/2014/main" id="{2B8D9B60-7A52-4211-A28F-CF4285C6E422}"/>
              </a:ext>
            </a:extLst>
          </p:cNvPr>
          <p:cNvSpPr/>
          <p:nvPr/>
        </p:nvSpPr>
        <p:spPr>
          <a:xfrm>
            <a:off x="2967924" y="3681079"/>
            <a:ext cx="1549831" cy="2161311"/>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Yanone Kaffeesatz Regular" panose="02000000000000000000" pitchFamily="2" charset="0"/>
              </a:rPr>
              <a:t>Subscription1</a:t>
            </a:r>
            <a:endParaRPr lang="de-CH" sz="2400" dirty="0">
              <a:solidFill>
                <a:schemeClr val="tx2"/>
              </a:solidFill>
              <a:latin typeface="Yanone Kaffeesatz Regular" panose="02000000000000000000" pitchFamily="2" charset="0"/>
            </a:endParaRPr>
          </a:p>
        </p:txBody>
      </p:sp>
      <p:sp>
        <p:nvSpPr>
          <p:cNvPr id="3" name="Flussdiagramm: Vordefinierter Prozess 2">
            <a:extLst>
              <a:ext uri="{FF2B5EF4-FFF2-40B4-BE49-F238E27FC236}">
                <a16:creationId xmlns:a16="http://schemas.microsoft.com/office/drawing/2014/main" id="{01C9883A-6E91-41CD-B78F-A6AC7A8F6490}"/>
              </a:ext>
            </a:extLst>
          </p:cNvPr>
          <p:cNvSpPr/>
          <p:nvPr/>
        </p:nvSpPr>
        <p:spPr>
          <a:xfrm>
            <a:off x="5518687" y="1007390"/>
            <a:ext cx="1588577" cy="922614"/>
          </a:xfrm>
          <a:prstGeom prst="flowChartPredefinedProcess">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topic</a:t>
            </a:r>
            <a:endParaRPr lang="de-CH" dirty="0">
              <a:latin typeface="Yanone Kaffeesatz Regular" panose="02000000000000000000" pitchFamily="2" charset="0"/>
            </a:endParaRPr>
          </a:p>
        </p:txBody>
      </p:sp>
      <p:sp>
        <p:nvSpPr>
          <p:cNvPr id="4" name="Zylinder 3">
            <a:extLst>
              <a:ext uri="{FF2B5EF4-FFF2-40B4-BE49-F238E27FC236}">
                <a16:creationId xmlns:a16="http://schemas.microsoft.com/office/drawing/2014/main" id="{9BB09DAB-7323-45A8-BB86-B6DEB5D0F338}"/>
              </a:ext>
            </a:extLst>
          </p:cNvPr>
          <p:cNvSpPr/>
          <p:nvPr/>
        </p:nvSpPr>
        <p:spPr>
          <a:xfrm>
            <a:off x="7674245" y="3681080"/>
            <a:ext cx="1549831" cy="2161310"/>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2"/>
                </a:solidFill>
                <a:latin typeface="Yanone Kaffeesatz Regular" panose="02000000000000000000" pitchFamily="2" charset="0"/>
              </a:rPr>
              <a:t>Subscription2</a:t>
            </a:r>
            <a:endParaRPr lang="de-CH" dirty="0">
              <a:solidFill>
                <a:schemeClr val="tx2"/>
              </a:solidFill>
              <a:latin typeface="Yanone Kaffeesatz Regular" panose="02000000000000000000" pitchFamily="2" charset="0"/>
            </a:endParaRPr>
          </a:p>
        </p:txBody>
      </p:sp>
      <p:sp>
        <p:nvSpPr>
          <p:cNvPr id="5" name="Scrollen: horizontal 4">
            <a:extLst>
              <a:ext uri="{FF2B5EF4-FFF2-40B4-BE49-F238E27FC236}">
                <a16:creationId xmlns:a16="http://schemas.microsoft.com/office/drawing/2014/main" id="{1FC0E047-E0B4-4CF9-9059-5FEBD534C07A}"/>
              </a:ext>
            </a:extLst>
          </p:cNvPr>
          <p:cNvSpPr/>
          <p:nvPr/>
        </p:nvSpPr>
        <p:spPr>
          <a:xfrm>
            <a:off x="4096718" y="2445013"/>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sz="2800" dirty="0">
              <a:latin typeface="Yanone Kaffeesatz Regular" panose="02000000000000000000" pitchFamily="2" charset="0"/>
            </a:endParaRPr>
          </a:p>
        </p:txBody>
      </p:sp>
      <p:sp>
        <p:nvSpPr>
          <p:cNvPr id="6" name="Scrollen: horizontal 5">
            <a:extLst>
              <a:ext uri="{FF2B5EF4-FFF2-40B4-BE49-F238E27FC236}">
                <a16:creationId xmlns:a16="http://schemas.microsoft.com/office/drawing/2014/main" id="{ECEC3221-08E4-4007-81FB-02B27FC1EA49}"/>
              </a:ext>
            </a:extLst>
          </p:cNvPr>
          <p:cNvSpPr/>
          <p:nvPr/>
        </p:nvSpPr>
        <p:spPr>
          <a:xfrm>
            <a:off x="7317783" y="2389452"/>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dirty="0">
              <a:latin typeface="Yanone Kaffeesatz Regular" panose="02000000000000000000" pitchFamily="2" charset="0"/>
            </a:endParaRPr>
          </a:p>
        </p:txBody>
      </p:sp>
      <p:cxnSp>
        <p:nvCxnSpPr>
          <p:cNvPr id="8" name="Gerade Verbindung mit Pfeil 7">
            <a:extLst>
              <a:ext uri="{FF2B5EF4-FFF2-40B4-BE49-F238E27FC236}">
                <a16:creationId xmlns:a16="http://schemas.microsoft.com/office/drawing/2014/main" id="{271F8BF5-F645-498C-A007-19512A5BD309}"/>
              </a:ext>
            </a:extLst>
          </p:cNvPr>
          <p:cNvCxnSpPr>
            <a:cxnSpLocks/>
            <a:endCxn id="3" idx="1"/>
          </p:cNvCxnSpPr>
          <p:nvPr/>
        </p:nvCxnSpPr>
        <p:spPr>
          <a:xfrm>
            <a:off x="4037308" y="1468697"/>
            <a:ext cx="1481379"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DEFC6D9A-3588-4C04-86DF-A2E3A1A6A214}"/>
              </a:ext>
            </a:extLst>
          </p:cNvPr>
          <p:cNvSpPr/>
          <p:nvPr/>
        </p:nvSpPr>
        <p:spPr>
          <a:xfrm>
            <a:off x="3122908" y="1015604"/>
            <a:ext cx="914400" cy="914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Regular" panose="02000000000000000000" pitchFamily="2" charset="0"/>
              </a:rPr>
              <a:t>Sender</a:t>
            </a:r>
            <a:endParaRPr lang="de-CH" dirty="0">
              <a:latin typeface="Yanone Kaffeesatz Regular" panose="02000000000000000000" pitchFamily="2" charset="0"/>
            </a:endParaRPr>
          </a:p>
        </p:txBody>
      </p:sp>
      <p:cxnSp>
        <p:nvCxnSpPr>
          <p:cNvPr id="12" name="Gerade Verbindung mit Pfeil 11">
            <a:extLst>
              <a:ext uri="{FF2B5EF4-FFF2-40B4-BE49-F238E27FC236}">
                <a16:creationId xmlns:a16="http://schemas.microsoft.com/office/drawing/2014/main" id="{1F6047CD-AB6B-4B67-BF49-DE0BEAB67997}"/>
              </a:ext>
            </a:extLst>
          </p:cNvPr>
          <p:cNvCxnSpPr>
            <a:cxnSpLocks/>
            <a:stCxn id="3" idx="2"/>
            <a:endCxn id="5" idx="0"/>
          </p:cNvCxnSpPr>
          <p:nvPr/>
        </p:nvCxnSpPr>
        <p:spPr>
          <a:xfrm flipH="1">
            <a:off x="4668218" y="1930004"/>
            <a:ext cx="1644758" cy="64416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E6396486-CD7B-4836-958C-988A5BA63D5A}"/>
              </a:ext>
            </a:extLst>
          </p:cNvPr>
          <p:cNvCxnSpPr>
            <a:cxnSpLocks/>
            <a:stCxn id="3" idx="2"/>
            <a:endCxn id="6" idx="0"/>
          </p:cNvCxnSpPr>
          <p:nvPr/>
        </p:nvCxnSpPr>
        <p:spPr>
          <a:xfrm>
            <a:off x="6312976" y="1930004"/>
            <a:ext cx="1576307" cy="58860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06F243AB-65AD-4B89-86F3-79B093BE8388}"/>
              </a:ext>
            </a:extLst>
          </p:cNvPr>
          <p:cNvCxnSpPr>
            <a:cxnSpLocks/>
            <a:stCxn id="6" idx="2"/>
            <a:endCxn id="4" idx="1"/>
          </p:cNvCxnSpPr>
          <p:nvPr/>
        </p:nvCxnSpPr>
        <p:spPr>
          <a:xfrm>
            <a:off x="7889283" y="3293565"/>
            <a:ext cx="559878" cy="38751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ED007E7-C802-4740-BECB-7E4DE84CEC34}"/>
              </a:ext>
            </a:extLst>
          </p:cNvPr>
          <p:cNvCxnSpPr>
            <a:cxnSpLocks/>
            <a:stCxn id="5" idx="2"/>
            <a:endCxn id="2" idx="1"/>
          </p:cNvCxnSpPr>
          <p:nvPr/>
        </p:nvCxnSpPr>
        <p:spPr>
          <a:xfrm flipH="1">
            <a:off x="3742840" y="3349126"/>
            <a:ext cx="925378" cy="33195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pieren 31">
            <a:extLst>
              <a:ext uri="{FF2B5EF4-FFF2-40B4-BE49-F238E27FC236}">
                <a16:creationId xmlns:a16="http://schemas.microsoft.com/office/drawing/2014/main" id="{32A01FA2-260E-411D-BD1B-288C1A533AEE}"/>
              </a:ext>
            </a:extLst>
          </p:cNvPr>
          <p:cNvGrpSpPr/>
          <p:nvPr/>
        </p:nvGrpSpPr>
        <p:grpSpPr>
          <a:xfrm>
            <a:off x="4096718" y="835457"/>
            <a:ext cx="571500" cy="471380"/>
            <a:chOff x="4668218" y="333214"/>
            <a:chExt cx="571500" cy="471380"/>
          </a:xfrm>
        </p:grpSpPr>
        <p:sp>
          <p:nvSpPr>
            <p:cNvPr id="24" name="Rechteck 23">
              <a:extLst>
                <a:ext uri="{FF2B5EF4-FFF2-40B4-BE49-F238E27FC236}">
                  <a16:creationId xmlns:a16="http://schemas.microsoft.com/office/drawing/2014/main" id="{C1D80B33-E923-487F-B4EE-028E40A64050}"/>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Gerader Verbinder 25">
              <a:extLst>
                <a:ext uri="{FF2B5EF4-FFF2-40B4-BE49-F238E27FC236}">
                  <a16:creationId xmlns:a16="http://schemas.microsoft.com/office/drawing/2014/main" id="{B421F5B5-B04B-4425-A5C5-0D6731B3CA31}"/>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71B9E89A-4B6C-457D-B727-10853CB4A2EB}"/>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3" name="Gruppieren 32">
            <a:extLst>
              <a:ext uri="{FF2B5EF4-FFF2-40B4-BE49-F238E27FC236}">
                <a16:creationId xmlns:a16="http://schemas.microsoft.com/office/drawing/2014/main" id="{553BAC8B-15D8-4467-84E4-ED78A617C781}"/>
              </a:ext>
            </a:extLst>
          </p:cNvPr>
          <p:cNvGrpSpPr/>
          <p:nvPr/>
        </p:nvGrpSpPr>
        <p:grpSpPr>
          <a:xfrm>
            <a:off x="5204847" y="1610411"/>
            <a:ext cx="571500" cy="471380"/>
            <a:chOff x="4668218" y="333214"/>
            <a:chExt cx="571500" cy="471380"/>
          </a:xfrm>
        </p:grpSpPr>
        <p:sp>
          <p:nvSpPr>
            <p:cNvPr id="34" name="Rechteck 33">
              <a:extLst>
                <a:ext uri="{FF2B5EF4-FFF2-40B4-BE49-F238E27FC236}">
                  <a16:creationId xmlns:a16="http://schemas.microsoft.com/office/drawing/2014/main" id="{8F2C5149-0AB1-49FB-90AA-D77DF91B70DA}"/>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5" name="Gerader Verbinder 34">
              <a:extLst>
                <a:ext uri="{FF2B5EF4-FFF2-40B4-BE49-F238E27FC236}">
                  <a16:creationId xmlns:a16="http://schemas.microsoft.com/office/drawing/2014/main" id="{DE5C6BBC-7A7F-4BD1-935A-BBDEF20905BA}"/>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AA5F78A3-9E85-49BF-81C3-F6F7B0E4BE52}"/>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uppieren 36">
            <a:extLst>
              <a:ext uri="{FF2B5EF4-FFF2-40B4-BE49-F238E27FC236}">
                <a16:creationId xmlns:a16="http://schemas.microsoft.com/office/drawing/2014/main" id="{E2F199B3-9EC0-497D-8222-EF854BF2D1CF}"/>
              </a:ext>
            </a:extLst>
          </p:cNvPr>
          <p:cNvGrpSpPr/>
          <p:nvPr/>
        </p:nvGrpSpPr>
        <p:grpSpPr>
          <a:xfrm>
            <a:off x="6815379" y="1622693"/>
            <a:ext cx="571500" cy="471380"/>
            <a:chOff x="4668218" y="333214"/>
            <a:chExt cx="571500" cy="471380"/>
          </a:xfrm>
        </p:grpSpPr>
        <p:sp>
          <p:nvSpPr>
            <p:cNvPr id="38" name="Rechteck 37">
              <a:extLst>
                <a:ext uri="{FF2B5EF4-FFF2-40B4-BE49-F238E27FC236}">
                  <a16:creationId xmlns:a16="http://schemas.microsoft.com/office/drawing/2014/main" id="{8BA1A793-4CA9-48A9-B395-632F297E5B82}"/>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9" name="Gerader Verbinder 38">
              <a:extLst>
                <a:ext uri="{FF2B5EF4-FFF2-40B4-BE49-F238E27FC236}">
                  <a16:creationId xmlns:a16="http://schemas.microsoft.com/office/drawing/2014/main" id="{4DD65B2D-6AEF-469E-9740-919157CFAA40}"/>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96B7468E-9F2C-4760-9847-5FF5A9C663BE}"/>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Gruppieren 40">
            <a:extLst>
              <a:ext uri="{FF2B5EF4-FFF2-40B4-BE49-F238E27FC236}">
                <a16:creationId xmlns:a16="http://schemas.microsoft.com/office/drawing/2014/main" id="{E0B559EC-1186-48E3-A233-CA34077842A1}"/>
              </a:ext>
            </a:extLst>
          </p:cNvPr>
          <p:cNvGrpSpPr/>
          <p:nvPr/>
        </p:nvGrpSpPr>
        <p:grpSpPr>
          <a:xfrm>
            <a:off x="4382468" y="2739084"/>
            <a:ext cx="571500" cy="471380"/>
            <a:chOff x="4668218" y="333214"/>
            <a:chExt cx="571500" cy="471380"/>
          </a:xfrm>
        </p:grpSpPr>
        <p:sp>
          <p:nvSpPr>
            <p:cNvPr id="42" name="Rechteck 41">
              <a:extLst>
                <a:ext uri="{FF2B5EF4-FFF2-40B4-BE49-F238E27FC236}">
                  <a16:creationId xmlns:a16="http://schemas.microsoft.com/office/drawing/2014/main" id="{5EDA7C2A-E0E2-4F32-807B-0EDC22500F78}"/>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3" name="Gerader Verbinder 42">
              <a:extLst>
                <a:ext uri="{FF2B5EF4-FFF2-40B4-BE49-F238E27FC236}">
                  <a16:creationId xmlns:a16="http://schemas.microsoft.com/office/drawing/2014/main" id="{C2DB0FE8-AB30-412D-9B86-CFFE9FF9A6AD}"/>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A1F222E2-57AA-4CFC-ACF4-473F20F22287}"/>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431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79167E-6 0.00023 L 0.15833 0.00023 " pathEditMode="relative" rAng="0" ptsTypes="AA">
                                      <p:cBhvr>
                                        <p:cTn id="10" dur="2000" fill="hold"/>
                                        <p:tgtEl>
                                          <p:spTgt spid="32"/>
                                        </p:tgtEl>
                                        <p:attrNameLst>
                                          <p:attrName>ppt_x</p:attrName>
                                          <p:attrName>ppt_y</p:attrName>
                                        </p:attrNameLst>
                                      </p:cBhvr>
                                      <p:rCtr x="7917"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1.875E-6 0.00023 L 0.06185 0.15093 " pathEditMode="relative" rAng="0" ptsTypes="AA">
                                      <p:cBhvr>
                                        <p:cTn id="18" dur="2000" fill="hold"/>
                                        <p:tgtEl>
                                          <p:spTgt spid="37"/>
                                        </p:tgtEl>
                                        <p:attrNameLst>
                                          <p:attrName>ppt_x</p:attrName>
                                          <p:attrName>ppt_y</p:attrName>
                                        </p:attrNameLst>
                                      </p:cBhvr>
                                      <p:rCtr x="3086" y="7523"/>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6.25E-7 -1.48148E-6 L -0.06745 0.16459 " pathEditMode="relative" rAng="0" ptsTypes="AA">
                                      <p:cBhvr>
                                        <p:cTn id="30" dur="2000" fill="hold"/>
                                        <p:tgtEl>
                                          <p:spTgt spid="33"/>
                                        </p:tgtEl>
                                        <p:attrNameLst>
                                          <p:attrName>ppt_x</p:attrName>
                                          <p:attrName>ppt_y</p:attrName>
                                        </p:attrNameLst>
                                      </p:cBhvr>
                                      <p:rCtr x="-3372" y="8310"/>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0" presetClass="path" presetSubtype="0" accel="50000" decel="50000" fill="hold" nodeType="clickEffect">
                                  <p:stCondLst>
                                    <p:cond delay="0"/>
                                  </p:stCondLst>
                                  <p:childTnLst>
                                    <p:animMotion origin="layout" path="M -2.70833E-6 -4.81481E-6 L -0.03802 -4.81481E-6 C -0.05508 -4.81481E-6 -0.07591 0.0595 -0.07591 0.10788 L -0.07591 0.21598 " pathEditMode="relative" rAng="0" ptsTypes="AAAA">
                                      <p:cBhvr>
                                        <p:cTn id="42" dur="2000" fill="hold"/>
                                        <p:tgtEl>
                                          <p:spTgt spid="41"/>
                                        </p:tgtEl>
                                        <p:attrNameLst>
                                          <p:attrName>ppt_x</p:attrName>
                                          <p:attrName>ppt_y</p:attrName>
                                        </p:attrNameLst>
                                      </p:cBhvr>
                                      <p:rCtr x="-3802" y="10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A87B864D-30FC-4887-BC64-8ABFB9ACA8F4}"/>
              </a:ext>
            </a:extLst>
          </p:cNvPr>
          <p:cNvGrpSpPr/>
          <p:nvPr/>
        </p:nvGrpSpPr>
        <p:grpSpPr>
          <a:xfrm>
            <a:off x="1442276" y="1859631"/>
            <a:ext cx="2614158" cy="3138738"/>
            <a:chOff x="1218540" y="1423534"/>
            <a:chExt cx="2614158" cy="3138738"/>
          </a:xfrm>
        </p:grpSpPr>
        <p:sp>
          <p:nvSpPr>
            <p:cNvPr id="2" name="Scrollen: horizontal 1">
              <a:extLst>
                <a:ext uri="{FF2B5EF4-FFF2-40B4-BE49-F238E27FC236}">
                  <a16:creationId xmlns:a16="http://schemas.microsoft.com/office/drawing/2014/main" id="{3C171F82-8131-45AB-A4FB-07D498D8A7F4}"/>
                </a:ext>
              </a:extLst>
            </p:cNvPr>
            <p:cNvSpPr/>
            <p:nvPr/>
          </p:nvSpPr>
          <p:spPr>
            <a:xfrm>
              <a:off x="1218540" y="1423534"/>
              <a:ext cx="2614158" cy="3138738"/>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Yanone Kaffeesatz Regular" panose="02000000000000000000" pitchFamily="2" charset="0"/>
                </a:rPr>
                <a:t>Rule</a:t>
              </a:r>
              <a:endParaRPr lang="de-CH" dirty="0">
                <a:latin typeface="Yanone Kaffeesatz Regular" panose="02000000000000000000" pitchFamily="2" charset="0"/>
              </a:endParaRPr>
            </a:p>
          </p:txBody>
        </p:sp>
        <p:sp>
          <p:nvSpPr>
            <p:cNvPr id="3" name="Scrollen: horizontal 2">
              <a:extLst>
                <a:ext uri="{FF2B5EF4-FFF2-40B4-BE49-F238E27FC236}">
                  <a16:creationId xmlns:a16="http://schemas.microsoft.com/office/drawing/2014/main" id="{83E0A71C-94F6-4F33-8CF7-B3A020188AC5}"/>
                </a:ext>
              </a:extLst>
            </p:cNvPr>
            <p:cNvSpPr/>
            <p:nvPr/>
          </p:nvSpPr>
          <p:spPr>
            <a:xfrm>
              <a:off x="1982972" y="1802550"/>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Filter</a:t>
              </a:r>
              <a:endParaRPr lang="de-CH" dirty="0">
                <a:latin typeface="Yanone Kaffeesatz Regular" panose="02000000000000000000" pitchFamily="2" charset="0"/>
              </a:endParaRPr>
            </a:p>
          </p:txBody>
        </p:sp>
        <p:sp>
          <p:nvSpPr>
            <p:cNvPr id="4" name="Scrollen: horizontal 3">
              <a:extLst>
                <a:ext uri="{FF2B5EF4-FFF2-40B4-BE49-F238E27FC236}">
                  <a16:creationId xmlns:a16="http://schemas.microsoft.com/office/drawing/2014/main" id="{AB94B097-FBA3-4DFE-9078-AC0EF492BECB}"/>
                </a:ext>
              </a:extLst>
            </p:cNvPr>
            <p:cNvSpPr/>
            <p:nvPr/>
          </p:nvSpPr>
          <p:spPr>
            <a:xfrm>
              <a:off x="1982972" y="3151788"/>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Action</a:t>
              </a:r>
              <a:endParaRPr lang="de-CH" sz="1400" dirty="0">
                <a:latin typeface="Yanone Kaffeesatz Regular" panose="02000000000000000000" pitchFamily="2" charset="0"/>
              </a:endParaRPr>
            </a:p>
          </p:txBody>
        </p:sp>
      </p:grpSp>
      <p:sp>
        <p:nvSpPr>
          <p:cNvPr id="6" name="Scrollen: horizontal 5">
            <a:extLst>
              <a:ext uri="{FF2B5EF4-FFF2-40B4-BE49-F238E27FC236}">
                <a16:creationId xmlns:a16="http://schemas.microsoft.com/office/drawing/2014/main" id="{58FA1E1C-3DED-4966-8062-5994650A5AA3}"/>
              </a:ext>
            </a:extLst>
          </p:cNvPr>
          <p:cNvSpPr/>
          <p:nvPr/>
        </p:nvSpPr>
        <p:spPr>
          <a:xfrm>
            <a:off x="6148030" y="912442"/>
            <a:ext cx="2208029"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Boolean Filter</a:t>
            </a:r>
            <a:endParaRPr lang="de-CH" dirty="0">
              <a:latin typeface="Yanone Kaffeesatz Regular" panose="02000000000000000000" pitchFamily="2" charset="0"/>
            </a:endParaRPr>
          </a:p>
        </p:txBody>
      </p:sp>
      <p:sp>
        <p:nvSpPr>
          <p:cNvPr id="7" name="Scrollen: horizontal 6">
            <a:extLst>
              <a:ext uri="{FF2B5EF4-FFF2-40B4-BE49-F238E27FC236}">
                <a16:creationId xmlns:a16="http://schemas.microsoft.com/office/drawing/2014/main" id="{D867A0AF-F663-45D9-A61A-7E1BF656122C}"/>
              </a:ext>
            </a:extLst>
          </p:cNvPr>
          <p:cNvSpPr/>
          <p:nvPr/>
        </p:nvSpPr>
        <p:spPr>
          <a:xfrm>
            <a:off x="6112064" y="1945714"/>
            <a:ext cx="2208029"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SQL Filter</a:t>
            </a:r>
            <a:endParaRPr lang="de-CH" dirty="0">
              <a:latin typeface="Yanone Kaffeesatz Regular" panose="02000000000000000000" pitchFamily="2" charset="0"/>
            </a:endParaRPr>
          </a:p>
        </p:txBody>
      </p:sp>
      <p:sp>
        <p:nvSpPr>
          <p:cNvPr id="8" name="Scrollen: horizontal 7">
            <a:extLst>
              <a:ext uri="{FF2B5EF4-FFF2-40B4-BE49-F238E27FC236}">
                <a16:creationId xmlns:a16="http://schemas.microsoft.com/office/drawing/2014/main" id="{6A1941C6-D95B-4494-BB87-173D89266F47}"/>
              </a:ext>
            </a:extLst>
          </p:cNvPr>
          <p:cNvSpPr/>
          <p:nvPr/>
        </p:nvSpPr>
        <p:spPr>
          <a:xfrm>
            <a:off x="6096000" y="2978986"/>
            <a:ext cx="2208029"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Correlation Filter</a:t>
            </a:r>
            <a:endParaRPr lang="de-CH" dirty="0">
              <a:latin typeface="Yanone Kaffeesatz Regular" panose="02000000000000000000" pitchFamily="2" charset="0"/>
            </a:endParaRPr>
          </a:p>
        </p:txBody>
      </p:sp>
      <p:grpSp>
        <p:nvGrpSpPr>
          <p:cNvPr id="12" name="Gruppieren 11">
            <a:extLst>
              <a:ext uri="{FF2B5EF4-FFF2-40B4-BE49-F238E27FC236}">
                <a16:creationId xmlns:a16="http://schemas.microsoft.com/office/drawing/2014/main" id="{E0D25AF8-AE4F-4368-8F74-E3D686DD5E86}"/>
              </a:ext>
            </a:extLst>
          </p:cNvPr>
          <p:cNvGrpSpPr/>
          <p:nvPr/>
        </p:nvGrpSpPr>
        <p:grpSpPr>
          <a:xfrm>
            <a:off x="3349708" y="369651"/>
            <a:ext cx="6251492" cy="4251506"/>
            <a:chOff x="3349708" y="369651"/>
            <a:chExt cx="6251492" cy="4251506"/>
          </a:xfrm>
        </p:grpSpPr>
        <p:sp>
          <p:nvSpPr>
            <p:cNvPr id="9" name="Ellipse 8">
              <a:extLst>
                <a:ext uri="{FF2B5EF4-FFF2-40B4-BE49-F238E27FC236}">
                  <a16:creationId xmlns:a16="http://schemas.microsoft.com/office/drawing/2014/main" id="{B89319A9-E57C-4E80-800B-CF5E7EE798EC}"/>
                </a:ext>
              </a:extLst>
            </p:cNvPr>
            <p:cNvSpPr/>
            <p:nvPr/>
          </p:nvSpPr>
          <p:spPr>
            <a:xfrm>
              <a:off x="4820866" y="369651"/>
              <a:ext cx="4780334" cy="4251506"/>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Gerader Verbinder 10">
              <a:extLst>
                <a:ext uri="{FF2B5EF4-FFF2-40B4-BE49-F238E27FC236}">
                  <a16:creationId xmlns:a16="http://schemas.microsoft.com/office/drawing/2014/main" id="{064F5108-9CA7-42AD-A49E-4515CC43C398}"/>
                </a:ext>
              </a:extLst>
            </p:cNvPr>
            <p:cNvCxnSpPr>
              <a:stCxn id="3" idx="3"/>
              <a:endCxn id="9" idx="2"/>
            </p:cNvCxnSpPr>
            <p:nvPr/>
          </p:nvCxnSpPr>
          <p:spPr>
            <a:xfrm flipV="1">
              <a:off x="3349708" y="2495404"/>
              <a:ext cx="1471158" cy="259879"/>
            </a:xfrm>
            <a:prstGeom prst="lin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2204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4C095B8A-8455-4FD2-8C35-4E13A07BB5EA}"/>
              </a:ext>
            </a:extLst>
          </p:cNvPr>
          <p:cNvSpPr/>
          <p:nvPr/>
        </p:nvSpPr>
        <p:spPr>
          <a:xfrm>
            <a:off x="816349" y="2828835"/>
            <a:ext cx="10559301"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Favor </a:t>
            </a:r>
            <a:r>
              <a:rPr lang="en-US" sz="7200" dirty="0">
                <a:solidFill>
                  <a:schemeClr val="accent4"/>
                </a:solidFill>
                <a:latin typeface="Yanone Kaffeesatz Regular" panose="02000000000000000000" pitchFamily="2" charset="0"/>
              </a:rPr>
              <a:t>Correlation</a:t>
            </a:r>
            <a:r>
              <a:rPr lang="en-US" sz="7200" dirty="0">
                <a:solidFill>
                  <a:schemeClr val="tx2"/>
                </a:solidFill>
                <a:latin typeface="Yanone Kaffeesatz Regular" panose="02000000000000000000" pitchFamily="2" charset="0"/>
              </a:rPr>
              <a:t> </a:t>
            </a:r>
            <a:r>
              <a:rPr lang="en-US" sz="7200" dirty="0">
                <a:solidFill>
                  <a:schemeClr val="accent4"/>
                </a:solidFill>
                <a:latin typeface="Yanone Kaffeesatz Regular" panose="02000000000000000000" pitchFamily="2" charset="0"/>
              </a:rPr>
              <a:t>filter</a:t>
            </a:r>
            <a:r>
              <a:rPr lang="en-US" sz="7200" dirty="0">
                <a:solidFill>
                  <a:schemeClr val="tx2"/>
                </a:solidFill>
                <a:latin typeface="Yanone Kaffeesatz Regular" panose="02000000000000000000" pitchFamily="2" charset="0"/>
              </a:rPr>
              <a:t> over SQL filter</a:t>
            </a:r>
            <a:endParaRPr lang="de-CH" sz="1200" dirty="0">
              <a:solidFill>
                <a:schemeClr val="tx2"/>
              </a:solidFill>
            </a:endParaRPr>
          </a:p>
        </p:txBody>
      </p:sp>
    </p:spTree>
    <p:extLst>
      <p:ext uri="{BB962C8B-B14F-4D97-AF65-F5344CB8AC3E}">
        <p14:creationId xmlns:p14="http://schemas.microsoft.com/office/powerpoint/2010/main" val="16538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4C095B8A-8455-4FD2-8C35-4E13A07BB5EA}"/>
              </a:ext>
            </a:extLst>
          </p:cNvPr>
          <p:cNvSpPr/>
          <p:nvPr/>
        </p:nvSpPr>
        <p:spPr>
          <a:xfrm>
            <a:off x="593532" y="2420273"/>
            <a:ext cx="11004936" cy="2308324"/>
          </a:xfrm>
          <a:prstGeom prst="rect">
            <a:avLst/>
          </a:prstGeom>
        </p:spPr>
        <p:txBody>
          <a:bodyPr wrap="none">
            <a:spAutoFit/>
          </a:bodyPr>
          <a:lstStyle/>
          <a:p>
            <a:pPr algn="ctr"/>
            <a:r>
              <a:rPr lang="en-US" sz="7200" dirty="0">
                <a:solidFill>
                  <a:schemeClr val="tx2"/>
                </a:solidFill>
                <a:latin typeface="Yanone Kaffeesatz Regular" panose="02000000000000000000" pitchFamily="2" charset="0"/>
              </a:rPr>
              <a:t>Subscriptions are </a:t>
            </a:r>
            <a:r>
              <a:rPr lang="en-US" sz="7200" dirty="0">
                <a:solidFill>
                  <a:schemeClr val="accent4"/>
                </a:solidFill>
                <a:latin typeface="Yanone Kaffeesatz Regular" panose="02000000000000000000" pitchFamily="2" charset="0"/>
              </a:rPr>
              <a:t>virtual queues</a:t>
            </a:r>
            <a:r>
              <a:rPr lang="en-US" sz="7200" dirty="0">
                <a:solidFill>
                  <a:schemeClr val="tx2"/>
                </a:solidFill>
                <a:latin typeface="Yanone Kaffeesatz Regular" panose="02000000000000000000" pitchFamily="2" charset="0"/>
              </a:rPr>
              <a:t> and</a:t>
            </a:r>
            <a:br>
              <a:rPr lang="en-US" sz="7200" dirty="0">
                <a:solidFill>
                  <a:schemeClr val="tx2"/>
                </a:solidFill>
                <a:latin typeface="Yanone Kaffeesatz Regular" panose="02000000000000000000" pitchFamily="2" charset="0"/>
              </a:rPr>
            </a:br>
            <a:r>
              <a:rPr lang="en-US" sz="7200" dirty="0">
                <a:solidFill>
                  <a:schemeClr val="tx2"/>
                </a:solidFill>
                <a:latin typeface="Yanone Kaffeesatz Regular" panose="02000000000000000000" pitchFamily="2" charset="0"/>
              </a:rPr>
              <a:t>subscribers need to </a:t>
            </a:r>
            <a:r>
              <a:rPr lang="en-US" sz="7200" dirty="0">
                <a:solidFill>
                  <a:schemeClr val="accent4"/>
                </a:solidFill>
                <a:latin typeface="Yanone Kaffeesatz Regular" panose="02000000000000000000" pitchFamily="2" charset="0"/>
              </a:rPr>
              <a:t>receive</a:t>
            </a:r>
            <a:r>
              <a:rPr lang="en-US" sz="7200" dirty="0">
                <a:solidFill>
                  <a:schemeClr val="tx2"/>
                </a:solidFill>
                <a:latin typeface="Yanone Kaffeesatz Regular" panose="02000000000000000000" pitchFamily="2" charset="0"/>
              </a:rPr>
              <a:t> from them</a:t>
            </a:r>
            <a:endParaRPr lang="de-CH" sz="1200" dirty="0">
              <a:solidFill>
                <a:schemeClr val="tx2"/>
              </a:solidFill>
            </a:endParaRPr>
          </a:p>
        </p:txBody>
      </p:sp>
    </p:spTree>
    <p:extLst>
      <p:ext uri="{BB962C8B-B14F-4D97-AF65-F5344CB8AC3E}">
        <p14:creationId xmlns:p14="http://schemas.microsoft.com/office/powerpoint/2010/main" val="379645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1782961" y="1851645"/>
            <a:ext cx="862607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Topologies</a:t>
            </a:r>
            <a:endParaRPr lang="de-CH" sz="2000" dirty="0"/>
          </a:p>
        </p:txBody>
      </p:sp>
    </p:spTree>
    <p:extLst>
      <p:ext uri="{BB962C8B-B14F-4D97-AF65-F5344CB8AC3E}">
        <p14:creationId xmlns:p14="http://schemas.microsoft.com/office/powerpoint/2010/main" val="2865203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D8DB6D-D173-4643-84E6-C5866FBC79A1}"/>
              </a:ext>
            </a:extLst>
          </p:cNvPr>
          <p:cNvGrpSpPr/>
          <p:nvPr/>
        </p:nvGrpSpPr>
        <p:grpSpPr>
          <a:xfrm>
            <a:off x="2967924" y="321590"/>
            <a:ext cx="6256152" cy="3799488"/>
            <a:chOff x="2967924" y="1007390"/>
            <a:chExt cx="6256152" cy="3799488"/>
          </a:xfrm>
        </p:grpSpPr>
        <p:sp>
          <p:nvSpPr>
            <p:cNvPr id="2" name="Zylinder 1">
              <a:extLst>
                <a:ext uri="{FF2B5EF4-FFF2-40B4-BE49-F238E27FC236}">
                  <a16:creationId xmlns:a16="http://schemas.microsoft.com/office/drawing/2014/main" id="{2B8D9B60-7A52-4211-A28F-CF4285C6E422}"/>
                </a:ext>
              </a:extLst>
            </p:cNvPr>
            <p:cNvSpPr/>
            <p:nvPr/>
          </p:nvSpPr>
          <p:spPr>
            <a:xfrm>
              <a:off x="2967924" y="3681080"/>
              <a:ext cx="1549831" cy="1125798"/>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Yanone Kaffeesatz Regular" panose="02000000000000000000" pitchFamily="2" charset="0"/>
                </a:rPr>
                <a:t>Subscription1</a:t>
              </a:r>
              <a:endParaRPr lang="de-CH" sz="2400" dirty="0">
                <a:solidFill>
                  <a:schemeClr val="tx2"/>
                </a:solidFill>
                <a:latin typeface="Yanone Kaffeesatz Regular" panose="02000000000000000000" pitchFamily="2" charset="0"/>
              </a:endParaRPr>
            </a:p>
          </p:txBody>
        </p:sp>
        <p:sp>
          <p:nvSpPr>
            <p:cNvPr id="3" name="Flussdiagramm: Vordefinierter Prozess 2">
              <a:extLst>
                <a:ext uri="{FF2B5EF4-FFF2-40B4-BE49-F238E27FC236}">
                  <a16:creationId xmlns:a16="http://schemas.microsoft.com/office/drawing/2014/main" id="{01C9883A-6E91-41CD-B78F-A6AC7A8F6490}"/>
                </a:ext>
              </a:extLst>
            </p:cNvPr>
            <p:cNvSpPr/>
            <p:nvPr/>
          </p:nvSpPr>
          <p:spPr>
            <a:xfrm>
              <a:off x="5518687" y="1007390"/>
              <a:ext cx="1588577" cy="922614"/>
            </a:xfrm>
            <a:prstGeom prst="flowChartPredefinedProcess">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topic</a:t>
              </a:r>
              <a:endParaRPr lang="de-CH" dirty="0">
                <a:latin typeface="Yanone Kaffeesatz Regular" panose="02000000000000000000" pitchFamily="2" charset="0"/>
              </a:endParaRPr>
            </a:p>
          </p:txBody>
        </p:sp>
        <p:sp>
          <p:nvSpPr>
            <p:cNvPr id="4" name="Zylinder 3">
              <a:extLst>
                <a:ext uri="{FF2B5EF4-FFF2-40B4-BE49-F238E27FC236}">
                  <a16:creationId xmlns:a16="http://schemas.microsoft.com/office/drawing/2014/main" id="{9BB09DAB-7323-45A8-BB86-B6DEB5D0F338}"/>
                </a:ext>
              </a:extLst>
            </p:cNvPr>
            <p:cNvSpPr/>
            <p:nvPr/>
          </p:nvSpPr>
          <p:spPr>
            <a:xfrm>
              <a:off x="7674245" y="3681080"/>
              <a:ext cx="1549831" cy="1125797"/>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2"/>
                  </a:solidFill>
                  <a:latin typeface="Yanone Kaffeesatz Regular" panose="02000000000000000000" pitchFamily="2" charset="0"/>
                </a:rPr>
                <a:t>Subscription2</a:t>
              </a:r>
              <a:endParaRPr lang="de-CH" dirty="0">
                <a:solidFill>
                  <a:schemeClr val="tx2"/>
                </a:solidFill>
                <a:latin typeface="Yanone Kaffeesatz Regular" panose="02000000000000000000" pitchFamily="2" charset="0"/>
              </a:endParaRPr>
            </a:p>
          </p:txBody>
        </p:sp>
        <p:sp>
          <p:nvSpPr>
            <p:cNvPr id="5" name="Scrollen: horizontal 4">
              <a:extLst>
                <a:ext uri="{FF2B5EF4-FFF2-40B4-BE49-F238E27FC236}">
                  <a16:creationId xmlns:a16="http://schemas.microsoft.com/office/drawing/2014/main" id="{1FC0E047-E0B4-4CF9-9059-5FEBD534C07A}"/>
                </a:ext>
              </a:extLst>
            </p:cNvPr>
            <p:cNvSpPr/>
            <p:nvPr/>
          </p:nvSpPr>
          <p:spPr>
            <a:xfrm>
              <a:off x="4096718" y="2445013"/>
              <a:ext cx="1143000"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sz="2800" dirty="0">
                <a:latin typeface="Yanone Kaffeesatz Regular" panose="02000000000000000000" pitchFamily="2" charset="0"/>
              </a:endParaRPr>
            </a:p>
          </p:txBody>
        </p:sp>
        <p:sp>
          <p:nvSpPr>
            <p:cNvPr id="6" name="Scrollen: horizontal 5">
              <a:extLst>
                <a:ext uri="{FF2B5EF4-FFF2-40B4-BE49-F238E27FC236}">
                  <a16:creationId xmlns:a16="http://schemas.microsoft.com/office/drawing/2014/main" id="{ECEC3221-08E4-4007-81FB-02B27FC1EA49}"/>
                </a:ext>
              </a:extLst>
            </p:cNvPr>
            <p:cNvSpPr/>
            <p:nvPr/>
          </p:nvSpPr>
          <p:spPr>
            <a:xfrm>
              <a:off x="7317783" y="2389452"/>
              <a:ext cx="1143000"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dirty="0">
                <a:latin typeface="Yanone Kaffeesatz Regular" panose="02000000000000000000" pitchFamily="2" charset="0"/>
              </a:endParaRPr>
            </a:p>
          </p:txBody>
        </p:sp>
        <p:cxnSp>
          <p:nvCxnSpPr>
            <p:cNvPr id="12" name="Gerade Verbindung mit Pfeil 11">
              <a:extLst>
                <a:ext uri="{FF2B5EF4-FFF2-40B4-BE49-F238E27FC236}">
                  <a16:creationId xmlns:a16="http://schemas.microsoft.com/office/drawing/2014/main" id="{1F6047CD-AB6B-4B67-BF49-DE0BEAB67997}"/>
                </a:ext>
              </a:extLst>
            </p:cNvPr>
            <p:cNvCxnSpPr>
              <a:cxnSpLocks/>
              <a:stCxn id="3" idx="2"/>
              <a:endCxn id="5" idx="0"/>
            </p:cNvCxnSpPr>
            <p:nvPr/>
          </p:nvCxnSpPr>
          <p:spPr>
            <a:xfrm flipH="1">
              <a:off x="4668218" y="1930004"/>
              <a:ext cx="1644758" cy="64416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E6396486-CD7B-4836-958C-988A5BA63D5A}"/>
                </a:ext>
              </a:extLst>
            </p:cNvPr>
            <p:cNvCxnSpPr>
              <a:cxnSpLocks/>
              <a:stCxn id="3" idx="2"/>
              <a:endCxn id="6" idx="0"/>
            </p:cNvCxnSpPr>
            <p:nvPr/>
          </p:nvCxnSpPr>
          <p:spPr>
            <a:xfrm>
              <a:off x="6312976" y="1930004"/>
              <a:ext cx="1576307" cy="58860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06F243AB-65AD-4B89-86F3-79B093BE8388}"/>
                </a:ext>
              </a:extLst>
            </p:cNvPr>
            <p:cNvCxnSpPr>
              <a:cxnSpLocks/>
              <a:stCxn id="6" idx="2"/>
              <a:endCxn id="4" idx="1"/>
            </p:cNvCxnSpPr>
            <p:nvPr/>
          </p:nvCxnSpPr>
          <p:spPr>
            <a:xfrm>
              <a:off x="7889283" y="3293565"/>
              <a:ext cx="559878" cy="38751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ED007E7-C802-4740-BECB-7E4DE84CEC34}"/>
                </a:ext>
              </a:extLst>
            </p:cNvPr>
            <p:cNvCxnSpPr>
              <a:cxnSpLocks/>
              <a:stCxn id="5" idx="2"/>
              <a:endCxn id="2" idx="1"/>
            </p:cNvCxnSpPr>
            <p:nvPr/>
          </p:nvCxnSpPr>
          <p:spPr>
            <a:xfrm flipH="1">
              <a:off x="3742840" y="3349126"/>
              <a:ext cx="925378" cy="331954"/>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Zylinder 3">
            <a:extLst>
              <a:ext uri="{FF2B5EF4-FFF2-40B4-BE49-F238E27FC236}">
                <a16:creationId xmlns:a16="http://schemas.microsoft.com/office/drawing/2014/main" id="{AC909EE9-8A54-4F63-BC1F-6F297E3B7209}"/>
              </a:ext>
            </a:extLst>
          </p:cNvPr>
          <p:cNvSpPr/>
          <p:nvPr/>
        </p:nvSpPr>
        <p:spPr>
          <a:xfrm rot="5400000">
            <a:off x="5579363" y="4582174"/>
            <a:ext cx="1033274" cy="2161310"/>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bg1"/>
                </a:solidFill>
                <a:latin typeface="Yanone Kaffeesatz Regular" panose="02000000000000000000" pitchFamily="2" charset="0"/>
              </a:rPr>
              <a:t>Queue</a:t>
            </a:r>
            <a:endParaRPr lang="de-CH" dirty="0">
              <a:solidFill>
                <a:schemeClr val="bg1"/>
              </a:solidFill>
              <a:latin typeface="Yanone Kaffeesatz Regular" panose="02000000000000000000" pitchFamily="2" charset="0"/>
            </a:endParaRPr>
          </a:p>
        </p:txBody>
      </p:sp>
      <p:cxnSp>
        <p:nvCxnSpPr>
          <p:cNvPr id="45" name="Gerade Verbindung mit Pfeil 11">
            <a:extLst>
              <a:ext uri="{FF2B5EF4-FFF2-40B4-BE49-F238E27FC236}">
                <a16:creationId xmlns:a16="http://schemas.microsoft.com/office/drawing/2014/main" id="{1CDB25BB-6DCF-40DD-91F6-7EC8A87DB449}"/>
              </a:ext>
            </a:extLst>
          </p:cNvPr>
          <p:cNvCxnSpPr>
            <a:cxnSpLocks/>
            <a:stCxn id="2" idx="3"/>
            <a:endCxn id="30" idx="2"/>
          </p:cNvCxnSpPr>
          <p:nvPr/>
        </p:nvCxnSpPr>
        <p:spPr>
          <a:xfrm>
            <a:off x="3742840" y="4121078"/>
            <a:ext cx="2353160" cy="1025114"/>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11">
            <a:extLst>
              <a:ext uri="{FF2B5EF4-FFF2-40B4-BE49-F238E27FC236}">
                <a16:creationId xmlns:a16="http://schemas.microsoft.com/office/drawing/2014/main" id="{6C8175FC-C195-4EA6-8CF5-D71F3EBD5D96}"/>
              </a:ext>
            </a:extLst>
          </p:cNvPr>
          <p:cNvCxnSpPr>
            <a:cxnSpLocks/>
            <a:stCxn id="4" idx="3"/>
            <a:endCxn id="30" idx="2"/>
          </p:cNvCxnSpPr>
          <p:nvPr/>
        </p:nvCxnSpPr>
        <p:spPr>
          <a:xfrm flipH="1">
            <a:off x="6096000" y="4121077"/>
            <a:ext cx="2353161" cy="102511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8851875-671D-47F0-9F53-1B38CD839031}"/>
              </a:ext>
            </a:extLst>
          </p:cNvPr>
          <p:cNvSpPr txBox="1"/>
          <p:nvPr/>
        </p:nvSpPr>
        <p:spPr>
          <a:xfrm>
            <a:off x="3106829" y="4453032"/>
            <a:ext cx="1507144" cy="584775"/>
          </a:xfrm>
          <a:prstGeom prst="rect">
            <a:avLst/>
          </a:prstGeom>
          <a:noFill/>
        </p:spPr>
        <p:txBody>
          <a:bodyPr wrap="none" rtlCol="0">
            <a:spAutoFit/>
          </a:bodyPr>
          <a:lstStyle/>
          <a:p>
            <a:r>
              <a:rPr lang="en-US" sz="3200" dirty="0" err="1">
                <a:solidFill>
                  <a:schemeClr val="accent4"/>
                </a:solidFill>
                <a:latin typeface="Yanone Kaffeesatz Regular" panose="02000000000000000000" pitchFamily="2" charset="0"/>
              </a:rPr>
              <a:t>ForwardTo</a:t>
            </a:r>
            <a:endParaRPr lang="en-US" sz="3200" dirty="0">
              <a:solidFill>
                <a:schemeClr val="accent4"/>
              </a:solidFill>
              <a:latin typeface="Yanone Kaffeesatz Regular" panose="02000000000000000000" pitchFamily="2" charset="0"/>
            </a:endParaRPr>
          </a:p>
        </p:txBody>
      </p:sp>
      <p:sp>
        <p:nvSpPr>
          <p:cNvPr id="47" name="TextBox 46">
            <a:extLst>
              <a:ext uri="{FF2B5EF4-FFF2-40B4-BE49-F238E27FC236}">
                <a16:creationId xmlns:a16="http://schemas.microsoft.com/office/drawing/2014/main" id="{FC50B62F-0E7C-47BE-8036-D54177A02525}"/>
              </a:ext>
            </a:extLst>
          </p:cNvPr>
          <p:cNvSpPr txBox="1"/>
          <p:nvPr/>
        </p:nvSpPr>
        <p:spPr>
          <a:xfrm>
            <a:off x="7884024" y="4341247"/>
            <a:ext cx="1507144" cy="584775"/>
          </a:xfrm>
          <a:prstGeom prst="rect">
            <a:avLst/>
          </a:prstGeom>
          <a:noFill/>
        </p:spPr>
        <p:txBody>
          <a:bodyPr wrap="none" rtlCol="0">
            <a:spAutoFit/>
          </a:bodyPr>
          <a:lstStyle/>
          <a:p>
            <a:r>
              <a:rPr lang="en-US" sz="3200" dirty="0" err="1">
                <a:solidFill>
                  <a:schemeClr val="accent4"/>
                </a:solidFill>
                <a:latin typeface="Yanone Kaffeesatz Regular" panose="02000000000000000000" pitchFamily="2" charset="0"/>
              </a:rPr>
              <a:t>ForwardTo</a:t>
            </a:r>
            <a:endParaRPr lang="en-US" sz="32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031269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3578F-97EB-4A9C-8C7D-2FF23137F981}"/>
              </a:ext>
            </a:extLst>
          </p:cNvPr>
          <p:cNvSpPr/>
          <p:nvPr/>
        </p:nvSpPr>
        <p:spPr>
          <a:xfrm>
            <a:off x="725780" y="1851645"/>
            <a:ext cx="1074044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Atomic Sends</a:t>
            </a:r>
            <a:endParaRPr lang="de-CH" sz="2000" dirty="0"/>
          </a:p>
        </p:txBody>
      </p:sp>
    </p:spTree>
    <p:extLst>
      <p:ext uri="{BB962C8B-B14F-4D97-AF65-F5344CB8AC3E}">
        <p14:creationId xmlns:p14="http://schemas.microsoft.com/office/powerpoint/2010/main" val="1209598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2603698" y="1851645"/>
            <a:ext cx="698460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Batching</a:t>
            </a:r>
            <a:endParaRPr lang="de-CH" sz="2000" dirty="0"/>
          </a:p>
        </p:txBody>
      </p:sp>
    </p:spTree>
    <p:extLst>
      <p:ext uri="{BB962C8B-B14F-4D97-AF65-F5344CB8AC3E}">
        <p14:creationId xmlns:p14="http://schemas.microsoft.com/office/powerpoint/2010/main" val="365790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4C095B8A-8455-4FD2-8C35-4E13A07BB5EA}"/>
              </a:ext>
            </a:extLst>
          </p:cNvPr>
          <p:cNvSpPr/>
          <p:nvPr/>
        </p:nvSpPr>
        <p:spPr>
          <a:xfrm>
            <a:off x="2544385" y="1375592"/>
            <a:ext cx="7103227"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Upgrade to </a:t>
            </a:r>
            <a:r>
              <a:rPr lang="en-US" sz="7200" dirty="0">
                <a:solidFill>
                  <a:schemeClr val="accent4"/>
                </a:solidFill>
                <a:latin typeface="Yanone Kaffeesatz Regular" panose="02000000000000000000" pitchFamily="2" charset="0"/>
              </a:rPr>
              <a:t>premium tier</a:t>
            </a:r>
            <a:endParaRPr lang="de-CH" sz="1200" dirty="0">
              <a:solidFill>
                <a:schemeClr val="tx2"/>
              </a:solidFill>
            </a:endParaRPr>
          </a:p>
        </p:txBody>
      </p:sp>
      <p:sp>
        <p:nvSpPr>
          <p:cNvPr id="3" name="Rechteck 1">
            <a:extLst>
              <a:ext uri="{FF2B5EF4-FFF2-40B4-BE49-F238E27FC236}">
                <a16:creationId xmlns:a16="http://schemas.microsoft.com/office/drawing/2014/main" id="{F25D10AD-7B12-4E60-8A5D-A8B92EC157C7}"/>
              </a:ext>
            </a:extLst>
          </p:cNvPr>
          <p:cNvSpPr/>
          <p:nvPr/>
        </p:nvSpPr>
        <p:spPr>
          <a:xfrm>
            <a:off x="1283624" y="3979823"/>
            <a:ext cx="9624751"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Use </a:t>
            </a:r>
            <a:r>
              <a:rPr lang="en-US" sz="7200" dirty="0" err="1">
                <a:solidFill>
                  <a:schemeClr val="accent4"/>
                </a:solidFill>
                <a:latin typeface="Yanone Kaffeesatz Regular" panose="02000000000000000000" pitchFamily="2" charset="0"/>
              </a:rPr>
              <a:t>ServiceBus.AttachmentPlugin</a:t>
            </a:r>
            <a:endParaRPr lang="de-CH" sz="1200" dirty="0">
              <a:solidFill>
                <a:schemeClr val="tx2"/>
              </a:solidFill>
            </a:endParaRPr>
          </a:p>
        </p:txBody>
      </p:sp>
    </p:spTree>
    <p:extLst>
      <p:ext uri="{BB962C8B-B14F-4D97-AF65-F5344CB8AC3E}">
        <p14:creationId xmlns:p14="http://schemas.microsoft.com/office/powerpoint/2010/main" val="220654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pieren 15">
            <a:extLst>
              <a:ext uri="{FF2B5EF4-FFF2-40B4-BE49-F238E27FC236}">
                <a16:creationId xmlns:a16="http://schemas.microsoft.com/office/drawing/2014/main" id="{6E3E036C-C0A8-4E4A-9BD4-7FDA277EB34D}"/>
              </a:ext>
            </a:extLst>
          </p:cNvPr>
          <p:cNvGrpSpPr/>
          <p:nvPr/>
        </p:nvGrpSpPr>
        <p:grpSpPr>
          <a:xfrm>
            <a:off x="3278652" y="2163400"/>
            <a:ext cx="1769567" cy="2577830"/>
            <a:chOff x="3278652" y="2163400"/>
            <a:chExt cx="1769567" cy="2577830"/>
          </a:xfrm>
        </p:grpSpPr>
        <p:sp>
          <p:nvSpPr>
            <p:cNvPr id="2" name="Rechteck 1">
              <a:extLst>
                <a:ext uri="{FF2B5EF4-FFF2-40B4-BE49-F238E27FC236}">
                  <a16:creationId xmlns:a16="http://schemas.microsoft.com/office/drawing/2014/main" id="{E0B57F22-2E9E-4431-9795-231E205A16F4}"/>
                </a:ext>
              </a:extLst>
            </p:cNvPr>
            <p:cNvSpPr/>
            <p:nvPr/>
          </p:nvSpPr>
          <p:spPr>
            <a:xfrm>
              <a:off x="3326858" y="2163400"/>
              <a:ext cx="1673157" cy="257783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7">
              <a:extLst>
                <a:ext uri="{FF2B5EF4-FFF2-40B4-BE49-F238E27FC236}">
                  <a16:creationId xmlns:a16="http://schemas.microsoft.com/office/drawing/2014/main" id="{9036138A-65BA-4F53-9697-5977F20FCBD9}"/>
                </a:ext>
              </a:extLst>
            </p:cNvPr>
            <p:cNvSpPr txBox="1"/>
            <p:nvPr/>
          </p:nvSpPr>
          <p:spPr>
            <a:xfrm>
              <a:off x="3278652" y="3094959"/>
              <a:ext cx="1769567" cy="825512"/>
            </a:xfrm>
            <a:prstGeom prst="rect">
              <a:avLst/>
            </a:prstGeom>
            <a:noFill/>
          </p:spPr>
          <p:txBody>
            <a:bodyPr lIns="168055" tIns="134444" rIns="168055" bIns="134444">
              <a:spAutoFit/>
            </a:bodyPr>
            <a:lstStyle/>
            <a:p>
              <a:pPr algn="ctr" defTabSz="840201">
                <a:lnSpc>
                  <a:spcPct val="90000"/>
                </a:lnSpc>
                <a:spcAft>
                  <a:spcPts val="551"/>
                </a:spcAft>
                <a:defRPr/>
              </a:pPr>
              <a:r>
                <a:rPr lang="en-US" sz="4000" kern="0" dirty="0">
                  <a:solidFill>
                    <a:schemeClr val="accent3"/>
                  </a:solidFill>
                  <a:latin typeface="Yanone Kaffeesatz Regular" panose="02000000000000000000" pitchFamily="2" charset="0"/>
                </a:rPr>
                <a:t>Basic</a:t>
              </a:r>
              <a:endParaRPr lang="en-US" sz="3600" kern="0" dirty="0">
                <a:solidFill>
                  <a:schemeClr val="accent3"/>
                </a:solidFill>
                <a:latin typeface="Yanone Kaffeesatz Regular" panose="02000000000000000000" pitchFamily="2" charset="0"/>
              </a:endParaRPr>
            </a:p>
          </p:txBody>
        </p:sp>
      </p:grpSp>
      <p:grpSp>
        <p:nvGrpSpPr>
          <p:cNvPr id="17" name="Gruppieren 16">
            <a:extLst>
              <a:ext uri="{FF2B5EF4-FFF2-40B4-BE49-F238E27FC236}">
                <a16:creationId xmlns:a16="http://schemas.microsoft.com/office/drawing/2014/main" id="{50A6B9DD-7382-4EC2-8FA6-EA650039AB2E}"/>
              </a:ext>
            </a:extLst>
          </p:cNvPr>
          <p:cNvGrpSpPr/>
          <p:nvPr/>
        </p:nvGrpSpPr>
        <p:grpSpPr>
          <a:xfrm>
            <a:off x="5230669" y="2163400"/>
            <a:ext cx="1769567" cy="2577830"/>
            <a:chOff x="5230669" y="2163400"/>
            <a:chExt cx="1769567" cy="2577830"/>
          </a:xfrm>
        </p:grpSpPr>
        <p:sp>
          <p:nvSpPr>
            <p:cNvPr id="3" name="Rechteck 2">
              <a:extLst>
                <a:ext uri="{FF2B5EF4-FFF2-40B4-BE49-F238E27FC236}">
                  <a16:creationId xmlns:a16="http://schemas.microsoft.com/office/drawing/2014/main" id="{F4E4200B-7A6C-424E-B561-C660266382C5}"/>
                </a:ext>
              </a:extLst>
            </p:cNvPr>
            <p:cNvSpPr/>
            <p:nvPr/>
          </p:nvSpPr>
          <p:spPr>
            <a:xfrm>
              <a:off x="5278875" y="2163400"/>
              <a:ext cx="1673157" cy="257783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TextBox 7">
              <a:extLst>
                <a:ext uri="{FF2B5EF4-FFF2-40B4-BE49-F238E27FC236}">
                  <a16:creationId xmlns:a16="http://schemas.microsoft.com/office/drawing/2014/main" id="{08910C7B-3663-4797-B0CC-5292B3C46489}"/>
                </a:ext>
              </a:extLst>
            </p:cNvPr>
            <p:cNvSpPr txBox="1"/>
            <p:nvPr/>
          </p:nvSpPr>
          <p:spPr>
            <a:xfrm>
              <a:off x="5230669" y="3094959"/>
              <a:ext cx="1769567" cy="825512"/>
            </a:xfrm>
            <a:prstGeom prst="rect">
              <a:avLst/>
            </a:prstGeom>
            <a:noFill/>
          </p:spPr>
          <p:txBody>
            <a:bodyPr lIns="168055" tIns="134444" rIns="168055" bIns="134444">
              <a:spAutoFit/>
            </a:bodyPr>
            <a:lstStyle/>
            <a:p>
              <a:pPr algn="ctr" defTabSz="840201">
                <a:lnSpc>
                  <a:spcPct val="90000"/>
                </a:lnSpc>
                <a:spcAft>
                  <a:spcPts val="551"/>
                </a:spcAft>
                <a:defRPr/>
              </a:pPr>
              <a:r>
                <a:rPr lang="en-US" sz="4000" kern="0" dirty="0">
                  <a:solidFill>
                    <a:schemeClr val="tx2"/>
                  </a:solidFill>
                  <a:latin typeface="Yanone Kaffeesatz Regular" panose="02000000000000000000" pitchFamily="2" charset="0"/>
                </a:rPr>
                <a:t>Standard</a:t>
              </a:r>
              <a:endParaRPr lang="en-US" sz="3200" kern="0" dirty="0">
                <a:solidFill>
                  <a:schemeClr val="tx2"/>
                </a:solidFill>
                <a:latin typeface="Yanone Kaffeesatz Regular" panose="02000000000000000000" pitchFamily="2" charset="0"/>
              </a:endParaRPr>
            </a:p>
          </p:txBody>
        </p:sp>
      </p:grpSp>
      <p:grpSp>
        <p:nvGrpSpPr>
          <p:cNvPr id="18" name="Gruppieren 17">
            <a:extLst>
              <a:ext uri="{FF2B5EF4-FFF2-40B4-BE49-F238E27FC236}">
                <a16:creationId xmlns:a16="http://schemas.microsoft.com/office/drawing/2014/main" id="{B5D7ADB2-D7AD-41F4-BFFD-7DFC85EE6BE3}"/>
              </a:ext>
            </a:extLst>
          </p:cNvPr>
          <p:cNvGrpSpPr/>
          <p:nvPr/>
        </p:nvGrpSpPr>
        <p:grpSpPr>
          <a:xfrm>
            <a:off x="7503699" y="2163400"/>
            <a:ext cx="1769567" cy="2577830"/>
            <a:chOff x="7503699" y="2163400"/>
            <a:chExt cx="1769567" cy="2577830"/>
          </a:xfrm>
        </p:grpSpPr>
        <p:sp>
          <p:nvSpPr>
            <p:cNvPr id="4" name="Rechteck 3">
              <a:extLst>
                <a:ext uri="{FF2B5EF4-FFF2-40B4-BE49-F238E27FC236}">
                  <a16:creationId xmlns:a16="http://schemas.microsoft.com/office/drawing/2014/main" id="{AC1B78FA-1B5C-4AEF-8E9B-40300C2851EF}"/>
                </a:ext>
              </a:extLst>
            </p:cNvPr>
            <p:cNvSpPr/>
            <p:nvPr/>
          </p:nvSpPr>
          <p:spPr>
            <a:xfrm>
              <a:off x="7551905" y="2163400"/>
              <a:ext cx="1673157" cy="257783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TextBox 7">
              <a:extLst>
                <a:ext uri="{FF2B5EF4-FFF2-40B4-BE49-F238E27FC236}">
                  <a16:creationId xmlns:a16="http://schemas.microsoft.com/office/drawing/2014/main" id="{F9DEF8EC-B5EE-458D-892E-596C5F0DAE64}"/>
                </a:ext>
              </a:extLst>
            </p:cNvPr>
            <p:cNvSpPr txBox="1"/>
            <p:nvPr/>
          </p:nvSpPr>
          <p:spPr>
            <a:xfrm>
              <a:off x="7503699" y="3094959"/>
              <a:ext cx="1769567" cy="825512"/>
            </a:xfrm>
            <a:prstGeom prst="rect">
              <a:avLst/>
            </a:prstGeom>
            <a:noFill/>
          </p:spPr>
          <p:txBody>
            <a:bodyPr lIns="168055" tIns="134444" rIns="168055" bIns="134444">
              <a:spAutoFit/>
            </a:bodyPr>
            <a:lstStyle/>
            <a:p>
              <a:pPr algn="ctr" defTabSz="840201">
                <a:lnSpc>
                  <a:spcPct val="90000"/>
                </a:lnSpc>
                <a:spcAft>
                  <a:spcPts val="551"/>
                </a:spcAft>
                <a:defRPr/>
              </a:pPr>
              <a:r>
                <a:rPr lang="en-US" sz="4000" kern="0" dirty="0">
                  <a:solidFill>
                    <a:schemeClr val="accent2"/>
                  </a:solidFill>
                  <a:latin typeface="Yanone Kaffeesatz Regular" panose="02000000000000000000" pitchFamily="2" charset="0"/>
                </a:rPr>
                <a:t>Premium</a:t>
              </a:r>
              <a:endParaRPr lang="en-US" sz="3200" kern="0" dirty="0">
                <a:solidFill>
                  <a:schemeClr val="accent2"/>
                </a:solidFill>
                <a:latin typeface="Yanone Kaffeesatz Regular" panose="02000000000000000000" pitchFamily="2" charset="0"/>
              </a:endParaRPr>
            </a:p>
          </p:txBody>
        </p:sp>
      </p:grpSp>
      <p:sp>
        <p:nvSpPr>
          <p:cNvPr id="8" name="TextBox 7">
            <a:extLst>
              <a:ext uri="{FF2B5EF4-FFF2-40B4-BE49-F238E27FC236}">
                <a16:creationId xmlns:a16="http://schemas.microsoft.com/office/drawing/2014/main" id="{CF3C132F-67AE-406D-B715-8DB47B06D5C3}"/>
              </a:ext>
            </a:extLst>
          </p:cNvPr>
          <p:cNvSpPr txBox="1"/>
          <p:nvPr/>
        </p:nvSpPr>
        <p:spPr>
          <a:xfrm>
            <a:off x="5211217" y="781353"/>
            <a:ext cx="1769567" cy="1019411"/>
          </a:xfrm>
          <a:prstGeom prst="rect">
            <a:avLst/>
          </a:prstGeom>
          <a:noFill/>
        </p:spPr>
        <p:txBody>
          <a:bodyPr lIns="168055" tIns="134444" rIns="168055" bIns="134444">
            <a:spAutoFit/>
          </a:bodyPr>
          <a:lstStyle/>
          <a:p>
            <a:pPr algn="ctr" defTabSz="840201">
              <a:lnSpc>
                <a:spcPct val="90000"/>
              </a:lnSpc>
              <a:spcAft>
                <a:spcPts val="551"/>
              </a:spcAft>
              <a:defRPr/>
            </a:pPr>
            <a:r>
              <a:rPr lang="en-US" sz="5400" kern="0" dirty="0">
                <a:solidFill>
                  <a:schemeClr val="tx2"/>
                </a:solidFill>
                <a:latin typeface="Yanone Kaffeesatz Regular" panose="02000000000000000000" pitchFamily="2" charset="0"/>
              </a:rPr>
              <a:t>Tiers</a:t>
            </a:r>
            <a:endParaRPr lang="en-US" sz="4800" kern="0" dirty="0">
              <a:solidFill>
                <a:schemeClr val="tx2"/>
              </a:solidFill>
              <a:latin typeface="Yanone Kaffeesatz Regular" panose="02000000000000000000" pitchFamily="2" charset="0"/>
            </a:endParaRPr>
          </a:p>
        </p:txBody>
      </p:sp>
      <p:grpSp>
        <p:nvGrpSpPr>
          <p:cNvPr id="13" name="Gruppieren 12">
            <a:extLst>
              <a:ext uri="{FF2B5EF4-FFF2-40B4-BE49-F238E27FC236}">
                <a16:creationId xmlns:a16="http://schemas.microsoft.com/office/drawing/2014/main" id="{017EB2C7-D109-4547-B51A-8B0E6C8498F7}"/>
              </a:ext>
            </a:extLst>
          </p:cNvPr>
          <p:cNvGrpSpPr/>
          <p:nvPr/>
        </p:nvGrpSpPr>
        <p:grpSpPr>
          <a:xfrm>
            <a:off x="3054485" y="1813204"/>
            <a:ext cx="4173166" cy="4264590"/>
            <a:chOff x="2509736" y="1916348"/>
            <a:chExt cx="4173166" cy="4264590"/>
          </a:xfrm>
        </p:grpSpPr>
        <p:sp>
          <p:nvSpPr>
            <p:cNvPr id="9" name="Rechteck 8">
              <a:extLst>
                <a:ext uri="{FF2B5EF4-FFF2-40B4-BE49-F238E27FC236}">
                  <a16:creationId xmlns:a16="http://schemas.microsoft.com/office/drawing/2014/main" id="{5425B0D8-D06D-4B24-B28D-4190157C8C97}"/>
                </a:ext>
              </a:extLst>
            </p:cNvPr>
            <p:cNvSpPr/>
            <p:nvPr/>
          </p:nvSpPr>
          <p:spPr>
            <a:xfrm>
              <a:off x="2509736" y="1916348"/>
              <a:ext cx="4173166" cy="3219855"/>
            </a:xfrm>
            <a:prstGeom prst="rect">
              <a:avLst/>
            </a:prstGeom>
            <a:noFill/>
            <a:ln w="285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TextBox 7">
              <a:extLst>
                <a:ext uri="{FF2B5EF4-FFF2-40B4-BE49-F238E27FC236}">
                  <a16:creationId xmlns:a16="http://schemas.microsoft.com/office/drawing/2014/main" id="{1369E8C1-D220-4A5C-9ED1-E26ACAB7F64D}"/>
                </a:ext>
              </a:extLst>
            </p:cNvPr>
            <p:cNvSpPr txBox="1"/>
            <p:nvPr/>
          </p:nvSpPr>
          <p:spPr>
            <a:xfrm>
              <a:off x="3404517" y="5133827"/>
              <a:ext cx="2562805" cy="1047111"/>
            </a:xfrm>
            <a:prstGeom prst="rect">
              <a:avLst/>
            </a:prstGeom>
            <a:noFill/>
          </p:spPr>
          <p:txBody>
            <a:bodyPr wrap="square" lIns="168055" tIns="134444" rIns="168055" bIns="134444">
              <a:spAutoFit/>
            </a:bodyPr>
            <a:lstStyle/>
            <a:p>
              <a:pPr algn="ctr" defTabSz="840201">
                <a:lnSpc>
                  <a:spcPct val="90000"/>
                </a:lnSpc>
                <a:spcAft>
                  <a:spcPts val="551"/>
                </a:spcAft>
                <a:defRPr/>
              </a:pPr>
              <a:r>
                <a:rPr lang="en-US" sz="2800" kern="0" dirty="0">
                  <a:solidFill>
                    <a:schemeClr val="accent3"/>
                  </a:solidFill>
                  <a:latin typeface="Yanone Kaffeesatz Regular" panose="02000000000000000000" pitchFamily="2" charset="0"/>
                </a:rPr>
                <a:t>Consumption</a:t>
              </a:r>
              <a:br>
                <a:rPr lang="en-US" sz="2800" kern="0" dirty="0">
                  <a:solidFill>
                    <a:schemeClr val="accent3"/>
                  </a:solidFill>
                  <a:latin typeface="Yanone Kaffeesatz Regular" panose="02000000000000000000" pitchFamily="2" charset="0"/>
                </a:rPr>
              </a:br>
              <a:r>
                <a:rPr lang="en-US" sz="2800" kern="0" dirty="0">
                  <a:solidFill>
                    <a:schemeClr val="accent3"/>
                  </a:solidFill>
                  <a:latin typeface="Yanone Kaffeesatz Regular" panose="02000000000000000000" pitchFamily="2" charset="0"/>
                </a:rPr>
                <a:t>(Operation)</a:t>
              </a:r>
              <a:endParaRPr lang="en-US" sz="3600" kern="0" dirty="0">
                <a:solidFill>
                  <a:schemeClr val="accent3"/>
                </a:solidFill>
                <a:latin typeface="Yanone Kaffeesatz Regular" panose="02000000000000000000" pitchFamily="2" charset="0"/>
              </a:endParaRPr>
            </a:p>
          </p:txBody>
        </p:sp>
      </p:grpSp>
      <p:grpSp>
        <p:nvGrpSpPr>
          <p:cNvPr id="14" name="Gruppieren 13">
            <a:extLst>
              <a:ext uri="{FF2B5EF4-FFF2-40B4-BE49-F238E27FC236}">
                <a16:creationId xmlns:a16="http://schemas.microsoft.com/office/drawing/2014/main" id="{0BDB8F54-23F5-4520-9926-3F494EC8DFF2}"/>
              </a:ext>
            </a:extLst>
          </p:cNvPr>
          <p:cNvGrpSpPr/>
          <p:nvPr/>
        </p:nvGrpSpPr>
        <p:grpSpPr>
          <a:xfrm>
            <a:off x="7107079" y="1813203"/>
            <a:ext cx="2562805" cy="4264591"/>
            <a:chOff x="6562330" y="1916347"/>
            <a:chExt cx="2562805" cy="4264591"/>
          </a:xfrm>
        </p:grpSpPr>
        <p:sp>
          <p:nvSpPr>
            <p:cNvPr id="10" name="Rechteck 9">
              <a:extLst>
                <a:ext uri="{FF2B5EF4-FFF2-40B4-BE49-F238E27FC236}">
                  <a16:creationId xmlns:a16="http://schemas.microsoft.com/office/drawing/2014/main" id="{E74A8029-F463-480D-8655-F338849506A2}"/>
                </a:ext>
              </a:extLst>
            </p:cNvPr>
            <p:cNvSpPr/>
            <p:nvPr/>
          </p:nvSpPr>
          <p:spPr>
            <a:xfrm>
              <a:off x="6792713" y="1916347"/>
              <a:ext cx="2147006" cy="3219855"/>
            </a:xfrm>
            <a:prstGeom prst="rect">
              <a:avLst/>
            </a:prstGeom>
            <a:noFill/>
            <a:ln w="285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7">
              <a:extLst>
                <a:ext uri="{FF2B5EF4-FFF2-40B4-BE49-F238E27FC236}">
                  <a16:creationId xmlns:a16="http://schemas.microsoft.com/office/drawing/2014/main" id="{D7B5B47A-6B49-4FD3-A88D-3CAEA6C06E7D}"/>
                </a:ext>
              </a:extLst>
            </p:cNvPr>
            <p:cNvSpPr txBox="1"/>
            <p:nvPr/>
          </p:nvSpPr>
          <p:spPr>
            <a:xfrm>
              <a:off x="6562330" y="5133827"/>
              <a:ext cx="2562805" cy="1047111"/>
            </a:xfrm>
            <a:prstGeom prst="rect">
              <a:avLst/>
            </a:prstGeom>
            <a:noFill/>
          </p:spPr>
          <p:txBody>
            <a:bodyPr wrap="square" lIns="168055" tIns="134444" rIns="168055" bIns="134444">
              <a:spAutoFit/>
            </a:bodyPr>
            <a:lstStyle/>
            <a:p>
              <a:pPr algn="ctr" defTabSz="840201">
                <a:lnSpc>
                  <a:spcPct val="90000"/>
                </a:lnSpc>
                <a:spcAft>
                  <a:spcPts val="551"/>
                </a:spcAft>
                <a:defRPr/>
              </a:pPr>
              <a:r>
                <a:rPr lang="en-US" sz="2800" kern="0" dirty="0">
                  <a:solidFill>
                    <a:schemeClr val="accent3"/>
                  </a:solidFill>
                  <a:latin typeface="Yanone Kaffeesatz Regular" panose="02000000000000000000" pitchFamily="2" charset="0"/>
                </a:rPr>
                <a:t>Resource</a:t>
              </a:r>
              <a:br>
                <a:rPr lang="en-US" sz="2800" kern="0" dirty="0">
                  <a:solidFill>
                    <a:schemeClr val="accent3"/>
                  </a:solidFill>
                  <a:latin typeface="Yanone Kaffeesatz Regular" panose="02000000000000000000" pitchFamily="2" charset="0"/>
                </a:rPr>
              </a:br>
              <a:r>
                <a:rPr lang="en-US" sz="2800" kern="0" dirty="0">
                  <a:solidFill>
                    <a:schemeClr val="accent3"/>
                  </a:solidFill>
                  <a:latin typeface="Yanone Kaffeesatz Regular" panose="02000000000000000000" pitchFamily="2" charset="0"/>
                </a:rPr>
                <a:t>(</a:t>
              </a:r>
              <a:r>
                <a:rPr lang="en-US" sz="2800" kern="0" dirty="0" err="1">
                  <a:solidFill>
                    <a:schemeClr val="accent3"/>
                  </a:solidFill>
                  <a:latin typeface="Yanone Kaffeesatz Regular" panose="02000000000000000000" pitchFamily="2" charset="0"/>
                </a:rPr>
                <a:t>MsgUnit</a:t>
              </a:r>
              <a:r>
                <a:rPr lang="en-US" sz="2800" kern="0" dirty="0">
                  <a:solidFill>
                    <a:schemeClr val="accent3"/>
                  </a:solidFill>
                  <a:latin typeface="Yanone Kaffeesatz Regular" panose="02000000000000000000" pitchFamily="2" charset="0"/>
                </a:rPr>
                <a:t>)</a:t>
              </a:r>
              <a:endParaRPr lang="en-US" sz="3600" kern="0"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393715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2693466" y="1851645"/>
            <a:ext cx="680506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Send Via</a:t>
            </a:r>
            <a:endParaRPr lang="de-CH" sz="2000" dirty="0"/>
          </a:p>
        </p:txBody>
      </p:sp>
    </p:spTree>
    <p:extLst>
      <p:ext uri="{BB962C8B-B14F-4D97-AF65-F5344CB8AC3E}">
        <p14:creationId xmlns:p14="http://schemas.microsoft.com/office/powerpoint/2010/main" val="3992806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irect Access Storage 6">
            <a:extLst>
              <a:ext uri="{FF2B5EF4-FFF2-40B4-BE49-F238E27FC236}">
                <a16:creationId xmlns:a16="http://schemas.microsoft.com/office/drawing/2014/main" id="{1EC506D9-3D13-4AD0-B13B-0EDF8C22E96D}"/>
              </a:ext>
            </a:extLst>
          </p:cNvPr>
          <p:cNvSpPr/>
          <p:nvPr/>
        </p:nvSpPr>
        <p:spPr>
          <a:xfrm>
            <a:off x="1273629" y="2024743"/>
            <a:ext cx="3160824" cy="1208314"/>
          </a:xfrm>
          <a:prstGeom prst="flowChartMagneticDrum">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Yanone Kaffeesatz Regular" panose="02000000000000000000" pitchFamily="2" charset="0"/>
              </a:rPr>
              <a:t>Incoming</a:t>
            </a:r>
          </a:p>
        </p:txBody>
      </p:sp>
      <p:sp>
        <p:nvSpPr>
          <p:cNvPr id="30" name="Flowchart: Direct Access Storage 29">
            <a:extLst>
              <a:ext uri="{FF2B5EF4-FFF2-40B4-BE49-F238E27FC236}">
                <a16:creationId xmlns:a16="http://schemas.microsoft.com/office/drawing/2014/main" id="{432CF8DE-2E25-4B5D-B1B2-EECD799969D8}"/>
              </a:ext>
            </a:extLst>
          </p:cNvPr>
          <p:cNvSpPr/>
          <p:nvPr/>
        </p:nvSpPr>
        <p:spPr>
          <a:xfrm>
            <a:off x="7300349" y="2024743"/>
            <a:ext cx="3160824" cy="1208314"/>
          </a:xfrm>
          <a:prstGeom prst="flowChartMagneticDrum">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latin typeface="Yanone Kaffeesatz Regular" panose="02000000000000000000" pitchFamily="2" charset="0"/>
              </a:rPr>
              <a:t>Outgoing1</a:t>
            </a:r>
          </a:p>
        </p:txBody>
      </p:sp>
      <p:sp>
        <p:nvSpPr>
          <p:cNvPr id="31" name="Flowchart: Direct Access Storage 30">
            <a:extLst>
              <a:ext uri="{FF2B5EF4-FFF2-40B4-BE49-F238E27FC236}">
                <a16:creationId xmlns:a16="http://schemas.microsoft.com/office/drawing/2014/main" id="{22CE254E-B411-4A66-8F3F-0D4BF646AD1E}"/>
              </a:ext>
            </a:extLst>
          </p:cNvPr>
          <p:cNvSpPr/>
          <p:nvPr/>
        </p:nvSpPr>
        <p:spPr>
          <a:xfrm>
            <a:off x="7300349" y="3673930"/>
            <a:ext cx="3160824" cy="1208314"/>
          </a:xfrm>
          <a:prstGeom prst="flowChartMagneticDrum">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latin typeface="Yanone Kaffeesatz Regular" panose="02000000000000000000" pitchFamily="2" charset="0"/>
              </a:rPr>
              <a:t>Outgoing2</a:t>
            </a:r>
          </a:p>
        </p:txBody>
      </p:sp>
      <p:sp>
        <p:nvSpPr>
          <p:cNvPr id="45" name="Flowchart: Direct Access Storage 44">
            <a:extLst>
              <a:ext uri="{FF2B5EF4-FFF2-40B4-BE49-F238E27FC236}">
                <a16:creationId xmlns:a16="http://schemas.microsoft.com/office/drawing/2014/main" id="{C7A62B2E-0432-46FD-B5AA-6730E310CF3F}"/>
              </a:ext>
            </a:extLst>
          </p:cNvPr>
          <p:cNvSpPr/>
          <p:nvPr/>
        </p:nvSpPr>
        <p:spPr>
          <a:xfrm>
            <a:off x="1570955" y="3570214"/>
            <a:ext cx="2863498" cy="1208314"/>
          </a:xfrm>
          <a:prstGeom prst="flowChartMagneticDrum">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Yanone Kaffeesatz Regular" panose="02000000000000000000" pitchFamily="2" charset="0"/>
              </a:rPr>
              <a:t>Transfer</a:t>
            </a:r>
          </a:p>
        </p:txBody>
      </p:sp>
      <p:grpSp>
        <p:nvGrpSpPr>
          <p:cNvPr id="32" name="Gruppieren 31">
            <a:extLst>
              <a:ext uri="{FF2B5EF4-FFF2-40B4-BE49-F238E27FC236}">
                <a16:creationId xmlns:a16="http://schemas.microsoft.com/office/drawing/2014/main" id="{32A01FA2-260E-411D-BD1B-288C1A533AEE}"/>
              </a:ext>
            </a:extLst>
          </p:cNvPr>
          <p:cNvGrpSpPr/>
          <p:nvPr/>
        </p:nvGrpSpPr>
        <p:grpSpPr>
          <a:xfrm>
            <a:off x="3590532" y="2393210"/>
            <a:ext cx="571500" cy="471380"/>
            <a:chOff x="4668218" y="333214"/>
            <a:chExt cx="571500" cy="471380"/>
          </a:xfrm>
          <a:solidFill>
            <a:schemeClr val="accent2"/>
          </a:solidFill>
        </p:grpSpPr>
        <p:sp>
          <p:nvSpPr>
            <p:cNvPr id="24" name="Rechteck 23">
              <a:extLst>
                <a:ext uri="{FF2B5EF4-FFF2-40B4-BE49-F238E27FC236}">
                  <a16:creationId xmlns:a16="http://schemas.microsoft.com/office/drawing/2014/main" id="{C1D80B33-E923-487F-B4EE-028E40A64050}"/>
                </a:ext>
              </a:extLst>
            </p:cNvPr>
            <p:cNvSpPr/>
            <p:nvPr/>
          </p:nvSpPr>
          <p:spPr>
            <a:xfrm>
              <a:off x="4668218" y="333214"/>
              <a:ext cx="571500" cy="471380"/>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Gerader Verbinder 25">
              <a:extLst>
                <a:ext uri="{FF2B5EF4-FFF2-40B4-BE49-F238E27FC236}">
                  <a16:creationId xmlns:a16="http://schemas.microsoft.com/office/drawing/2014/main" id="{B421F5B5-B04B-4425-A5C5-0D6731B3CA31}"/>
                </a:ext>
              </a:extLst>
            </p:cNvPr>
            <p:cNvCxnSpPr/>
            <p:nvPr/>
          </p:nvCxnSpPr>
          <p:spPr>
            <a:xfrm>
              <a:off x="4668218"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71B9E89A-4B6C-457D-B727-10853CB4A2EB}"/>
                </a:ext>
              </a:extLst>
            </p:cNvPr>
            <p:cNvCxnSpPr>
              <a:cxnSpLocks/>
            </p:cNvCxnSpPr>
            <p:nvPr/>
          </p:nvCxnSpPr>
          <p:spPr>
            <a:xfrm flipV="1">
              <a:off x="4901983"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6" name="Gruppieren 31">
            <a:extLst>
              <a:ext uri="{FF2B5EF4-FFF2-40B4-BE49-F238E27FC236}">
                <a16:creationId xmlns:a16="http://schemas.microsoft.com/office/drawing/2014/main" id="{2ABA1300-5DCF-4981-A768-E55C827D119E}"/>
              </a:ext>
            </a:extLst>
          </p:cNvPr>
          <p:cNvGrpSpPr/>
          <p:nvPr/>
        </p:nvGrpSpPr>
        <p:grpSpPr>
          <a:xfrm>
            <a:off x="5959420" y="2421716"/>
            <a:ext cx="571500" cy="471380"/>
            <a:chOff x="4668218" y="333214"/>
            <a:chExt cx="571500" cy="471380"/>
          </a:xfrm>
          <a:solidFill>
            <a:schemeClr val="accent5"/>
          </a:solidFill>
        </p:grpSpPr>
        <p:sp>
          <p:nvSpPr>
            <p:cNvPr id="47" name="Rechteck 23">
              <a:extLst>
                <a:ext uri="{FF2B5EF4-FFF2-40B4-BE49-F238E27FC236}">
                  <a16:creationId xmlns:a16="http://schemas.microsoft.com/office/drawing/2014/main" id="{BDBA30F6-F63E-49BD-9930-2732D5D14B40}"/>
                </a:ext>
              </a:extLst>
            </p:cNvPr>
            <p:cNvSpPr/>
            <p:nvPr/>
          </p:nvSpPr>
          <p:spPr>
            <a:xfrm>
              <a:off x="4668218" y="333214"/>
              <a:ext cx="571500" cy="471380"/>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8" name="Gerader Verbinder 25">
              <a:extLst>
                <a:ext uri="{FF2B5EF4-FFF2-40B4-BE49-F238E27FC236}">
                  <a16:creationId xmlns:a16="http://schemas.microsoft.com/office/drawing/2014/main" id="{C9DC3F72-AEE8-4AF1-B62D-A1D261D109C0}"/>
                </a:ext>
              </a:extLst>
            </p:cNvPr>
            <p:cNvCxnSpPr/>
            <p:nvPr/>
          </p:nvCxnSpPr>
          <p:spPr>
            <a:xfrm>
              <a:off x="4668218"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Gerader Verbinder 26">
              <a:extLst>
                <a:ext uri="{FF2B5EF4-FFF2-40B4-BE49-F238E27FC236}">
                  <a16:creationId xmlns:a16="http://schemas.microsoft.com/office/drawing/2014/main" id="{108D8B52-7C84-4A87-A50F-2FCB6E5CA047}"/>
                </a:ext>
              </a:extLst>
            </p:cNvPr>
            <p:cNvCxnSpPr>
              <a:cxnSpLocks/>
            </p:cNvCxnSpPr>
            <p:nvPr/>
          </p:nvCxnSpPr>
          <p:spPr>
            <a:xfrm flipV="1">
              <a:off x="4901983"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0" name="Gruppieren 31">
            <a:extLst>
              <a:ext uri="{FF2B5EF4-FFF2-40B4-BE49-F238E27FC236}">
                <a16:creationId xmlns:a16="http://schemas.microsoft.com/office/drawing/2014/main" id="{73E0BC53-822E-4990-B5E9-2D6852BD667B}"/>
              </a:ext>
            </a:extLst>
          </p:cNvPr>
          <p:cNvGrpSpPr/>
          <p:nvPr/>
        </p:nvGrpSpPr>
        <p:grpSpPr>
          <a:xfrm>
            <a:off x="5959420" y="2409434"/>
            <a:ext cx="571500" cy="471380"/>
            <a:chOff x="4668218" y="333214"/>
            <a:chExt cx="571500" cy="471380"/>
          </a:xfrm>
          <a:solidFill>
            <a:schemeClr val="accent6"/>
          </a:solidFill>
        </p:grpSpPr>
        <p:sp>
          <p:nvSpPr>
            <p:cNvPr id="51" name="Rechteck 23">
              <a:extLst>
                <a:ext uri="{FF2B5EF4-FFF2-40B4-BE49-F238E27FC236}">
                  <a16:creationId xmlns:a16="http://schemas.microsoft.com/office/drawing/2014/main" id="{9454D663-A74E-4966-AA7D-67643A4DEDA7}"/>
                </a:ext>
              </a:extLst>
            </p:cNvPr>
            <p:cNvSpPr/>
            <p:nvPr/>
          </p:nvSpPr>
          <p:spPr>
            <a:xfrm>
              <a:off x="4668218" y="333214"/>
              <a:ext cx="571500" cy="471380"/>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2" name="Gerader Verbinder 25">
              <a:extLst>
                <a:ext uri="{FF2B5EF4-FFF2-40B4-BE49-F238E27FC236}">
                  <a16:creationId xmlns:a16="http://schemas.microsoft.com/office/drawing/2014/main" id="{00AA6A63-DEA9-4F54-9769-5BE36A60B5E1}"/>
                </a:ext>
              </a:extLst>
            </p:cNvPr>
            <p:cNvCxnSpPr/>
            <p:nvPr/>
          </p:nvCxnSpPr>
          <p:spPr>
            <a:xfrm>
              <a:off x="4668218"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r Verbinder 26">
              <a:extLst>
                <a:ext uri="{FF2B5EF4-FFF2-40B4-BE49-F238E27FC236}">
                  <a16:creationId xmlns:a16="http://schemas.microsoft.com/office/drawing/2014/main" id="{C8B04D1F-F588-4011-971C-0F79DE17C7D7}"/>
                </a:ext>
              </a:extLst>
            </p:cNvPr>
            <p:cNvCxnSpPr>
              <a:cxnSpLocks/>
            </p:cNvCxnSpPr>
            <p:nvPr/>
          </p:nvCxnSpPr>
          <p:spPr>
            <a:xfrm flipV="1">
              <a:off x="4901983" y="333215"/>
              <a:ext cx="337735" cy="247971"/>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971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3.33333E-6 L 0.14219 0.00186 " pathEditMode="relative" rAng="0" ptsTypes="AA">
                                      <p:cBhvr>
                                        <p:cTn id="6" dur="2000" fill="hold"/>
                                        <p:tgtEl>
                                          <p:spTgt spid="32"/>
                                        </p:tgtEl>
                                        <p:attrNameLst>
                                          <p:attrName>ppt_x</p:attrName>
                                          <p:attrName>ppt_y</p:attrName>
                                        </p:attrNameLst>
                                      </p:cBhvr>
                                      <p:rCtr x="7109" y="93"/>
                                    </p:animMotion>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32"/>
                                        </p:tgtEl>
                                        <p:attrNameLst>
                                          <p:attrName>r</p:attrName>
                                        </p:attrNameLst>
                                      </p:cBhvr>
                                    </p:animRot>
                                  </p:childTnLst>
                                </p:cTn>
                              </p:par>
                              <p:par>
                                <p:cTn id="10" presetID="1"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par>
                          <p:cTn id="14" fill="hold">
                            <p:stCondLst>
                              <p:cond delay="4000"/>
                            </p:stCondLst>
                            <p:childTnLst>
                              <p:par>
                                <p:cTn id="15" presetID="42" presetClass="path" presetSubtype="0" accel="50000" decel="50000" fill="hold" nodeType="afterEffect">
                                  <p:stCondLst>
                                    <p:cond delay="0"/>
                                  </p:stCondLst>
                                  <p:childTnLst>
                                    <p:animMotion origin="layout" path="M 4.16667E-7 -0.00232 L -0.1901 0.22685 " pathEditMode="relative" rAng="0" ptsTypes="AA">
                                      <p:cBhvr>
                                        <p:cTn id="16" dur="2000" fill="hold"/>
                                        <p:tgtEl>
                                          <p:spTgt spid="50"/>
                                        </p:tgtEl>
                                        <p:attrNameLst>
                                          <p:attrName>ppt_x</p:attrName>
                                          <p:attrName>ppt_y</p:attrName>
                                        </p:attrNameLst>
                                      </p:cBhvr>
                                      <p:rCtr x="-9505" y="11458"/>
                                    </p:animMotion>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par>
                          <p:cTn id="22" fill="hold">
                            <p:stCondLst>
                              <p:cond delay="6000"/>
                            </p:stCondLst>
                            <p:childTnLst>
                              <p:par>
                                <p:cTn id="23" presetID="42" presetClass="path" presetSubtype="0" accel="50000" decel="50000" fill="hold" nodeType="afterEffect">
                                  <p:stCondLst>
                                    <p:cond delay="0"/>
                                  </p:stCondLst>
                                  <p:childTnLst>
                                    <p:animMotion origin="layout" path="M 4.16667E-7 1.48148E-6 L -0.21771 0.27222 " pathEditMode="relative" rAng="0" ptsTypes="AA">
                                      <p:cBhvr>
                                        <p:cTn id="24" dur="2000" fill="hold"/>
                                        <p:tgtEl>
                                          <p:spTgt spid="46"/>
                                        </p:tgtEl>
                                        <p:attrNameLst>
                                          <p:attrName>ppt_x</p:attrName>
                                          <p:attrName>ppt_y</p:attrName>
                                        </p:attrNameLst>
                                      </p:cBhvr>
                                      <p:rCtr x="-10885" y="13611"/>
                                    </p:animMotion>
                                  </p:childTnLst>
                                </p:cTn>
                              </p:par>
                            </p:childTnLst>
                          </p:cTn>
                        </p:par>
                        <p:par>
                          <p:cTn id="25" fill="hold">
                            <p:stCondLst>
                              <p:cond delay="8000"/>
                            </p:stCondLst>
                            <p:childTnLst>
                              <p:par>
                                <p:cTn id="26" presetID="1" presetClass="exit" presetSubtype="0" fill="hold" nodeType="afterEffect">
                                  <p:stCondLst>
                                    <p:cond delay="0"/>
                                  </p:stCondLst>
                                  <p:childTnLst>
                                    <p:set>
                                      <p:cBhvr>
                                        <p:cTn id="27" dur="1" fill="hold">
                                          <p:stCondLst>
                                            <p:cond delay="0"/>
                                          </p:stCondLst>
                                        </p:cTn>
                                        <p:tgtEl>
                                          <p:spTgt spid="32"/>
                                        </p:tgtEl>
                                        <p:attrNameLst>
                                          <p:attrName>style.visibility</p:attrName>
                                        </p:attrNameLst>
                                      </p:cBhvr>
                                      <p:to>
                                        <p:strVal val="hidden"/>
                                      </p:to>
                                    </p:set>
                                  </p:childTnLst>
                                </p:cTn>
                              </p:par>
                            </p:childTnLst>
                          </p:cTn>
                        </p:par>
                        <p:par>
                          <p:cTn id="28" fill="hold">
                            <p:stCondLst>
                              <p:cond delay="8000"/>
                            </p:stCondLst>
                            <p:childTnLst>
                              <p:par>
                                <p:cTn id="29" presetID="42" presetClass="path" presetSubtype="0" accel="50000" decel="50000" fill="hold" nodeType="afterEffect">
                                  <p:stCondLst>
                                    <p:cond delay="0"/>
                                  </p:stCondLst>
                                  <p:childTnLst>
                                    <p:animMotion origin="layout" path="M -0.1901 0.22523 L 0.11185 0.22338 " pathEditMode="relative" rAng="0" ptsTypes="AA">
                                      <p:cBhvr>
                                        <p:cTn id="30" dur="2000" fill="hold"/>
                                        <p:tgtEl>
                                          <p:spTgt spid="46"/>
                                        </p:tgtEl>
                                        <p:attrNameLst>
                                          <p:attrName>ppt_x</p:attrName>
                                          <p:attrName>ppt_y</p:attrName>
                                        </p:attrNameLst>
                                      </p:cBhvr>
                                      <p:rCtr x="15091" y="-93"/>
                                    </p:animMotion>
                                  </p:childTnLst>
                                </p:cTn>
                              </p:par>
                            </p:childTnLst>
                          </p:cTn>
                        </p:par>
                        <p:par>
                          <p:cTn id="31" fill="hold">
                            <p:stCondLst>
                              <p:cond delay="10000"/>
                            </p:stCondLst>
                            <p:childTnLst>
                              <p:par>
                                <p:cTn id="32" presetID="42" presetClass="path" presetSubtype="0" accel="50000" decel="50000" fill="hold" nodeType="afterEffect">
                                  <p:stCondLst>
                                    <p:cond delay="0"/>
                                  </p:stCondLst>
                                  <p:childTnLst>
                                    <p:animMotion origin="layout" path="M -0.1901 0.22685 L 0.11589 -0.00046 " pathEditMode="relative" rAng="0" ptsTypes="AA">
                                      <p:cBhvr>
                                        <p:cTn id="33" dur="2000" fill="hold"/>
                                        <p:tgtEl>
                                          <p:spTgt spid="50"/>
                                        </p:tgtEl>
                                        <p:attrNameLst>
                                          <p:attrName>ppt_x</p:attrName>
                                          <p:attrName>ppt_y</p:attrName>
                                        </p:attrNameLst>
                                      </p:cBhvr>
                                      <p:rCtr x="15299" y="-11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697477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685665"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AzureServiceBus.DeepDive</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090172"/>
            <a:ext cx="6096000" cy="2677656"/>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nuget logo">
            <a:extLst>
              <a:ext uri="{FF2B5EF4-FFF2-40B4-BE49-F238E27FC236}">
                <a16:creationId xmlns:a16="http://schemas.microsoft.com/office/drawing/2014/main" id="{7B3357EE-97AF-4AF7-AB3A-719D9C387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765" y="2192288"/>
            <a:ext cx="7414790" cy="225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1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F84CF3-60B7-4AC0-9ECA-131AE8996B2C}"/>
              </a:ext>
            </a:extLst>
          </p:cNvPr>
          <p:cNvPicPr>
            <a:picLocks noChangeAspect="1"/>
          </p:cNvPicPr>
          <p:nvPr/>
        </p:nvPicPr>
        <p:blipFill>
          <a:blip r:embed="rId3"/>
          <a:stretch>
            <a:fillRect/>
          </a:stretch>
        </p:blipFill>
        <p:spPr>
          <a:xfrm>
            <a:off x="1169831" y="0"/>
            <a:ext cx="9852338" cy="6858000"/>
          </a:xfrm>
          <a:prstGeom prst="rect">
            <a:avLst/>
          </a:prstGeom>
        </p:spPr>
      </p:pic>
    </p:spTree>
    <p:extLst>
      <p:ext uri="{BB962C8B-B14F-4D97-AF65-F5344CB8AC3E}">
        <p14:creationId xmlns:p14="http://schemas.microsoft.com/office/powerpoint/2010/main" val="350987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275BE7-AD12-425C-A833-09FBF4D4C0DF}"/>
              </a:ext>
            </a:extLst>
          </p:cNvPr>
          <p:cNvPicPr>
            <a:picLocks noChangeAspect="1"/>
          </p:cNvPicPr>
          <p:nvPr/>
        </p:nvPicPr>
        <p:blipFill>
          <a:blip r:embed="rId3"/>
          <a:stretch>
            <a:fillRect/>
          </a:stretch>
        </p:blipFill>
        <p:spPr>
          <a:xfrm>
            <a:off x="647420" y="1291536"/>
            <a:ext cx="10897160" cy="1435174"/>
          </a:xfrm>
          <a:prstGeom prst="rect">
            <a:avLst/>
          </a:prstGeom>
        </p:spPr>
        <p:style>
          <a:lnRef idx="2">
            <a:schemeClr val="accent3"/>
          </a:lnRef>
          <a:fillRef idx="1">
            <a:schemeClr val="lt1"/>
          </a:fillRef>
          <a:effectRef idx="0">
            <a:schemeClr val="accent3"/>
          </a:effectRef>
          <a:fontRef idx="minor">
            <a:schemeClr val="dk1"/>
          </a:fontRef>
        </p:style>
      </p:pic>
      <p:pic>
        <p:nvPicPr>
          <p:cNvPr id="4" name="Picture 3">
            <a:extLst>
              <a:ext uri="{FF2B5EF4-FFF2-40B4-BE49-F238E27FC236}">
                <a16:creationId xmlns:a16="http://schemas.microsoft.com/office/drawing/2014/main" id="{AD358E59-4356-47FF-9C37-0BE324AD6913}"/>
              </a:ext>
            </a:extLst>
          </p:cNvPr>
          <p:cNvPicPr>
            <a:picLocks noChangeAspect="1"/>
          </p:cNvPicPr>
          <p:nvPr/>
        </p:nvPicPr>
        <p:blipFill>
          <a:blip r:embed="rId4"/>
          <a:stretch>
            <a:fillRect/>
          </a:stretch>
        </p:blipFill>
        <p:spPr>
          <a:xfrm>
            <a:off x="828404" y="4019576"/>
            <a:ext cx="10535191" cy="1111307"/>
          </a:xfrm>
          <a:prstGeom prst="rect">
            <a:avLst/>
          </a:prstGeom>
        </p:spPr>
        <p:style>
          <a:lnRef idx="2">
            <a:schemeClr val="accent3"/>
          </a:lnRef>
          <a:fillRef idx="1">
            <a:schemeClr val="lt1"/>
          </a:fillRef>
          <a:effectRef idx="0">
            <a:schemeClr val="accent3"/>
          </a:effectRef>
          <a:fontRef idx="minor">
            <a:schemeClr val="dk1"/>
          </a:fontRef>
        </p:style>
      </p:pic>
      <p:sp>
        <p:nvSpPr>
          <p:cNvPr id="6" name="Oval 5">
            <a:extLst>
              <a:ext uri="{FF2B5EF4-FFF2-40B4-BE49-F238E27FC236}">
                <a16:creationId xmlns:a16="http://schemas.microsoft.com/office/drawing/2014/main" id="{7224F07F-0BA3-4FDF-95A2-313170E3F416}"/>
              </a:ext>
            </a:extLst>
          </p:cNvPr>
          <p:cNvSpPr/>
          <p:nvPr/>
        </p:nvSpPr>
        <p:spPr>
          <a:xfrm>
            <a:off x="141987" y="1821699"/>
            <a:ext cx="380527" cy="37484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2800" b="1" dirty="0">
                <a:solidFill>
                  <a:schemeClr val="bg1">
                    <a:lumMod val="50000"/>
                  </a:schemeClr>
                </a:solidFill>
              </a:rPr>
              <a:t>1</a:t>
            </a:r>
            <a:endParaRPr lang="en-CA" b="1" dirty="0">
              <a:solidFill>
                <a:schemeClr val="bg1">
                  <a:lumMod val="50000"/>
                </a:schemeClr>
              </a:solidFill>
            </a:endParaRPr>
          </a:p>
        </p:txBody>
      </p:sp>
      <p:sp>
        <p:nvSpPr>
          <p:cNvPr id="7" name="Oval 6">
            <a:extLst>
              <a:ext uri="{FF2B5EF4-FFF2-40B4-BE49-F238E27FC236}">
                <a16:creationId xmlns:a16="http://schemas.microsoft.com/office/drawing/2014/main" id="{04919381-26B5-404B-96BA-0BB8505A764C}"/>
              </a:ext>
            </a:extLst>
          </p:cNvPr>
          <p:cNvSpPr/>
          <p:nvPr/>
        </p:nvSpPr>
        <p:spPr>
          <a:xfrm>
            <a:off x="141987" y="4387805"/>
            <a:ext cx="380527" cy="37484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2800" b="1" dirty="0">
                <a:solidFill>
                  <a:schemeClr val="bg1">
                    <a:lumMod val="50000"/>
                  </a:schemeClr>
                </a:solidFill>
              </a:rPr>
              <a:t>2</a:t>
            </a:r>
            <a:endParaRPr lang="en-CA" b="1" dirty="0">
              <a:solidFill>
                <a:schemeClr val="bg1">
                  <a:lumMod val="50000"/>
                </a:schemeClr>
              </a:solidFill>
            </a:endParaRPr>
          </a:p>
        </p:txBody>
      </p:sp>
      <p:pic>
        <p:nvPicPr>
          <p:cNvPr id="15362" name="Picture 2" descr="File:But-why-meme-generator-but-why-84103d.jpg">
            <a:extLst>
              <a:ext uri="{FF2B5EF4-FFF2-40B4-BE49-F238E27FC236}">
                <a16:creationId xmlns:a16="http://schemas.microsoft.com/office/drawing/2014/main" id="{3C6EBFE1-B372-4AE4-998B-D46D4EEE3D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2447" y="1216270"/>
            <a:ext cx="7562321" cy="391461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F0752EAC-7284-4E61-BABF-82C3847F7F77}"/>
              </a:ext>
            </a:extLst>
          </p:cNvPr>
          <p:cNvCxnSpPr/>
          <p:nvPr/>
        </p:nvCxnSpPr>
        <p:spPr>
          <a:xfrm>
            <a:off x="2448232" y="4843370"/>
            <a:ext cx="97929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21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anim calcmode="lin" valueType="num">
                                      <p:cBhvr>
                                        <p:cTn id="11" dur="500" fill="hold"/>
                                        <p:tgtEl>
                                          <p:spTgt spid="15362"/>
                                        </p:tgtEl>
                                        <p:attrNameLst>
                                          <p:attrName>ppt_w</p:attrName>
                                        </p:attrNameLst>
                                      </p:cBhvr>
                                      <p:tavLst>
                                        <p:tav tm="0">
                                          <p:val>
                                            <p:fltVal val="0"/>
                                          </p:val>
                                        </p:tav>
                                        <p:tav tm="100000">
                                          <p:val>
                                            <p:strVal val="#ppt_w"/>
                                          </p:val>
                                        </p:tav>
                                      </p:tavLst>
                                    </p:anim>
                                    <p:anim calcmode="lin" valueType="num">
                                      <p:cBhvr>
                                        <p:cTn id="12" dur="500" fill="hold"/>
                                        <p:tgtEl>
                                          <p:spTgt spid="15362"/>
                                        </p:tgtEl>
                                        <p:attrNameLst>
                                          <p:attrName>ppt_h</p:attrName>
                                        </p:attrNameLst>
                                      </p:cBhvr>
                                      <p:tavLst>
                                        <p:tav tm="0">
                                          <p:val>
                                            <p:fltVal val="0"/>
                                          </p:val>
                                        </p:tav>
                                        <p:tav tm="100000">
                                          <p:val>
                                            <p:strVal val="#ppt_h"/>
                                          </p:val>
                                        </p:tav>
                                      </p:tavLst>
                                    </p:anim>
                                    <p:animEffect transition="in" filter="fade">
                                      <p:cBhvr>
                                        <p:cTn id="13"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721C01-DE9B-4972-B0A3-C43E74523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542" y="3110998"/>
            <a:ext cx="2143125" cy="2143125"/>
          </a:xfrm>
          <a:prstGeom prst="rect">
            <a:avLst/>
          </a:prstGeom>
        </p:spPr>
      </p:pic>
      <p:pic>
        <p:nvPicPr>
          <p:cNvPr id="9" name="Picture 8">
            <a:extLst>
              <a:ext uri="{FF2B5EF4-FFF2-40B4-BE49-F238E27FC236}">
                <a16:creationId xmlns:a16="http://schemas.microsoft.com/office/drawing/2014/main" id="{BFEA759B-20CA-4652-B153-CF6416152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900" y="3112811"/>
            <a:ext cx="3189990" cy="2141312"/>
          </a:xfrm>
          <a:prstGeom prst="rect">
            <a:avLst/>
          </a:prstGeom>
        </p:spPr>
      </p:pic>
      <p:pic>
        <p:nvPicPr>
          <p:cNvPr id="11" name="Picture 10">
            <a:extLst>
              <a:ext uri="{FF2B5EF4-FFF2-40B4-BE49-F238E27FC236}">
                <a16:creationId xmlns:a16="http://schemas.microsoft.com/office/drawing/2014/main" id="{56F4A560-C1BA-4B37-B4A8-F725F6B0D335}"/>
              </a:ext>
            </a:extLst>
          </p:cNvPr>
          <p:cNvPicPr>
            <a:picLocks noChangeAspect="1"/>
          </p:cNvPicPr>
          <p:nvPr/>
        </p:nvPicPr>
        <p:blipFill>
          <a:blip r:embed="rId5"/>
          <a:stretch>
            <a:fillRect/>
          </a:stretch>
        </p:blipFill>
        <p:spPr>
          <a:xfrm>
            <a:off x="3270105" y="963019"/>
            <a:ext cx="5651790" cy="1955901"/>
          </a:xfrm>
          <a:prstGeom prst="rect">
            <a:avLst/>
          </a:prstGeom>
        </p:spPr>
      </p:pic>
      <p:sp>
        <p:nvSpPr>
          <p:cNvPr id="12" name="TextBox 11">
            <a:extLst>
              <a:ext uri="{FF2B5EF4-FFF2-40B4-BE49-F238E27FC236}">
                <a16:creationId xmlns:a16="http://schemas.microsoft.com/office/drawing/2014/main" id="{C1ED6AE7-0AF0-43C6-A7F9-FCC9A80DC7F5}"/>
              </a:ext>
            </a:extLst>
          </p:cNvPr>
          <p:cNvSpPr txBox="1"/>
          <p:nvPr/>
        </p:nvSpPr>
        <p:spPr>
          <a:xfrm>
            <a:off x="2073019" y="5401208"/>
            <a:ext cx="2731841" cy="369332"/>
          </a:xfrm>
          <a:prstGeom prst="rect">
            <a:avLst/>
          </a:prstGeom>
          <a:noFill/>
        </p:spPr>
        <p:txBody>
          <a:bodyPr wrap="square" rtlCol="0">
            <a:spAutoFit/>
          </a:bodyPr>
          <a:lstStyle/>
          <a:p>
            <a:r>
              <a:rPr lang="en-CA" b="1" dirty="0" err="1">
                <a:solidFill>
                  <a:srgbClr val="004880"/>
                </a:solidFill>
              </a:rPr>
              <a:t>WindowsAzure.ServiceBus</a:t>
            </a:r>
            <a:endParaRPr lang="en-CA" b="1" dirty="0">
              <a:solidFill>
                <a:srgbClr val="004880"/>
              </a:solidFill>
            </a:endParaRPr>
          </a:p>
        </p:txBody>
      </p:sp>
      <p:sp>
        <p:nvSpPr>
          <p:cNvPr id="13" name="TextBox 12">
            <a:extLst>
              <a:ext uri="{FF2B5EF4-FFF2-40B4-BE49-F238E27FC236}">
                <a16:creationId xmlns:a16="http://schemas.microsoft.com/office/drawing/2014/main" id="{D1B8248B-13E8-441A-9702-00703E94B3B8}"/>
              </a:ext>
            </a:extLst>
          </p:cNvPr>
          <p:cNvSpPr txBox="1"/>
          <p:nvPr/>
        </p:nvSpPr>
        <p:spPr>
          <a:xfrm>
            <a:off x="4646779" y="520145"/>
            <a:ext cx="2898441" cy="461665"/>
          </a:xfrm>
          <a:prstGeom prst="rect">
            <a:avLst/>
          </a:prstGeom>
          <a:noFill/>
        </p:spPr>
        <p:txBody>
          <a:bodyPr wrap="square" rtlCol="0">
            <a:spAutoFit/>
          </a:bodyPr>
          <a:lstStyle/>
          <a:p>
            <a:r>
              <a:rPr lang="en-CA" sz="2400" b="1" dirty="0" err="1">
                <a:solidFill>
                  <a:srgbClr val="004880"/>
                </a:solidFill>
                <a:latin typeface="Yanone Kaffeesatz Regular" panose="02000000000000000000" pitchFamily="2" charset="0"/>
              </a:rPr>
              <a:t>Microsoft.Azure.ServiceBus</a:t>
            </a:r>
            <a:endParaRPr lang="en-CA" sz="2400" b="1" dirty="0">
              <a:solidFill>
                <a:srgbClr val="004880"/>
              </a:solidFill>
              <a:latin typeface="Yanone Kaffeesatz Regular" panose="02000000000000000000" pitchFamily="2" charset="0"/>
            </a:endParaRPr>
          </a:p>
        </p:txBody>
      </p:sp>
      <p:pic>
        <p:nvPicPr>
          <p:cNvPr id="1026" name="Picture 2" descr="Image result for microsoft loves oss">
            <a:extLst>
              <a:ext uri="{FF2B5EF4-FFF2-40B4-BE49-F238E27FC236}">
                <a16:creationId xmlns:a16="http://schemas.microsoft.com/office/drawing/2014/main" id="{07D8A092-0D22-4C7D-844E-7FA26A2CEC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45220">
            <a:off x="-489025" y="448199"/>
            <a:ext cx="5715000" cy="1066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70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FB2ADA-AB17-49BE-8767-15F49E7E3C89}"/>
              </a:ext>
            </a:extLst>
          </p:cNvPr>
          <p:cNvPicPr>
            <a:picLocks noChangeAspect="1"/>
          </p:cNvPicPr>
          <p:nvPr/>
        </p:nvPicPr>
        <p:blipFill>
          <a:blip r:embed="rId3"/>
          <a:stretch>
            <a:fillRect/>
          </a:stretch>
        </p:blipFill>
        <p:spPr>
          <a:xfrm>
            <a:off x="0" y="341529"/>
            <a:ext cx="12192000" cy="6174941"/>
          </a:xfrm>
          <a:prstGeom prst="rect">
            <a:avLst/>
          </a:prstGeom>
        </p:spPr>
      </p:pic>
    </p:spTree>
    <p:extLst>
      <p:ext uri="{BB962C8B-B14F-4D97-AF65-F5344CB8AC3E}">
        <p14:creationId xmlns:p14="http://schemas.microsoft.com/office/powerpoint/2010/main" val="214075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6DE266-C764-411A-9473-EBA9CC3DB1E5}"/>
              </a:ext>
            </a:extLst>
          </p:cNvPr>
          <p:cNvSpPr/>
          <p:nvPr/>
        </p:nvSpPr>
        <p:spPr>
          <a:xfrm>
            <a:off x="2735944" y="3598987"/>
            <a:ext cx="672010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github.com/azure/</a:t>
            </a:r>
            <a:r>
              <a:rPr lang="en-US" sz="5400" dirty="0">
                <a:solidFill>
                  <a:schemeClr val="accent4"/>
                </a:solidFill>
                <a:latin typeface="Yanone Kaffeesatz Regular" panose="02000000000000000000" pitchFamily="2" charset="0"/>
              </a:rPr>
              <a:t>azure-</a:t>
            </a:r>
            <a:r>
              <a:rPr lang="en-US" sz="5400" dirty="0" err="1">
                <a:solidFill>
                  <a:schemeClr val="accent4"/>
                </a:solidFill>
                <a:latin typeface="Yanone Kaffeesatz Regular" panose="02000000000000000000" pitchFamily="2" charset="0"/>
              </a:rPr>
              <a:t>sdk</a:t>
            </a:r>
            <a:r>
              <a:rPr lang="en-US" sz="5400" dirty="0">
                <a:solidFill>
                  <a:schemeClr val="accent4"/>
                </a:solidFill>
                <a:latin typeface="Yanone Kaffeesatz Regular" panose="02000000000000000000" pitchFamily="2" charset="0"/>
              </a:rPr>
              <a:t>-for-net</a:t>
            </a:r>
            <a:endParaRPr lang="de-CH" sz="5400" dirty="0">
              <a:solidFill>
                <a:schemeClr val="accent4"/>
              </a:solidFill>
              <a:latin typeface="Yanone Kaffeesatz Regular" panose="02000000000000000000" pitchFamily="2" charset="0"/>
            </a:endParaRPr>
          </a:p>
        </p:txBody>
      </p:sp>
      <p:pic>
        <p:nvPicPr>
          <p:cNvPr id="1026" name="Picture 2" descr="the Octobi Wan Catnobi">
            <a:extLst>
              <a:ext uri="{FF2B5EF4-FFF2-40B4-BE49-F238E27FC236}">
                <a16:creationId xmlns:a16="http://schemas.microsoft.com/office/drawing/2014/main" id="{4B32D527-79EC-4580-AF79-AE67BED457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9761" y="146537"/>
            <a:ext cx="3112477" cy="31124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99C352-3B36-4C53-865C-87D8BDA9C775}"/>
              </a:ext>
            </a:extLst>
          </p:cNvPr>
          <p:cNvSpPr txBox="1"/>
          <p:nvPr/>
        </p:nvSpPr>
        <p:spPr>
          <a:xfrm>
            <a:off x="9198873" y="6488668"/>
            <a:ext cx="2993127" cy="369332"/>
          </a:xfrm>
          <a:prstGeom prst="rect">
            <a:avLst/>
          </a:prstGeom>
          <a:noFill/>
        </p:spPr>
        <p:txBody>
          <a:bodyPr wrap="none" rtlCol="0">
            <a:spAutoFit/>
          </a:bodyPr>
          <a:lstStyle/>
          <a:p>
            <a:r>
              <a:rPr lang="en-US" dirty="0">
                <a:solidFill>
                  <a:schemeClr val="accent3"/>
                </a:solidFill>
                <a:latin typeface="Yanone Kaffeesatz Regular" panose="02000000000000000000" pitchFamily="2" charset="0"/>
                <a:hlinkClick r:id="rId4">
                  <a:extLst>
                    <a:ext uri="{A12FA001-AC4F-418D-AE19-62706E023703}">
                      <ahyp:hlinkClr xmlns:ahyp="http://schemas.microsoft.com/office/drawing/2018/hyperlinkcolor" val="tx"/>
                    </a:ext>
                  </a:extLst>
                </a:hlinkClick>
              </a:rPr>
              <a:t>https://octodex.github.com/octobiwan</a:t>
            </a:r>
            <a:endParaRPr lang="en-US"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10606459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1810</Words>
  <Application>Microsoft Office PowerPoint</Application>
  <PresentationFormat>Widescreen</PresentationFormat>
  <Paragraphs>267</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670</cp:revision>
  <dcterms:created xsi:type="dcterms:W3CDTF">2016-02-22T14:00:45Z</dcterms:created>
  <dcterms:modified xsi:type="dcterms:W3CDTF">2019-06-11T19:35:20Z</dcterms:modified>
</cp:coreProperties>
</file>